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</p:sldMasterIdLst>
  <p:sldIdLst>
    <p:sldId id="256" r:id="rId7"/>
    <p:sldId id="341" r:id="rId8"/>
    <p:sldId id="343" r:id="rId9"/>
    <p:sldId id="345" r:id="rId10"/>
    <p:sldId id="347" r:id="rId11"/>
    <p:sldId id="258" r:id="rId12"/>
    <p:sldId id="289" r:id="rId13"/>
    <p:sldId id="349" r:id="rId14"/>
    <p:sldId id="290" r:id="rId15"/>
    <p:sldId id="291" r:id="rId16"/>
    <p:sldId id="292" r:id="rId17"/>
    <p:sldId id="293" r:id="rId18"/>
    <p:sldId id="294" r:id="rId19"/>
    <p:sldId id="331" r:id="rId20"/>
    <p:sldId id="295" r:id="rId21"/>
    <p:sldId id="296" r:id="rId22"/>
    <p:sldId id="297" r:id="rId23"/>
    <p:sldId id="298" r:id="rId24"/>
    <p:sldId id="299" r:id="rId25"/>
    <p:sldId id="332" r:id="rId26"/>
    <p:sldId id="333" r:id="rId27"/>
    <p:sldId id="334" r:id="rId28"/>
    <p:sldId id="336" r:id="rId29"/>
    <p:sldId id="337" r:id="rId30"/>
    <p:sldId id="338" r:id="rId31"/>
    <p:sldId id="33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4" r:id="rId43"/>
    <p:sldId id="310" r:id="rId44"/>
    <p:sldId id="311" r:id="rId45"/>
    <p:sldId id="312" r:id="rId46"/>
    <p:sldId id="313" r:id="rId47"/>
    <p:sldId id="315" r:id="rId48"/>
    <p:sldId id="316" r:id="rId49"/>
    <p:sldId id="317" r:id="rId50"/>
    <p:sldId id="318" r:id="rId51"/>
    <p:sldId id="319" r:id="rId52"/>
    <p:sldId id="321" r:id="rId53"/>
    <p:sldId id="322" r:id="rId54"/>
    <p:sldId id="320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C4A5-F9D9-4B57-8A13-4585A840DD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757-49D3-4158-862C-D7F166B4E2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6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2784-5424-4F22-956A-306C01FD5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2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FCE8-DC4D-40A8-B6F9-335FEC7A2F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1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7DA0-D7C0-4B02-B715-3C1ACFB0AA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9F03-6F77-4E3D-858A-921E30426E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95D9-F255-4E0A-A214-193B5C432A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2D42-68B9-4D44-9183-E558CE8FE1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2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0B88-E31B-4D1E-97D0-63D1C7062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9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96F-1737-4E81-B105-BA999FF29E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7F7C-AC6C-4697-945F-415B8442EA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7EA1-52BF-43B8-A6FD-DB6CC24B44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6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C4A5-F9D9-4B57-8A13-4585A840DD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80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757-49D3-4158-862C-D7F166B4E2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89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2784-5424-4F22-956A-306C01FD5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1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FCE8-DC4D-40A8-B6F9-335FEC7A2F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9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7DA0-D7C0-4B02-B715-3C1ACFB0AA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1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9F03-6F77-4E3D-858A-921E30426E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95D9-F255-4E0A-A214-193B5C432A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16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2D42-68B9-4D44-9183-E558CE8FE1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0B88-E31B-4D1E-97D0-63D1C7062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40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96F-1737-4E81-B105-BA999FF29E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81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7F7C-AC6C-4697-945F-415B8442EA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58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7EA1-52BF-43B8-A6FD-DB6CC24B44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22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C4A5-F9D9-4B57-8A13-4585A840DD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5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757-49D3-4158-862C-D7F166B4E2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22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2784-5424-4F22-956A-306C01FD5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76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FCE8-DC4D-40A8-B6F9-335FEC7A2F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7DA0-D7C0-4B02-B715-3C1ACFB0AA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9F03-6F77-4E3D-858A-921E30426E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6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95D9-F255-4E0A-A214-193B5C432A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11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2D42-68B9-4D44-9183-E558CE8FE1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05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0B88-E31B-4D1E-97D0-63D1C7062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6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96F-1737-4E81-B105-BA999FF29E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9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7F7C-AC6C-4697-945F-415B8442EA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39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7EA1-52BF-43B8-A6FD-DB6CC24B44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2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C4A5-F9D9-4B57-8A13-4585A840DD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4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757-49D3-4158-862C-D7F166B4E2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2784-5424-4F22-956A-306C01FD5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5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FCE8-DC4D-40A8-B6F9-335FEC7A2F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03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7DA0-D7C0-4B02-B715-3C1ACFB0AA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19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9F03-6F77-4E3D-858A-921E30426E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36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95D9-F255-4E0A-A214-193B5C432A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81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2D42-68B9-4D44-9183-E558CE8FE1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6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0B88-E31B-4D1E-97D0-63D1C7062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32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96F-1737-4E81-B105-BA999FF29E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84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7F7C-AC6C-4697-945F-415B8442EA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68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7EA1-52BF-43B8-A6FD-DB6CC24B44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C4A5-F9D9-4B57-8A13-4585A840DD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327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757-49D3-4158-862C-D7F166B4E2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2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2784-5424-4F22-956A-306C01FD5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33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FCE8-DC4D-40A8-B6F9-335FEC7A2F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72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7DA0-D7C0-4B02-B715-3C1ACFB0AA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03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9F03-6F77-4E3D-858A-921E30426E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49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95D9-F255-4E0A-A214-193B5C432A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3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2D42-68B9-4D44-9183-E558CE8FE1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0B88-E31B-4D1E-97D0-63D1C7062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1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96F-1737-4E81-B105-BA999FF29E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5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7F7C-AC6C-4697-945F-415B8442EA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01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7EA1-52BF-43B8-A6FD-DB6CC24B44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7097A8-AF4C-4FF8-9A9F-F7895EDF35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C225CE-1C94-4BED-8A77-0F0A95C987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08B7F24-E6C8-4C99-90C0-38E361FDAC5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08B7F24-E6C8-4C99-90C0-38E361FDAC5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08B7F24-E6C8-4C99-90C0-38E361FDAC5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08B7F24-E6C8-4C99-90C0-38E361FDAC5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08B7F24-E6C8-4C99-90C0-38E361FDAC5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CONSERVATIVE INSTRUMENTS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495800" cy="315191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441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KaramAhmed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Diagnostic instruments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for inspection and exploration of both teeth and surrounding soft tissue ex: mirror,probe and tweezers…etc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75939"/>
            <a:ext cx="2743200" cy="245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816927"/>
            <a:ext cx="2881745" cy="235458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614366"/>
            <a:ext cx="2819400" cy="24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2. isolation of operatiing field instruments.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Manuals: by absorbents e.g: cotton rolls or pellets and rubber dam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3276600" cy="3276600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25828"/>
            <a:ext cx="3733799" cy="33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5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/>
              <a:t>Mechanical: by low and high suction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62150"/>
            <a:ext cx="5706753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4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3. manipulation of restorations instruments.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Condensing : used in packing and condensation  e.g: amalgam condenser and carrier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510322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1582"/>
            <a:ext cx="3733799" cy="37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/>
              <a:t>Pluggers</a:t>
            </a:r>
          </a:p>
          <a:p>
            <a:r>
              <a:rPr lang="en-US"/>
              <a:t>Pluggers are also known as amalgam condensers. They are used to achieve a well condensed filling by compressing the filling material into the cavity and applying pressure.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4419600" cy="38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4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Plastic instruments:  instruments used in manipulation of </a:t>
            </a:r>
            <a:r>
              <a:rPr lang="en-US" dirty="0" smtClean="0"/>
              <a:t>restorative </a:t>
            </a:r>
            <a:r>
              <a:rPr lang="en-US" dirty="0" smtClean="0"/>
              <a:t>materials </a:t>
            </a:r>
            <a:r>
              <a:rPr lang="en-US" dirty="0" smtClean="0"/>
              <a:t>made from</a:t>
            </a:r>
            <a:r>
              <a:rPr lang="en-US" dirty="0" smtClean="0"/>
              <a:t> metal and used with composite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747926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3200" smtClean="0"/>
              <a:t>Matrices: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instruments used with class2 cavity, aiming to support the material to prevent it during it’s packing from escaping outside the cavity .</a:t>
            </a:r>
            <a:br>
              <a:rPr lang="en-US" smtClean="0"/>
            </a:br>
            <a:r>
              <a:rPr lang="en-US" smtClean="0"/>
              <a:t>ivory and tofflemire: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4953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mtClean="0"/>
              <a:t>Palodent composite matrix :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/>
              <a:t>bitine </a:t>
            </a:r>
            <a:r>
              <a:rPr lang="en-US" smtClean="0"/>
              <a:t>rings: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13119"/>
            <a:ext cx="7146011" cy="40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mtClean="0"/>
              <a:t>Composite tight ring: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1"/>
            <a:ext cx="7467599" cy="41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4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Operative Dentistry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4800" b="1" smtClean="0">
                <a:solidFill>
                  <a:srgbClr val="0000FF"/>
                </a:solidFill>
              </a:rPr>
              <a:t>Conservative Dentistry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010400" cy="1143000"/>
          </a:xfrm>
        </p:spPr>
        <p:txBody>
          <a:bodyPr/>
          <a:lstStyle/>
          <a:p>
            <a:pPr algn="ctr" eaLnBrk="1" hangingPunct="1"/>
            <a:r>
              <a:rPr lang="en-US" sz="2600" smtClean="0"/>
              <a:t>It’s the art and science of </a:t>
            </a:r>
            <a:r>
              <a:rPr lang="en-US" sz="2600" b="1" u="sng" smtClean="0"/>
              <a:t>diagnosis,</a:t>
            </a:r>
            <a:r>
              <a:rPr lang="en-US" sz="2600" smtClean="0"/>
              <a:t> </a:t>
            </a:r>
            <a:r>
              <a:rPr lang="en-US" sz="2600" b="1" u="sng" smtClean="0"/>
              <a:t>treatment</a:t>
            </a:r>
            <a:r>
              <a:rPr lang="en-US" sz="2600" smtClean="0"/>
              <a:t> and </a:t>
            </a:r>
            <a:r>
              <a:rPr lang="en-US" sz="2600" b="1" u="sng" smtClean="0"/>
              <a:t>prognosis</a:t>
            </a:r>
            <a:r>
              <a:rPr lang="en-US" sz="2600" smtClean="0"/>
              <a:t> of defects of teeth. Such treatment should result in: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86868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</a:rPr>
              <a:t>Restoration of proper tooth form.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</a:rPr>
              <a:t>Function.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</a:rPr>
              <a:t>Esthetic.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</a:rPr>
              <a:t>Maintain physiological integrity and harmonious relation  with surrounding tissues.</a:t>
            </a:r>
          </a:p>
        </p:txBody>
      </p:sp>
    </p:spTree>
    <p:extLst>
      <p:ext uri="{BB962C8B-B14F-4D97-AF65-F5344CB8AC3E}">
        <p14:creationId xmlns:p14="http://schemas.microsoft.com/office/powerpoint/2010/main" val="24315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Non cutting instruments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rgbClr val="66FF33"/>
              </a:buClr>
              <a:buNone/>
            </a:pPr>
            <a:r>
              <a:rPr lang="en-US" altLang="en-US"/>
              <a:t>Dycal applicator </a:t>
            </a:r>
            <a:r>
              <a:rPr lang="en-US" altLang="en-US" smtClean="0"/>
              <a:t>: to place calcium hydroxide or glass ionomer in cavity preparation </a:t>
            </a:r>
            <a:endParaRPr lang="en-US" altLang="en-US"/>
          </a:p>
          <a:p>
            <a:pPr marL="0" indent="0">
              <a:spcBef>
                <a:spcPct val="50000"/>
              </a:spcBef>
              <a:buClr>
                <a:srgbClr val="66FF33"/>
              </a:buClr>
              <a:buNone/>
            </a:pPr>
            <a:endParaRPr lang="en-US" altLang="en-US" b="1">
              <a:solidFill>
                <a:schemeClr val="tx1">
                  <a:lumMod val="85000"/>
                </a:schemeClr>
              </a:solidFill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566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/>
              <a:t>A </a:t>
            </a:r>
            <a:r>
              <a:rPr lang="en-US" sz="2800" b="1"/>
              <a:t>dappen</a:t>
            </a:r>
            <a:r>
              <a:rPr lang="en-US" sz="2800"/>
              <a:t> glass (also called </a:t>
            </a:r>
            <a:r>
              <a:rPr lang="en-US" sz="2800" b="1"/>
              <a:t>Dappen Dish</a:t>
            </a:r>
            <a:r>
              <a:rPr lang="en-US" sz="2800"/>
              <a:t>) is a small, dense glass or ceramic vessel which has each end ground or hollowed out to provide a bowl for mixing substances. Generally these </a:t>
            </a:r>
            <a:r>
              <a:rPr lang="en-US" sz="2800" b="1"/>
              <a:t>dishes</a:t>
            </a:r>
            <a:r>
              <a:rPr lang="en-US" sz="2800"/>
              <a:t> have ten equal walls (decagon) with a large bowl on one side and a smaller bowl ground out on the other.</a:t>
            </a:r>
          </a:p>
        </p:txBody>
      </p:sp>
    </p:spTree>
    <p:extLst>
      <p:ext uri="{BB962C8B-B14F-4D97-AF65-F5344CB8AC3E}">
        <p14:creationId xmlns:p14="http://schemas.microsoft.com/office/powerpoint/2010/main" val="69318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685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b="1"/>
              <a:t>Cement Spatula</a:t>
            </a:r>
            <a:r>
              <a:rPr lang="en-US" sz="3200"/>
              <a:t>. This non-rusting, stainless steel </a:t>
            </a:r>
            <a:r>
              <a:rPr lang="en-US" sz="3200" b="1"/>
              <a:t>cement spatula</a:t>
            </a:r>
            <a:r>
              <a:rPr lang="en-US" sz="3200"/>
              <a:t> is excellently suited for mixing </a:t>
            </a:r>
            <a:r>
              <a:rPr lang="en-US" sz="3200" b="1"/>
              <a:t>cement</a:t>
            </a:r>
            <a:r>
              <a:rPr lang="en-US" sz="3200"/>
              <a:t>, filling materials and small quantities of impression materials. The double-ended mixing </a:t>
            </a:r>
            <a:r>
              <a:rPr lang="en-US" sz="3200" b="1"/>
              <a:t>spatula</a:t>
            </a:r>
            <a:r>
              <a:rPr lang="en-US" sz="3200"/>
              <a:t> consists of one flat, straight </a:t>
            </a:r>
            <a:r>
              <a:rPr lang="en-US" sz="3200" b="1"/>
              <a:t>functional</a:t>
            </a:r>
            <a:r>
              <a:rPr lang="en-US" sz="3200"/>
              <a:t>end and one flat, tapered </a:t>
            </a:r>
            <a:r>
              <a:rPr lang="en-US" sz="3200" b="1"/>
              <a:t>functional</a:t>
            </a:r>
            <a:r>
              <a:rPr lang="en-US" sz="3200"/>
              <a:t> end.</a:t>
            </a:r>
          </a:p>
        </p:txBody>
      </p:sp>
    </p:spTree>
    <p:extLst>
      <p:ext uri="{BB962C8B-B14F-4D97-AF65-F5344CB8AC3E}">
        <p14:creationId xmlns:p14="http://schemas.microsoft.com/office/powerpoint/2010/main" val="356344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2578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Glass slap: for mixing.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972175" cy="37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48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Ash 49:  for restoration.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5660274" cy="3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5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4.Carving instruments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establish the anatomical form of restoration surface, the  most common: Hollenbeck carver and ball burnisher.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29345"/>
            <a:ext cx="4572000" cy="34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804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smtClean="0"/>
              <a:t> Burnisher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4" y="1913889"/>
            <a:ext cx="4962525" cy="42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9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5.Finishing and polishing instruments: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Hand e.g.</a:t>
            </a:r>
            <a:br>
              <a:rPr lang="en-US" smtClean="0"/>
            </a:br>
            <a:r>
              <a:rPr lang="en-US" smtClean="0"/>
              <a:t>finishingstrips (removes overhang and flashes of restorations)</a:t>
            </a:r>
            <a:br>
              <a:rPr lang="en-US" smtClean="0"/>
            </a:b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38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9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274638"/>
            <a:ext cx="65293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9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1427163"/>
            <a:ext cx="8915400" cy="46116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FontTx/>
              <a:buNone/>
              <a:defRPr/>
            </a:pPr>
            <a:r>
              <a:rPr lang="en-US" b="1" dirty="0" smtClean="0"/>
              <a:t>Previously was a just a practice not based on scientific knowledge.</a:t>
            </a:r>
          </a:p>
          <a:p>
            <a:pPr algn="l" eaLnBrk="1" hangingPunct="1">
              <a:buFontTx/>
              <a:buNone/>
              <a:defRPr/>
            </a:pPr>
            <a:endParaRPr lang="en-US" b="1" dirty="0" smtClean="0"/>
          </a:p>
          <a:p>
            <a:pPr algn="l" eaLnBrk="1" hangingPunct="1">
              <a:buFontTx/>
              <a:buNone/>
              <a:defRPr/>
            </a:pPr>
            <a:r>
              <a:rPr lang="en-US" b="1" dirty="0" smtClean="0"/>
              <a:t>Louis Pasteur (France)       Role of MO in disease.</a:t>
            </a:r>
          </a:p>
          <a:p>
            <a:pPr algn="l" eaLnBrk="1" hangingPunct="1">
              <a:buFontTx/>
              <a:buNone/>
              <a:defRPr/>
            </a:pPr>
            <a:endParaRPr lang="en-US" b="1" dirty="0" smtClean="0"/>
          </a:p>
          <a:p>
            <a:pPr algn="l" rtl="0" eaLnBrk="1" hangingPunct="1">
              <a:buFontTx/>
              <a:buNone/>
              <a:defRPr/>
            </a:pPr>
            <a:r>
              <a:rPr lang="en-US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G.V Black</a:t>
            </a:r>
            <a:r>
              <a:rPr lang="en-US" b="1" dirty="0" smtClean="0">
                <a:solidFill>
                  <a:srgbClr val="FF0066"/>
                </a:solidFill>
              </a:rPr>
              <a:t> (USA, 19</a:t>
            </a:r>
            <a:r>
              <a:rPr lang="en-US" b="1" baseline="30000" dirty="0" smtClean="0">
                <a:solidFill>
                  <a:srgbClr val="FF0066"/>
                </a:solidFill>
              </a:rPr>
              <a:t>th</a:t>
            </a:r>
            <a:r>
              <a:rPr lang="en-US" b="1" dirty="0" smtClean="0">
                <a:solidFill>
                  <a:srgbClr val="FF0066"/>
                </a:solidFill>
              </a:rPr>
              <a:t>)          </a:t>
            </a:r>
            <a:r>
              <a:rPr lang="en-US" sz="2400" b="1" dirty="0" smtClean="0">
                <a:solidFill>
                  <a:srgbClr val="FF0066"/>
                </a:solidFill>
              </a:rPr>
              <a:t>related the clinical 						practice to scientific  bases.</a:t>
            </a:r>
            <a:endParaRPr lang="en-US" sz="2800" b="1" dirty="0" smtClean="0">
              <a:solidFill>
                <a:srgbClr val="FF0066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191000" y="3733800"/>
            <a:ext cx="533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191000" y="4767263"/>
            <a:ext cx="533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Rotary e.g.</a:t>
            </a:r>
            <a:br>
              <a:rPr lang="en-US" smtClean="0"/>
            </a:br>
            <a:r>
              <a:rPr lang="en-US" smtClean="0"/>
              <a:t>finishing burs, finishing stones, sand paper disc, sof-lex discs, black bristle brush, and rubber cups (are used for polishing of amalgam restoration).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83654"/>
            <a:ext cx="4533900" cy="3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95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mtClean="0"/>
              <a:t>Finishing stone: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2129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5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/>
              <a:t>sand paper </a:t>
            </a:r>
            <a:r>
              <a:rPr lang="en-US" smtClean="0"/>
              <a:t>disc: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276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mtClean="0"/>
              <a:t>sof-lex discs: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1102"/>
            <a:ext cx="6631215" cy="37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8229600" cy="4525963"/>
          </a:xfrm>
        </p:spPr>
        <p:txBody>
          <a:bodyPr/>
          <a:lstStyle/>
          <a:p>
            <a:r>
              <a:rPr lang="en-US"/>
              <a:t>black bristle </a:t>
            </a:r>
            <a:r>
              <a:rPr lang="en-US" smtClean="0"/>
              <a:t>brush: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905000"/>
            <a:ext cx="5740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1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/>
              <a:t>rubber </a:t>
            </a:r>
            <a:r>
              <a:rPr lang="en-US" smtClean="0"/>
              <a:t>cups: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9760"/>
            <a:ext cx="8525347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1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6.Cutting instruments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for cutting and finishing of tooth structure and restoratives</a:t>
            </a:r>
          </a:p>
          <a:p>
            <a:r>
              <a:rPr lang="en-US" smtClean="0"/>
              <a:t>Hand and rotary</a:t>
            </a:r>
            <a:br>
              <a:rPr lang="en-US" smtClean="0"/>
            </a:br>
            <a:endParaRPr lang="en-US" smtClean="0"/>
          </a:p>
          <a:p>
            <a:r>
              <a:rPr lang="en-US" sz="2800" b="1" smtClean="0"/>
              <a:t>-Hand cutting instruments</a:t>
            </a:r>
            <a:r>
              <a:rPr lang="en-US" smtClean="0"/>
              <a:t>: 2 families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Chisels (push &amp; pull)</a:t>
            </a:r>
            <a:br>
              <a:rPr lang="en-US" smtClean="0"/>
            </a:br>
            <a:r>
              <a:rPr lang="en-US" smtClean="0"/>
              <a:t>hatchet (right &amp; left)</a:t>
            </a:r>
            <a:br>
              <a:rPr lang="en-US" smtClean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3200"/>
              <a:t>Chisels</a:t>
            </a:r>
          </a:p>
          <a:p>
            <a:endParaRPr lang="en-US"/>
          </a:p>
          <a:p>
            <a:pPr lvl="1"/>
            <a:r>
              <a:rPr lang="en-US" sz="2800">
                <a:solidFill>
                  <a:schemeClr val="tx2"/>
                </a:solidFill>
              </a:rPr>
              <a:t>Straight - bevels the cavosurface margin and used in 3, 4 and 5 classifications of cavities on the maxillary.</a:t>
            </a:r>
          </a:p>
          <a:p>
            <a:pPr lvl="1"/>
            <a:r>
              <a:rPr lang="en-US" sz="2800">
                <a:solidFill>
                  <a:schemeClr val="tx2"/>
                </a:solidFill>
              </a:rPr>
              <a:t>Wedelstaedt - only used in the anterior for classes 3, 4 and 5 as well.</a:t>
            </a:r>
          </a:p>
          <a:p>
            <a:pPr lvl="1"/>
            <a:r>
              <a:rPr lang="en-US" sz="2800">
                <a:solidFill>
                  <a:schemeClr val="tx2"/>
                </a:solidFill>
              </a:rPr>
              <a:t>Bin Angle - this is held in a pen grasp and used for class 2 maxillary only.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5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smtClean="0"/>
              <a:t>Straight chisel: </a:t>
            </a:r>
            <a:r>
              <a:rPr lang="en-US" altLang="en-US"/>
              <a:t>used for cutting enamel and no need for right and left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i="1"/>
              <a:t>Bin-angle and Wedelstaedt chisels:</a:t>
            </a:r>
            <a:r>
              <a:rPr lang="en-US" altLang="en-US"/>
              <a:t> cutting edge perpendicular to long axis of handle. used for cutting enamel.  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" y="2514600"/>
            <a:ext cx="7258334" cy="38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8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b="1" i="1"/>
              <a:t>Ordinary Hatchet excavator</a:t>
            </a:r>
            <a:r>
              <a:rPr lang="en-US" altLang="en-US" i="1" smtClean="0"/>
              <a:t>:</a:t>
            </a:r>
            <a:endParaRPr lang="en-US" altLang="en-US"/>
          </a:p>
          <a:p>
            <a:pPr algn="just">
              <a:lnSpc>
                <a:spcPct val="130000"/>
              </a:lnSpc>
            </a:pPr>
            <a:r>
              <a:rPr lang="en-US" altLang="en-US"/>
              <a:t>Primarily used on anterior teeth for preparing retentive areas and sharpen internal line angles for direct </a:t>
            </a:r>
            <a:r>
              <a:rPr lang="en-US" altLang="en-US" smtClean="0"/>
              <a:t>gold restorations.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algn="just">
              <a:lnSpc>
                <a:spcPct val="130000"/>
              </a:lnSpc>
            </a:pPr>
            <a:r>
              <a:rPr lang="en-US" altLang="en-US" i="1" smtClean="0"/>
              <a:t> </a:t>
            </a:r>
            <a:r>
              <a:rPr lang="en-US" altLang="en-US" b="1" i="1" smtClean="0"/>
              <a:t>Hoe </a:t>
            </a:r>
            <a:r>
              <a:rPr lang="en-US" altLang="en-US" b="1" i="1"/>
              <a:t>excavator</a:t>
            </a:r>
            <a:r>
              <a:rPr lang="en-US" altLang="en-US" i="1"/>
              <a:t>:</a:t>
            </a:r>
            <a:r>
              <a:rPr lang="en-US" altLang="en-US"/>
              <a:t> planing walls and forming line angles in class III </a:t>
            </a:r>
            <a:r>
              <a:rPr lang="en-US" altLang="en-US" smtClean="0"/>
              <a:t>  and </a:t>
            </a:r>
            <a:r>
              <a:rPr lang="en-US" altLang="en-US"/>
              <a:t>IV for direct gold </a:t>
            </a:r>
            <a:r>
              <a:rPr lang="en-US" altLang="en-US" smtClean="0"/>
              <a:t>restorations. </a:t>
            </a:r>
          </a:p>
          <a:p>
            <a:pPr algn="just">
              <a:lnSpc>
                <a:spcPct val="130000"/>
              </a:lnSpc>
            </a:pPr>
            <a:r>
              <a:rPr lang="en-US" altLang="en-US" b="1" i="1"/>
              <a:t>Angle</a:t>
            </a:r>
            <a:r>
              <a:rPr lang="en-US" altLang="en-US" b="1"/>
              <a:t> </a:t>
            </a:r>
            <a:r>
              <a:rPr lang="en-US" altLang="en-US" b="1" i="1"/>
              <a:t>former</a:t>
            </a:r>
            <a:r>
              <a:rPr lang="en-US" altLang="en-US" sz="3600" i="1"/>
              <a:t>:</a:t>
            </a:r>
            <a:r>
              <a:rPr lang="en-US" altLang="en-US"/>
              <a:t> sharpen internal line angles and preparing retentive features for gold </a:t>
            </a:r>
            <a:r>
              <a:rPr lang="en-US" altLang="en-US" smtClean="0"/>
              <a:t>restorations</a:t>
            </a:r>
          </a:p>
          <a:p>
            <a:pPr algn="just">
              <a:lnSpc>
                <a:spcPct val="130000"/>
              </a:lnSpc>
            </a:pPr>
            <a:r>
              <a:rPr lang="en-US" altLang="en-US" b="1" i="1" smtClean="0"/>
              <a:t>Spoon</a:t>
            </a:r>
            <a:r>
              <a:rPr lang="en-US" altLang="en-US" sz="2800" b="1" smtClean="0"/>
              <a:t> </a:t>
            </a:r>
            <a:r>
              <a:rPr lang="en-US" altLang="en-US" b="1" i="1"/>
              <a:t>excavator</a:t>
            </a:r>
            <a:r>
              <a:rPr lang="en-US" altLang="en-US" i="1"/>
              <a:t>:</a:t>
            </a:r>
            <a:r>
              <a:rPr lang="en-US" altLang="en-US" sz="2800"/>
              <a:t> </a:t>
            </a:r>
            <a:r>
              <a:rPr lang="en-US" altLang="en-US"/>
              <a:t>removal of caries, usually bin angled or triple angled to facilitate accessibility. </a:t>
            </a:r>
          </a:p>
          <a:p>
            <a:pPr algn="just">
              <a:lnSpc>
                <a:spcPct val="13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29388" cy="1143000"/>
          </a:xfrm>
        </p:spPr>
        <p:txBody>
          <a:bodyPr/>
          <a:lstStyle/>
          <a:p>
            <a:pPr eaLnBrk="1" hangingPunct="1"/>
            <a:r>
              <a:rPr lang="en-US" sz="5500" b="1" u="sng" smtClean="0">
                <a:solidFill>
                  <a:srgbClr val="FF0066"/>
                </a:solidFill>
              </a:rPr>
              <a:t>Indications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4313"/>
            <a:ext cx="8458200" cy="4611687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40000"/>
              </a:lnSpc>
              <a:buFontTx/>
              <a:buNone/>
            </a:pPr>
            <a:r>
              <a:rPr lang="en-US" sz="2800" b="1" dirty="0" smtClean="0"/>
              <a:t>Indications are numerous, but can be categorized into the following primary needs</a:t>
            </a:r>
            <a:r>
              <a:rPr lang="en-US" sz="2800" b="1" dirty="0" smtClean="0">
                <a:solidFill>
                  <a:srgbClr val="66FF33"/>
                </a:solidFill>
              </a:rPr>
              <a:t>:</a:t>
            </a:r>
          </a:p>
          <a:p>
            <a:pPr algn="l" rtl="0" eaLnBrk="1" hangingPunct="1">
              <a:lnSpc>
                <a:spcPct val="140000"/>
              </a:lnSpc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800" b="1" u="sng" dirty="0" smtClean="0"/>
              <a:t>Caries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lnSpc>
                <a:spcPct val="140000"/>
              </a:lnSpc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800" b="1" dirty="0" smtClean="0"/>
              <a:t>Malformed teeth.</a:t>
            </a:r>
          </a:p>
          <a:p>
            <a:pPr algn="l" rtl="0" eaLnBrk="1" hangingPunct="1">
              <a:lnSpc>
                <a:spcPct val="140000"/>
              </a:lnSpc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800" b="1" dirty="0" smtClean="0"/>
              <a:t>Discolored teeth.</a:t>
            </a:r>
          </a:p>
          <a:p>
            <a:pPr algn="l" rtl="0" eaLnBrk="1" hangingPunct="1">
              <a:lnSpc>
                <a:spcPct val="140000"/>
              </a:lnSpc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800" b="1" dirty="0" smtClean="0"/>
              <a:t>Fractured teeth.</a:t>
            </a:r>
          </a:p>
          <a:p>
            <a:pPr algn="l" rtl="0" eaLnBrk="1" hangingPunct="1">
              <a:lnSpc>
                <a:spcPct val="140000"/>
              </a:lnSpc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800" b="1" dirty="0" smtClean="0"/>
              <a:t>Replacement or repair of previous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smtClean="0"/>
              <a:t>restorations.  </a:t>
            </a:r>
          </a:p>
        </p:txBody>
      </p:sp>
    </p:spTree>
    <p:extLst>
      <p:ext uri="{BB962C8B-B14F-4D97-AF65-F5344CB8AC3E}">
        <p14:creationId xmlns:p14="http://schemas.microsoft.com/office/powerpoint/2010/main" val="17478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525963"/>
          </a:xfrm>
        </p:spPr>
        <p:txBody>
          <a:bodyPr/>
          <a:lstStyle/>
          <a:p>
            <a:r>
              <a:rPr lang="en-US" smtClean="0"/>
              <a:t>Ordinary , hoe and angle former:</a:t>
            </a:r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3999"/>
            <a:ext cx="6629400" cy="49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3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mtClean="0"/>
              <a:t>Spoon excavators: different angles..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562600" cy="46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84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en-US" altLang="en-US" sz="3600" b="1"/>
          </a:p>
          <a:p>
            <a:pPr algn="just">
              <a:lnSpc>
                <a:spcPct val="90000"/>
              </a:lnSpc>
            </a:pPr>
            <a:r>
              <a:rPr lang="en-US" altLang="en-US" i="1"/>
              <a:t>Cleoid-discoid:</a:t>
            </a:r>
            <a:r>
              <a:rPr lang="en-US" altLang="en-US"/>
              <a:t> used for caving unset amalgam and burnishing inlay/onlay margins </a:t>
            </a:r>
          </a:p>
          <a:p>
            <a:pPr algn="just">
              <a:lnSpc>
                <a:spcPct val="90000"/>
              </a:lnSpc>
            </a:pPr>
            <a:endParaRPr lang="en-US" altLang="en-US"/>
          </a:p>
          <a:p>
            <a:pPr algn="just">
              <a:lnSpc>
                <a:spcPct val="90000"/>
              </a:lnSpc>
            </a:pPr>
            <a:endParaRPr lang="en-US" altLang="en-US" b="1"/>
          </a:p>
          <a:p>
            <a:pPr algn="just">
              <a:lnSpc>
                <a:spcPct val="90000"/>
              </a:lnSpc>
            </a:pPr>
            <a:endParaRPr lang="en-US" altLang="en-US" b="1"/>
          </a:p>
          <a:p>
            <a:pPr algn="just">
              <a:lnSpc>
                <a:spcPct val="90000"/>
              </a:lnSpc>
            </a:pPr>
            <a:endParaRPr lang="en-US" altLang="en-US" b="1"/>
          </a:p>
          <a:p>
            <a:pPr algn="ctr">
              <a:lnSpc>
                <a:spcPct val="90000"/>
              </a:lnSpc>
            </a:pPr>
            <a:endParaRPr lang="en-US" altLang="en-US" b="1"/>
          </a:p>
          <a:p>
            <a:r>
              <a:rPr lang="en-US"/>
              <a:t>Cleoid                                    </a:t>
            </a:r>
            <a:r>
              <a:rPr lang="en-US" smtClean="0"/>
              <a:t>  DISCOID</a:t>
            </a:r>
            <a:endParaRPr lang="en-US"/>
          </a:p>
          <a:p>
            <a:endParaRPr lang="en-US"/>
          </a:p>
        </p:txBody>
      </p:sp>
      <p:pic>
        <p:nvPicPr>
          <p:cNvPr id="4" name="Picture 4" descr="cleoi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743200"/>
            <a:ext cx="305924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le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1"/>
            <a:ext cx="34290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9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/>
              <a:t>Knives:</a:t>
            </a:r>
            <a:r>
              <a:rPr lang="en-US" altLang="en-US"/>
              <a:t> finishing knives, amalgam knives, gold knives. All used for trimming the excess filling materials at cavity </a:t>
            </a:r>
            <a:r>
              <a:rPr lang="en-US" altLang="en-US" smtClean="0"/>
              <a:t>margins.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altLang="en-US"/>
              <a:t> </a:t>
            </a:r>
            <a:r>
              <a:rPr lang="en-US" altLang="en-US" i="1" smtClean="0"/>
              <a:t>Files</a:t>
            </a:r>
            <a:r>
              <a:rPr lang="en-US" altLang="en-US" i="1"/>
              <a:t>:</a:t>
            </a:r>
            <a:r>
              <a:rPr lang="en-US" altLang="en-US"/>
              <a:t> different size and shape also used for trimming the 	excess of filling material particularly at gingival 	</a:t>
            </a:r>
            <a:r>
              <a:rPr lang="en-US" altLang="en-US" smtClean="0"/>
              <a:t>margins. </a:t>
            </a:r>
            <a:endParaRPr lang="en-US"/>
          </a:p>
          <a:p>
            <a:pPr marL="0" indent="0">
              <a:buNone/>
            </a:pPr>
            <a:endParaRPr lang="en-US" smtClean="0"/>
          </a:p>
        </p:txBody>
      </p:sp>
      <p:pic>
        <p:nvPicPr>
          <p:cNvPr id="4" name="Picture 6" descr="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913188" cy="18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67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smtClean="0"/>
              <a:t>-Rotary cutting instruments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Operative burs: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Flat fissure, pear-shaped, football, round, tapered, flame, chamfer, bevel, end cut, bud bur, steel, inverted cone, diamond, brown stone, and green-stone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900819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Fissure bur </a:t>
            </a:r>
            <a:br>
              <a:rPr lang="en-US" smtClean="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541667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0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pear-shaped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8" y="2209800"/>
            <a:ext cx="46204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4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Football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6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Round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9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Tapered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172200" cy="379412"/>
          </a:xfrm>
        </p:spPr>
        <p:txBody>
          <a:bodyPr/>
          <a:lstStyle/>
          <a:p>
            <a:pPr eaLnBrk="1" hangingPunct="1"/>
            <a:r>
              <a:rPr lang="en-US" sz="5000" b="1" u="sng" smtClean="0">
                <a:solidFill>
                  <a:srgbClr val="FF3300"/>
                </a:solidFill>
              </a:rPr>
              <a:t>Considerations</a:t>
            </a:r>
            <a:r>
              <a:rPr lang="en-US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520112" cy="4248150"/>
          </a:xfrm>
        </p:spPr>
        <p:txBody>
          <a:bodyPr/>
          <a:lstStyle/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rgbClr val="0000FF"/>
                </a:solidFill>
              </a:rPr>
              <a:t>Infection control</a:t>
            </a:r>
            <a:r>
              <a:rPr lang="en-US" sz="2400" b="1" smtClean="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/>
              <a:t>Examine oral and systemic health of pt not only the affected tooth.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rgbClr val="0000FF"/>
                </a:solidFill>
              </a:rPr>
              <a:t>Oral manifestation of other diseases</a:t>
            </a:r>
            <a:r>
              <a:rPr lang="en-US" sz="2400" b="1" smtClean="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/>
              <a:t>Understanding of restorative material properties.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rgbClr val="0000FF"/>
                </a:solidFill>
              </a:rPr>
              <a:t>Understanding of oral environment to which the restoration placed</a:t>
            </a:r>
            <a:r>
              <a:rPr lang="en-US" sz="2400" b="1" smtClean="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/>
              <a:t>Understanding of biological bases and function of the various tooth 	component and supporting structures.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rgbClr val="0000FF"/>
                </a:solidFill>
              </a:rPr>
              <a:t>Knowledge of correct dental anatomy</a:t>
            </a:r>
            <a:r>
              <a:rPr lang="en-US" sz="2400" b="1" smtClean="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/>
              <a:t>Effects of operative procedures on the treatments of other 	disciplines.</a:t>
            </a:r>
          </a:p>
          <a:p>
            <a:pPr algn="l" rtl="0" eaLnBrk="1" hangingPunct="1">
              <a:lnSpc>
                <a:spcPct val="105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rgbClr val="0000FF"/>
                </a:solidFill>
              </a:rPr>
              <a:t>Treatment plane.</a:t>
            </a:r>
          </a:p>
        </p:txBody>
      </p:sp>
    </p:spTree>
    <p:extLst>
      <p:ext uri="{BB962C8B-B14F-4D97-AF65-F5344CB8AC3E}">
        <p14:creationId xmlns:p14="http://schemas.microsoft.com/office/powerpoint/2010/main" val="7065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Flame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2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Chamfer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18001"/>
            <a:ext cx="4114800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6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Bevel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4200525" cy="4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90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End cut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3" y="1828800"/>
            <a:ext cx="4483309" cy="45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7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bud </a:t>
            </a:r>
            <a:r>
              <a:rPr lang="en-US" smtClean="0"/>
              <a:t>bur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26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inverted </a:t>
            </a:r>
            <a:r>
              <a:rPr lang="en-US" smtClean="0"/>
              <a:t>cone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3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brown </a:t>
            </a:r>
            <a:r>
              <a:rPr lang="en-US" smtClean="0"/>
              <a:t>stone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17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green-stone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5429135" cy="40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6600" smtClean="0">
                <a:solidFill>
                  <a:schemeClr val="bg1">
                    <a:lumMod val="95000"/>
                  </a:schemeClr>
                </a:solidFill>
                <a:latin typeface="Britannic Bold" panose="020B0903060703020204" pitchFamily="34" charset="0"/>
              </a:rPr>
              <a:t>THANK YOU  </a:t>
            </a:r>
            <a:endParaRPr lang="en-US" sz="6600">
              <a:solidFill>
                <a:schemeClr val="bg1">
                  <a:lumMod val="9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77200" cy="2667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89274"/>
            <a:ext cx="8077200" cy="28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869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CLASSIFICATIONS..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  <p:extLst>
      <p:ext uri="{BB962C8B-B14F-4D97-AF65-F5344CB8AC3E}">
        <p14:creationId xmlns:p14="http://schemas.microsoft.com/office/powerpoint/2010/main" val="287192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31913" y="1125538"/>
            <a:ext cx="5545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Instrument Nomenclature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8675" y="24923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</a:rPr>
              <a:t>Function: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e.g. condensers, carvers, cutting inst. ……. etc.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8675" y="3562350"/>
            <a:ext cx="831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</a:rPr>
              <a:t>Manner of use: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hand condenser, mechanical condenser …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8675" y="4610100"/>
            <a:ext cx="831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</a:rPr>
              <a:t>Design of working end</a:t>
            </a:r>
            <a:r>
              <a:rPr lang="en-US" smtClean="0">
                <a:solidFill>
                  <a:srgbClr val="000000"/>
                </a:solidFill>
              </a:rPr>
              <a:t>: </a:t>
            </a:r>
            <a:r>
              <a:rPr lang="en-US" sz="2400" smtClean="0">
                <a:solidFill>
                  <a:srgbClr val="000000"/>
                </a:solidFill>
              </a:rPr>
              <a:t>spoon excavator, sickle scaler.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28675" y="5734050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</a:rPr>
              <a:t>Angulations of the shank: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mon-angle, bin-angle, triple…</a:t>
            </a:r>
          </a:p>
        </p:txBody>
      </p:sp>
    </p:spTree>
    <p:extLst>
      <p:ext uri="{BB962C8B-B14F-4D97-AF65-F5344CB8AC3E}">
        <p14:creationId xmlns:p14="http://schemas.microsoft.com/office/powerpoint/2010/main" val="31493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General classification of hand instruments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1. diagnostic instruments.</a:t>
            </a:r>
            <a:br>
              <a:rPr lang="en-US" sz="2800" smtClean="0"/>
            </a:br>
            <a:r>
              <a:rPr lang="en-US" sz="2800" smtClean="0"/>
              <a:t>2. isolation of operating field instruments.</a:t>
            </a:r>
            <a:br>
              <a:rPr lang="en-US" sz="2800" smtClean="0"/>
            </a:br>
            <a:r>
              <a:rPr lang="en-US" sz="2800" smtClean="0"/>
              <a:t>3. manipulation of restorations instruments.</a:t>
            </a:r>
            <a:br>
              <a:rPr lang="en-US" sz="2800" smtClean="0"/>
            </a:br>
            <a:r>
              <a:rPr lang="en-US" sz="2800" smtClean="0"/>
              <a:t>4. carver instruments.</a:t>
            </a:r>
          </a:p>
          <a:p>
            <a:pPr marL="0" indent="0">
              <a:buNone/>
            </a:pPr>
            <a:r>
              <a:rPr lang="en-US" sz="2800" smtClean="0"/>
              <a:t>   5. finishing and polishing instruments.</a:t>
            </a:r>
            <a:br>
              <a:rPr lang="en-US" sz="2800" smtClean="0"/>
            </a:br>
            <a:r>
              <a:rPr lang="en-US" sz="2800" smtClean="0"/>
              <a:t>   6. cutting instruments.</a:t>
            </a:r>
            <a:br>
              <a:rPr lang="en-US" sz="2800" smtClean="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5097030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473</TotalTime>
  <Words>638</Words>
  <Application>Microsoft Office PowerPoint</Application>
  <PresentationFormat>On-screen Show (4:3)</PresentationFormat>
  <Paragraphs>117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Thatch</vt:lpstr>
      <vt:lpstr>تصميم افتراضي</vt:lpstr>
      <vt:lpstr>1_تصميم افتراضي</vt:lpstr>
      <vt:lpstr>2_تصميم افتراضي</vt:lpstr>
      <vt:lpstr>3_تصميم افتراضي</vt:lpstr>
      <vt:lpstr>4_تصميم افتراضي</vt:lpstr>
      <vt:lpstr>CONSERVATIVE INSTRUMENTS</vt:lpstr>
      <vt:lpstr>Operative Dentistry Conservative Dentistry</vt:lpstr>
      <vt:lpstr>History</vt:lpstr>
      <vt:lpstr>Indications</vt:lpstr>
      <vt:lpstr>Considerations </vt:lpstr>
      <vt:lpstr>CLASSIFICATIONS..</vt:lpstr>
      <vt:lpstr>PowerPoint Presentation</vt:lpstr>
      <vt:lpstr>PowerPoint Presentation</vt:lpstr>
      <vt:lpstr>General classification of hand instruments</vt:lpstr>
      <vt:lpstr>1. Diagnostic instruments</vt:lpstr>
      <vt:lpstr>2. isolation of operatiing field instruments. </vt:lpstr>
      <vt:lpstr>PowerPoint Presentation</vt:lpstr>
      <vt:lpstr>3. manipulation of restorations instruments.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 cutting 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4.Carving instruments</vt:lpstr>
      <vt:lpstr>PowerPoint Presentation</vt:lpstr>
      <vt:lpstr>5.Finishing and polishing instruments: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6.Cutting 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CONSERVATIVE INSTRUMENTS</dc:title>
  <dc:creator>DR.Ahmed Saker 2o1O</dc:creator>
  <cp:lastModifiedBy>Dentist</cp:lastModifiedBy>
  <cp:revision>43</cp:revision>
  <dcterms:created xsi:type="dcterms:W3CDTF">2019-04-09T17:52:56Z</dcterms:created>
  <dcterms:modified xsi:type="dcterms:W3CDTF">2019-10-16T06:48:27Z</dcterms:modified>
</cp:coreProperties>
</file>