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7" r:id="rId2"/>
    <p:sldId id="256" r:id="rId3"/>
    <p:sldId id="313" r:id="rId4"/>
    <p:sldId id="314" r:id="rId5"/>
    <p:sldId id="315" r:id="rId6"/>
    <p:sldId id="316" r:id="rId7"/>
    <p:sldId id="317" r:id="rId8"/>
    <p:sldId id="318" r:id="rId9"/>
    <p:sldId id="319" r:id="rId10"/>
    <p:sldId id="320" r:id="rId11"/>
    <p:sldId id="321" r:id="rId12"/>
    <p:sldId id="322" r:id="rId13"/>
    <p:sldId id="323" r:id="rId14"/>
    <p:sldId id="324" r:id="rId15"/>
    <p:sldId id="325" r:id="rId16"/>
    <p:sldId id="327" r:id="rId17"/>
    <p:sldId id="326" r:id="rId18"/>
    <p:sldId id="328" r:id="rId19"/>
    <p:sldId id="329" r:id="rId20"/>
    <p:sldId id="330" r:id="rId21"/>
    <p:sldId id="332" r:id="rId22"/>
    <p:sldId id="333" r:id="rId23"/>
    <p:sldId id="334" r:id="rId24"/>
    <p:sldId id="337" r:id="rId25"/>
    <p:sldId id="335" r:id="rId26"/>
    <p:sldId id="339" r:id="rId27"/>
    <p:sldId id="341" r:id="rId28"/>
    <p:sldId id="342" r:id="rId29"/>
    <p:sldId id="28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0" autoAdjust="0"/>
    <p:restoredTop sz="94624" autoAdjust="0"/>
  </p:normalViewPr>
  <p:slideViewPr>
    <p:cSldViewPr>
      <p:cViewPr varScale="1">
        <p:scale>
          <a:sx n="52" d="100"/>
          <a:sy n="52" d="100"/>
        </p:scale>
        <p:origin x="1234" y="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FACCB-603A-4680-9F9B-C966F98969ED}"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30EE1DB9-67E1-45DD-A207-DE71E2574176}">
      <dgm:prSet phldrT="[Text]" custT="1"/>
      <dgm:spPr/>
      <dgm:t>
        <a:bodyPr/>
        <a:lstStyle/>
        <a:p>
          <a:r>
            <a:rPr lang="en-US" sz="2000" b="1" dirty="0">
              <a:solidFill>
                <a:srgbClr val="FF0000"/>
              </a:solidFill>
              <a:latin typeface="Times New Roman" panose="02020603050405020304" pitchFamily="18" charset="0"/>
              <a:ea typeface="Calibri" panose="020F0502020204030204" pitchFamily="34" charset="0"/>
            </a:rPr>
            <a:t>Composition of dentin</a:t>
          </a:r>
          <a:endParaRPr lang="en-US" sz="2000" dirty="0">
            <a:solidFill>
              <a:srgbClr val="FF0000"/>
            </a:solidFill>
          </a:endParaRPr>
        </a:p>
      </dgm:t>
    </dgm:pt>
    <dgm:pt modelId="{47C7C72A-AB7C-4EE3-A19C-B4EB185C306F}" type="parTrans" cxnId="{4AE193BA-0D25-46E4-8496-13468AF2C0D8}">
      <dgm:prSet/>
      <dgm:spPr/>
      <dgm:t>
        <a:bodyPr/>
        <a:lstStyle/>
        <a:p>
          <a:endParaRPr lang="en-US"/>
        </a:p>
      </dgm:t>
    </dgm:pt>
    <dgm:pt modelId="{BCFFD91F-0D2E-42B9-8A1E-3500A97469D2}" type="sibTrans" cxnId="{4AE193BA-0D25-46E4-8496-13468AF2C0D8}">
      <dgm:prSet/>
      <dgm:spPr/>
      <dgm:t>
        <a:bodyPr/>
        <a:lstStyle/>
        <a:p>
          <a:endParaRPr lang="en-US"/>
        </a:p>
      </dgm:t>
    </dgm:pt>
    <dgm:pt modelId="{6CD97785-7F7A-4E3B-97EC-C2C8F07D3D80}">
      <dgm:prSet phldrT="[Text]"/>
      <dgm:spPr/>
      <dgm:t>
        <a:bodyPr/>
        <a:lstStyle/>
        <a:p>
          <a:r>
            <a:rPr lang="en-US" dirty="0"/>
            <a:t>50% inorganic material</a:t>
          </a:r>
        </a:p>
      </dgm:t>
    </dgm:pt>
    <dgm:pt modelId="{6EA93692-7C8E-4CD5-8F6B-A2C324AC9A66}" type="parTrans" cxnId="{259BE9A1-7AC1-49C5-8824-F53E6078CB39}">
      <dgm:prSet/>
      <dgm:spPr>
        <a:solidFill>
          <a:schemeClr val="bg1"/>
        </a:solidFill>
      </dgm:spPr>
      <dgm:t>
        <a:bodyPr/>
        <a:lstStyle/>
        <a:p>
          <a:endParaRPr lang="en-US"/>
        </a:p>
      </dgm:t>
    </dgm:pt>
    <dgm:pt modelId="{20997F98-3A0B-405D-B07E-8AA163AC046B}" type="sibTrans" cxnId="{259BE9A1-7AC1-49C5-8824-F53E6078CB39}">
      <dgm:prSet/>
      <dgm:spPr/>
      <dgm:t>
        <a:bodyPr/>
        <a:lstStyle/>
        <a:p>
          <a:endParaRPr lang="en-US"/>
        </a:p>
      </dgm:t>
    </dgm:pt>
    <dgm:pt modelId="{B0FC7356-5D5D-4DE3-AF38-0BDCEFCD35C6}">
      <dgm:prSet phldrT="[Text]"/>
      <dgm:spPr/>
      <dgm:t>
        <a:bodyPr/>
        <a:lstStyle/>
        <a:p>
          <a:r>
            <a:rPr lang="en-US" dirty="0"/>
            <a:t>hydroxyapatite crystallites</a:t>
          </a:r>
        </a:p>
      </dgm:t>
    </dgm:pt>
    <dgm:pt modelId="{DE39EAA8-1461-4F72-87F5-7FDBA6BCB005}" type="parTrans" cxnId="{18FA409F-4A08-49B8-B4B1-6A811D66183B}">
      <dgm:prSet/>
      <dgm:spPr/>
      <dgm:t>
        <a:bodyPr/>
        <a:lstStyle/>
        <a:p>
          <a:endParaRPr lang="en-US"/>
        </a:p>
      </dgm:t>
    </dgm:pt>
    <dgm:pt modelId="{7A2C2D18-3842-4540-8655-40E3E190B9A5}" type="sibTrans" cxnId="{18FA409F-4A08-49B8-B4B1-6A811D66183B}">
      <dgm:prSet/>
      <dgm:spPr/>
      <dgm:t>
        <a:bodyPr/>
        <a:lstStyle/>
        <a:p>
          <a:endParaRPr lang="en-US"/>
        </a:p>
      </dgm:t>
    </dgm:pt>
    <dgm:pt modelId="{24A5CEE4-E2DC-48D6-81AA-1F7606DFA197}">
      <dgm:prSet/>
      <dgm:spPr/>
      <dgm:t>
        <a:bodyPr/>
        <a:lstStyle/>
        <a:p>
          <a:r>
            <a:rPr lang="en-US" dirty="0"/>
            <a:t>20% Water</a:t>
          </a:r>
        </a:p>
      </dgm:t>
    </dgm:pt>
    <dgm:pt modelId="{9461CAD8-7BC1-4E6C-A8EF-19319D54C052}" type="parTrans" cxnId="{B249EE7C-353B-4F51-B591-04B1CF00F22C}">
      <dgm:prSet/>
      <dgm:spPr>
        <a:solidFill>
          <a:srgbClr val="FF0000"/>
        </a:solidFill>
      </dgm:spPr>
      <dgm:t>
        <a:bodyPr/>
        <a:lstStyle/>
        <a:p>
          <a:endParaRPr lang="en-US"/>
        </a:p>
      </dgm:t>
    </dgm:pt>
    <dgm:pt modelId="{8DB983F0-0817-4CED-9A43-E10A257599C0}" type="sibTrans" cxnId="{B249EE7C-353B-4F51-B591-04B1CF00F22C}">
      <dgm:prSet/>
      <dgm:spPr/>
      <dgm:t>
        <a:bodyPr/>
        <a:lstStyle/>
        <a:p>
          <a:endParaRPr lang="en-US"/>
        </a:p>
      </dgm:t>
    </dgm:pt>
    <dgm:pt modelId="{B59889BA-71F8-465C-BE0C-0F7626014163}">
      <dgm:prSet/>
      <dgm:spPr/>
      <dgm:t>
        <a:bodyPr/>
        <a:lstStyle/>
        <a:p>
          <a:r>
            <a:rPr lang="en-US" dirty="0"/>
            <a:t>90% type I collagen</a:t>
          </a:r>
        </a:p>
      </dgm:t>
    </dgm:pt>
    <dgm:pt modelId="{A5F498C2-0936-4A42-8F3C-83700244FF1C}" type="parTrans" cxnId="{3246BB7C-453B-4433-84DC-EEF43845EBFE}">
      <dgm:prSet/>
      <dgm:spPr/>
      <dgm:t>
        <a:bodyPr/>
        <a:lstStyle/>
        <a:p>
          <a:endParaRPr lang="en-US"/>
        </a:p>
      </dgm:t>
    </dgm:pt>
    <dgm:pt modelId="{2F77FB9B-DC43-4A88-8E19-FE07F84E8F87}" type="sibTrans" cxnId="{3246BB7C-453B-4433-84DC-EEF43845EBFE}">
      <dgm:prSet/>
      <dgm:spPr/>
      <dgm:t>
        <a:bodyPr/>
        <a:lstStyle/>
        <a:p>
          <a:endParaRPr lang="en-US"/>
        </a:p>
      </dgm:t>
    </dgm:pt>
    <dgm:pt modelId="{1B0DE86A-4676-4F4A-9B71-30B5C64334C8}">
      <dgm:prSet/>
      <dgm:spPr/>
      <dgm:t>
        <a:bodyPr/>
        <a:lstStyle/>
        <a:p>
          <a:r>
            <a:rPr lang="en-US" dirty="0"/>
            <a:t>30% organic material</a:t>
          </a:r>
        </a:p>
      </dgm:t>
    </dgm:pt>
    <dgm:pt modelId="{E14F0C1D-D292-4419-82D9-71CCD523C02A}" type="sibTrans" cxnId="{7E9BFAAF-A7DB-4A8F-B38B-2E81BF7D7F7F}">
      <dgm:prSet/>
      <dgm:spPr/>
      <dgm:t>
        <a:bodyPr/>
        <a:lstStyle/>
        <a:p>
          <a:endParaRPr lang="en-US"/>
        </a:p>
      </dgm:t>
    </dgm:pt>
    <dgm:pt modelId="{7114D54E-F347-41A2-87E8-4A7C1C0BD052}" type="parTrans" cxnId="{7E9BFAAF-A7DB-4A8F-B38B-2E81BF7D7F7F}">
      <dgm:prSet/>
      <dgm:spPr/>
      <dgm:t>
        <a:bodyPr/>
        <a:lstStyle/>
        <a:p>
          <a:endParaRPr lang="en-US"/>
        </a:p>
      </dgm:t>
    </dgm:pt>
    <dgm:pt modelId="{951284AE-D6D6-4406-8778-13E4645E7367}">
      <dgm:prSet/>
      <dgm:spPr/>
      <dgm:t>
        <a:bodyPr/>
        <a:lstStyle/>
        <a:p>
          <a:r>
            <a:rPr lang="en-US" dirty="0" err="1"/>
            <a:t>noncollagenous</a:t>
          </a:r>
          <a:r>
            <a:rPr lang="en-US" dirty="0"/>
            <a:t> proteins</a:t>
          </a:r>
        </a:p>
      </dgm:t>
    </dgm:pt>
    <dgm:pt modelId="{F8795E2D-7B79-482D-BF5F-971C695094F4}" type="parTrans" cxnId="{28C8D523-7F9C-4830-8B82-EDEBE13D36F8}">
      <dgm:prSet/>
      <dgm:spPr/>
      <dgm:t>
        <a:bodyPr/>
        <a:lstStyle/>
        <a:p>
          <a:endParaRPr lang="en-US"/>
        </a:p>
      </dgm:t>
    </dgm:pt>
    <dgm:pt modelId="{3BADA871-83A8-490D-9B0D-683458880D90}" type="sibTrans" cxnId="{28C8D523-7F9C-4830-8B82-EDEBE13D36F8}">
      <dgm:prSet/>
      <dgm:spPr/>
      <dgm:t>
        <a:bodyPr/>
        <a:lstStyle/>
        <a:p>
          <a:endParaRPr lang="en-US"/>
        </a:p>
      </dgm:t>
    </dgm:pt>
    <dgm:pt modelId="{317C98AF-57CD-41D3-BE9A-CD8C16B0AB85}" type="pres">
      <dgm:prSet presAssocID="{79CFACCB-603A-4680-9F9B-C966F98969ED}" presName="hierChild1" presStyleCnt="0">
        <dgm:presLayoutVars>
          <dgm:chPref val="1"/>
          <dgm:dir/>
          <dgm:animOne val="branch"/>
          <dgm:animLvl val="lvl"/>
          <dgm:resizeHandles/>
        </dgm:presLayoutVars>
      </dgm:prSet>
      <dgm:spPr/>
    </dgm:pt>
    <dgm:pt modelId="{13BD0B82-62DC-4EE2-8565-D36329C725A1}" type="pres">
      <dgm:prSet presAssocID="{30EE1DB9-67E1-45DD-A207-DE71E2574176}" presName="hierRoot1" presStyleCnt="0"/>
      <dgm:spPr/>
    </dgm:pt>
    <dgm:pt modelId="{8DAF83A0-7702-445C-AA41-224D08DE76F6}" type="pres">
      <dgm:prSet presAssocID="{30EE1DB9-67E1-45DD-A207-DE71E2574176}" presName="composite" presStyleCnt="0"/>
      <dgm:spPr/>
    </dgm:pt>
    <dgm:pt modelId="{F5497A32-6A46-4010-AA51-9D85C46CAA90}" type="pres">
      <dgm:prSet presAssocID="{30EE1DB9-67E1-45DD-A207-DE71E2574176}" presName="background" presStyleLbl="node0" presStyleIdx="0" presStyleCnt="1"/>
      <dgm:spPr/>
    </dgm:pt>
    <dgm:pt modelId="{081A2F8A-960F-499D-8990-E9D89D83B974}" type="pres">
      <dgm:prSet presAssocID="{30EE1DB9-67E1-45DD-A207-DE71E2574176}" presName="text" presStyleLbl="fgAcc0" presStyleIdx="0" presStyleCnt="1" custScaleX="164118" custLinFactNeighborX="4595" custLinFactNeighborY="-645">
        <dgm:presLayoutVars>
          <dgm:chPref val="3"/>
        </dgm:presLayoutVars>
      </dgm:prSet>
      <dgm:spPr/>
    </dgm:pt>
    <dgm:pt modelId="{33A3D1AB-3416-4BAA-A497-AA4C586904DD}" type="pres">
      <dgm:prSet presAssocID="{30EE1DB9-67E1-45DD-A207-DE71E2574176}" presName="hierChild2" presStyleCnt="0"/>
      <dgm:spPr/>
    </dgm:pt>
    <dgm:pt modelId="{A99D1DAF-2497-4BD5-AD07-50F7BEBEF969}" type="pres">
      <dgm:prSet presAssocID="{6EA93692-7C8E-4CD5-8F6B-A2C324AC9A66}" presName="Name10" presStyleLbl="parChTrans1D2" presStyleIdx="0" presStyleCnt="3"/>
      <dgm:spPr/>
    </dgm:pt>
    <dgm:pt modelId="{313EB4E5-2DA0-4522-875F-57338C8E57FB}" type="pres">
      <dgm:prSet presAssocID="{6CD97785-7F7A-4E3B-97EC-C2C8F07D3D80}" presName="hierRoot2" presStyleCnt="0"/>
      <dgm:spPr/>
    </dgm:pt>
    <dgm:pt modelId="{F105A1B7-9B9F-4561-AA58-F6F98D010CAE}" type="pres">
      <dgm:prSet presAssocID="{6CD97785-7F7A-4E3B-97EC-C2C8F07D3D80}" presName="composite2" presStyleCnt="0"/>
      <dgm:spPr/>
    </dgm:pt>
    <dgm:pt modelId="{0725D24B-40CC-460A-9343-FC6316CC2CB1}" type="pres">
      <dgm:prSet presAssocID="{6CD97785-7F7A-4E3B-97EC-C2C8F07D3D80}" presName="background2" presStyleLbl="node2" presStyleIdx="0" presStyleCnt="3"/>
      <dgm:spPr/>
    </dgm:pt>
    <dgm:pt modelId="{904DC53C-4B80-4048-A718-F22DC1AE3D2B}" type="pres">
      <dgm:prSet presAssocID="{6CD97785-7F7A-4E3B-97EC-C2C8F07D3D80}" presName="text2" presStyleLbl="fgAcc2" presStyleIdx="0" presStyleCnt="3" custScaleX="142188" custLinFactNeighborX="-5712" custLinFactNeighborY="-5402">
        <dgm:presLayoutVars>
          <dgm:chPref val="3"/>
        </dgm:presLayoutVars>
      </dgm:prSet>
      <dgm:spPr/>
    </dgm:pt>
    <dgm:pt modelId="{3DA3B83A-7DC9-443F-A662-0638BBF11BBA}" type="pres">
      <dgm:prSet presAssocID="{6CD97785-7F7A-4E3B-97EC-C2C8F07D3D80}" presName="hierChild3" presStyleCnt="0"/>
      <dgm:spPr/>
    </dgm:pt>
    <dgm:pt modelId="{2332DA2F-F703-4A09-8DE8-6B9A98892BFD}" type="pres">
      <dgm:prSet presAssocID="{DE39EAA8-1461-4F72-87F5-7FDBA6BCB005}" presName="Name17" presStyleLbl="parChTrans1D3" presStyleIdx="0" presStyleCnt="3"/>
      <dgm:spPr/>
    </dgm:pt>
    <dgm:pt modelId="{E42CF1A9-DCE1-48A0-939B-F5FDD3FF7AE0}" type="pres">
      <dgm:prSet presAssocID="{B0FC7356-5D5D-4DE3-AF38-0BDCEFCD35C6}" presName="hierRoot3" presStyleCnt="0"/>
      <dgm:spPr/>
    </dgm:pt>
    <dgm:pt modelId="{679E4191-0CFA-471F-B557-253EBF893375}" type="pres">
      <dgm:prSet presAssocID="{B0FC7356-5D5D-4DE3-AF38-0BDCEFCD35C6}" presName="composite3" presStyleCnt="0"/>
      <dgm:spPr/>
    </dgm:pt>
    <dgm:pt modelId="{F0E4F229-9E78-48F0-B176-AECA6E892625}" type="pres">
      <dgm:prSet presAssocID="{B0FC7356-5D5D-4DE3-AF38-0BDCEFCD35C6}" presName="background3" presStyleLbl="node3" presStyleIdx="0" presStyleCnt="3"/>
      <dgm:spPr/>
    </dgm:pt>
    <dgm:pt modelId="{B54A68F3-65E9-459F-8516-A7E767087E08}" type="pres">
      <dgm:prSet presAssocID="{B0FC7356-5D5D-4DE3-AF38-0BDCEFCD35C6}" presName="text3" presStyleLbl="fgAcc3" presStyleIdx="0" presStyleCnt="3">
        <dgm:presLayoutVars>
          <dgm:chPref val="3"/>
        </dgm:presLayoutVars>
      </dgm:prSet>
      <dgm:spPr/>
    </dgm:pt>
    <dgm:pt modelId="{EAB38D77-563D-4284-9480-E4E09B991637}" type="pres">
      <dgm:prSet presAssocID="{B0FC7356-5D5D-4DE3-AF38-0BDCEFCD35C6}" presName="hierChild4" presStyleCnt="0"/>
      <dgm:spPr/>
    </dgm:pt>
    <dgm:pt modelId="{96861B27-EA9C-4F23-BA5F-AB63B9C13798}" type="pres">
      <dgm:prSet presAssocID="{7114D54E-F347-41A2-87E8-4A7C1C0BD052}" presName="Name10" presStyleLbl="parChTrans1D2" presStyleIdx="1" presStyleCnt="3"/>
      <dgm:spPr/>
    </dgm:pt>
    <dgm:pt modelId="{4C185BF7-E781-4180-9714-A31622D46834}" type="pres">
      <dgm:prSet presAssocID="{1B0DE86A-4676-4F4A-9B71-30B5C64334C8}" presName="hierRoot2" presStyleCnt="0"/>
      <dgm:spPr/>
    </dgm:pt>
    <dgm:pt modelId="{862986C6-F5E2-4F8F-B545-DB36B33D3358}" type="pres">
      <dgm:prSet presAssocID="{1B0DE86A-4676-4F4A-9B71-30B5C64334C8}" presName="composite2" presStyleCnt="0"/>
      <dgm:spPr/>
    </dgm:pt>
    <dgm:pt modelId="{D137A9D8-C977-495F-AC22-8B88772B030F}" type="pres">
      <dgm:prSet presAssocID="{1B0DE86A-4676-4F4A-9B71-30B5C64334C8}" presName="background2" presStyleLbl="node2" presStyleIdx="1" presStyleCnt="3"/>
      <dgm:spPr/>
    </dgm:pt>
    <dgm:pt modelId="{9B340966-7AD0-49BE-97AC-CB64FC2D0107}" type="pres">
      <dgm:prSet presAssocID="{1B0DE86A-4676-4F4A-9B71-30B5C64334C8}" presName="text2" presStyleLbl="fgAcc2" presStyleIdx="1" presStyleCnt="3">
        <dgm:presLayoutVars>
          <dgm:chPref val="3"/>
        </dgm:presLayoutVars>
      </dgm:prSet>
      <dgm:spPr/>
    </dgm:pt>
    <dgm:pt modelId="{0B8C4DFC-B18F-48E6-AAAB-6D45F0F386A0}" type="pres">
      <dgm:prSet presAssocID="{1B0DE86A-4676-4F4A-9B71-30B5C64334C8}" presName="hierChild3" presStyleCnt="0"/>
      <dgm:spPr/>
    </dgm:pt>
    <dgm:pt modelId="{0E401206-516E-48B2-8DCB-3F5DC9CFE824}" type="pres">
      <dgm:prSet presAssocID="{A5F498C2-0936-4A42-8F3C-83700244FF1C}" presName="Name17" presStyleLbl="parChTrans1D3" presStyleIdx="1" presStyleCnt="3"/>
      <dgm:spPr/>
    </dgm:pt>
    <dgm:pt modelId="{31B471D2-3BE1-42F3-9ECC-E37CD5EA5D30}" type="pres">
      <dgm:prSet presAssocID="{B59889BA-71F8-465C-BE0C-0F7626014163}" presName="hierRoot3" presStyleCnt="0"/>
      <dgm:spPr/>
    </dgm:pt>
    <dgm:pt modelId="{B7DF4566-E927-452B-B6AE-FBCDD23DC742}" type="pres">
      <dgm:prSet presAssocID="{B59889BA-71F8-465C-BE0C-0F7626014163}" presName="composite3" presStyleCnt="0"/>
      <dgm:spPr/>
    </dgm:pt>
    <dgm:pt modelId="{38A84C07-3409-4A65-9810-7029EC389B58}" type="pres">
      <dgm:prSet presAssocID="{B59889BA-71F8-465C-BE0C-0F7626014163}" presName="background3" presStyleLbl="node3" presStyleIdx="1" presStyleCnt="3"/>
      <dgm:spPr/>
    </dgm:pt>
    <dgm:pt modelId="{756544A4-7946-4B73-B23C-E483553D631D}" type="pres">
      <dgm:prSet presAssocID="{B59889BA-71F8-465C-BE0C-0F7626014163}" presName="text3" presStyleLbl="fgAcc3" presStyleIdx="1" presStyleCnt="3">
        <dgm:presLayoutVars>
          <dgm:chPref val="3"/>
        </dgm:presLayoutVars>
      </dgm:prSet>
      <dgm:spPr/>
    </dgm:pt>
    <dgm:pt modelId="{298DAA9B-D24B-4F30-80BA-534D0BF77421}" type="pres">
      <dgm:prSet presAssocID="{B59889BA-71F8-465C-BE0C-0F7626014163}" presName="hierChild4" presStyleCnt="0"/>
      <dgm:spPr/>
    </dgm:pt>
    <dgm:pt modelId="{8CA7B5FB-38CE-46D0-84CF-C6CB458F62B0}" type="pres">
      <dgm:prSet presAssocID="{F8795E2D-7B79-482D-BF5F-971C695094F4}" presName="Name17" presStyleLbl="parChTrans1D3" presStyleIdx="2" presStyleCnt="3"/>
      <dgm:spPr/>
    </dgm:pt>
    <dgm:pt modelId="{96A33A76-6CF7-4996-821C-1B3A8622C009}" type="pres">
      <dgm:prSet presAssocID="{951284AE-D6D6-4406-8778-13E4645E7367}" presName="hierRoot3" presStyleCnt="0"/>
      <dgm:spPr/>
    </dgm:pt>
    <dgm:pt modelId="{8E22BC72-0931-42CC-A284-B05BB54F59A4}" type="pres">
      <dgm:prSet presAssocID="{951284AE-D6D6-4406-8778-13E4645E7367}" presName="composite3" presStyleCnt="0"/>
      <dgm:spPr/>
    </dgm:pt>
    <dgm:pt modelId="{85EF7366-185D-4185-A190-99A60E4BBFFD}" type="pres">
      <dgm:prSet presAssocID="{951284AE-D6D6-4406-8778-13E4645E7367}" presName="background3" presStyleLbl="node3" presStyleIdx="2" presStyleCnt="3"/>
      <dgm:spPr/>
    </dgm:pt>
    <dgm:pt modelId="{150E5615-841D-4516-9966-59FBCAD64781}" type="pres">
      <dgm:prSet presAssocID="{951284AE-D6D6-4406-8778-13E4645E7367}" presName="text3" presStyleLbl="fgAcc3" presStyleIdx="2" presStyleCnt="3">
        <dgm:presLayoutVars>
          <dgm:chPref val="3"/>
        </dgm:presLayoutVars>
      </dgm:prSet>
      <dgm:spPr/>
    </dgm:pt>
    <dgm:pt modelId="{AD5B8D74-2D7A-4B84-97C3-94C5658C87BF}" type="pres">
      <dgm:prSet presAssocID="{951284AE-D6D6-4406-8778-13E4645E7367}" presName="hierChild4" presStyleCnt="0"/>
      <dgm:spPr/>
    </dgm:pt>
    <dgm:pt modelId="{41710416-C982-49E1-893C-15F31BF0E69D}" type="pres">
      <dgm:prSet presAssocID="{9461CAD8-7BC1-4E6C-A8EF-19319D54C052}" presName="Name10" presStyleLbl="parChTrans1D2" presStyleIdx="2" presStyleCnt="3"/>
      <dgm:spPr/>
    </dgm:pt>
    <dgm:pt modelId="{BEDD6E69-F6EC-4EA7-8793-4A38D7186FF2}" type="pres">
      <dgm:prSet presAssocID="{24A5CEE4-E2DC-48D6-81AA-1F7606DFA197}" presName="hierRoot2" presStyleCnt="0"/>
      <dgm:spPr/>
    </dgm:pt>
    <dgm:pt modelId="{FDBD36E1-5706-4439-82CE-839B999E68A9}" type="pres">
      <dgm:prSet presAssocID="{24A5CEE4-E2DC-48D6-81AA-1F7606DFA197}" presName="composite2" presStyleCnt="0"/>
      <dgm:spPr/>
    </dgm:pt>
    <dgm:pt modelId="{6B10EF14-7449-46E1-96A8-7B551867A2DD}" type="pres">
      <dgm:prSet presAssocID="{24A5CEE4-E2DC-48D6-81AA-1F7606DFA197}" presName="background2" presStyleLbl="node2" presStyleIdx="2" presStyleCnt="3"/>
      <dgm:spPr/>
    </dgm:pt>
    <dgm:pt modelId="{77134D1B-80F6-4966-AD58-9ED3F4F86544}" type="pres">
      <dgm:prSet presAssocID="{24A5CEE4-E2DC-48D6-81AA-1F7606DFA197}" presName="text2" presStyleLbl="fgAcc2" presStyleIdx="2" presStyleCnt="3" custLinFactNeighborX="-3995" custLinFactNeighborY="-8543">
        <dgm:presLayoutVars>
          <dgm:chPref val="3"/>
        </dgm:presLayoutVars>
      </dgm:prSet>
      <dgm:spPr/>
    </dgm:pt>
    <dgm:pt modelId="{01760853-7A1D-49E6-B964-1A151A9A8BE0}" type="pres">
      <dgm:prSet presAssocID="{24A5CEE4-E2DC-48D6-81AA-1F7606DFA197}" presName="hierChild3" presStyleCnt="0"/>
      <dgm:spPr/>
    </dgm:pt>
  </dgm:ptLst>
  <dgm:cxnLst>
    <dgm:cxn modelId="{E58A0402-7AD2-4603-A175-5425EF9A44DC}" type="presOf" srcId="{79CFACCB-603A-4680-9F9B-C966F98969ED}" destId="{317C98AF-57CD-41D3-BE9A-CD8C16B0AB85}" srcOrd="0" destOrd="0" presId="urn:microsoft.com/office/officeart/2005/8/layout/hierarchy1"/>
    <dgm:cxn modelId="{28C8D523-7F9C-4830-8B82-EDEBE13D36F8}" srcId="{1B0DE86A-4676-4F4A-9B71-30B5C64334C8}" destId="{951284AE-D6D6-4406-8778-13E4645E7367}" srcOrd="1" destOrd="0" parTransId="{F8795E2D-7B79-482D-BF5F-971C695094F4}" sibTransId="{3BADA871-83A8-490D-9B0D-683458880D90}"/>
    <dgm:cxn modelId="{3246BB7C-453B-4433-84DC-EEF43845EBFE}" srcId="{1B0DE86A-4676-4F4A-9B71-30B5C64334C8}" destId="{B59889BA-71F8-465C-BE0C-0F7626014163}" srcOrd="0" destOrd="0" parTransId="{A5F498C2-0936-4A42-8F3C-83700244FF1C}" sibTransId="{2F77FB9B-DC43-4A88-8E19-FE07F84E8F87}"/>
    <dgm:cxn modelId="{B249EE7C-353B-4F51-B591-04B1CF00F22C}" srcId="{30EE1DB9-67E1-45DD-A207-DE71E2574176}" destId="{24A5CEE4-E2DC-48D6-81AA-1F7606DFA197}" srcOrd="2" destOrd="0" parTransId="{9461CAD8-7BC1-4E6C-A8EF-19319D54C052}" sibTransId="{8DB983F0-0817-4CED-9A43-E10A257599C0}"/>
    <dgm:cxn modelId="{82E16C8F-F78C-485C-8BB2-0A0FCE85E54F}" type="presOf" srcId="{B0FC7356-5D5D-4DE3-AF38-0BDCEFCD35C6}" destId="{B54A68F3-65E9-459F-8516-A7E767087E08}" srcOrd="0" destOrd="0" presId="urn:microsoft.com/office/officeart/2005/8/layout/hierarchy1"/>
    <dgm:cxn modelId="{4D10119B-D434-456C-A2F7-7055F02A926E}" type="presOf" srcId="{F8795E2D-7B79-482D-BF5F-971C695094F4}" destId="{8CA7B5FB-38CE-46D0-84CF-C6CB458F62B0}" srcOrd="0" destOrd="0" presId="urn:microsoft.com/office/officeart/2005/8/layout/hierarchy1"/>
    <dgm:cxn modelId="{FE87169E-B750-43C7-855C-685131F99A1A}" type="presOf" srcId="{6EA93692-7C8E-4CD5-8F6B-A2C324AC9A66}" destId="{A99D1DAF-2497-4BD5-AD07-50F7BEBEF969}" srcOrd="0" destOrd="0" presId="urn:microsoft.com/office/officeart/2005/8/layout/hierarchy1"/>
    <dgm:cxn modelId="{18FA409F-4A08-49B8-B4B1-6A811D66183B}" srcId="{6CD97785-7F7A-4E3B-97EC-C2C8F07D3D80}" destId="{B0FC7356-5D5D-4DE3-AF38-0BDCEFCD35C6}" srcOrd="0" destOrd="0" parTransId="{DE39EAA8-1461-4F72-87F5-7FDBA6BCB005}" sibTransId="{7A2C2D18-3842-4540-8655-40E3E190B9A5}"/>
    <dgm:cxn modelId="{CD0028A0-C277-4083-865D-CE717150ED62}" type="presOf" srcId="{6CD97785-7F7A-4E3B-97EC-C2C8F07D3D80}" destId="{904DC53C-4B80-4048-A718-F22DC1AE3D2B}" srcOrd="0" destOrd="0" presId="urn:microsoft.com/office/officeart/2005/8/layout/hierarchy1"/>
    <dgm:cxn modelId="{259BE9A1-7AC1-49C5-8824-F53E6078CB39}" srcId="{30EE1DB9-67E1-45DD-A207-DE71E2574176}" destId="{6CD97785-7F7A-4E3B-97EC-C2C8F07D3D80}" srcOrd="0" destOrd="0" parTransId="{6EA93692-7C8E-4CD5-8F6B-A2C324AC9A66}" sibTransId="{20997F98-3A0B-405D-B07E-8AA163AC046B}"/>
    <dgm:cxn modelId="{55870FA9-B28C-455A-ABC5-3C6EA59C5706}" type="presOf" srcId="{951284AE-D6D6-4406-8778-13E4645E7367}" destId="{150E5615-841D-4516-9966-59FBCAD64781}" srcOrd="0" destOrd="0" presId="urn:microsoft.com/office/officeart/2005/8/layout/hierarchy1"/>
    <dgm:cxn modelId="{F38C7FAB-80E4-4147-81FE-54C2604536D8}" type="presOf" srcId="{7114D54E-F347-41A2-87E8-4A7C1C0BD052}" destId="{96861B27-EA9C-4F23-BA5F-AB63B9C13798}" srcOrd="0" destOrd="0" presId="urn:microsoft.com/office/officeart/2005/8/layout/hierarchy1"/>
    <dgm:cxn modelId="{7E9BFAAF-A7DB-4A8F-B38B-2E81BF7D7F7F}" srcId="{30EE1DB9-67E1-45DD-A207-DE71E2574176}" destId="{1B0DE86A-4676-4F4A-9B71-30B5C64334C8}" srcOrd="1" destOrd="0" parTransId="{7114D54E-F347-41A2-87E8-4A7C1C0BD052}" sibTransId="{E14F0C1D-D292-4419-82D9-71CCD523C02A}"/>
    <dgm:cxn modelId="{5B62F6B4-AB43-4AB3-A104-6FA6DD4CCEDF}" type="presOf" srcId="{30EE1DB9-67E1-45DD-A207-DE71E2574176}" destId="{081A2F8A-960F-499D-8990-E9D89D83B974}" srcOrd="0" destOrd="0" presId="urn:microsoft.com/office/officeart/2005/8/layout/hierarchy1"/>
    <dgm:cxn modelId="{4AE193BA-0D25-46E4-8496-13468AF2C0D8}" srcId="{79CFACCB-603A-4680-9F9B-C966F98969ED}" destId="{30EE1DB9-67E1-45DD-A207-DE71E2574176}" srcOrd="0" destOrd="0" parTransId="{47C7C72A-AB7C-4EE3-A19C-B4EB185C306F}" sibTransId="{BCFFD91F-0D2E-42B9-8A1E-3500A97469D2}"/>
    <dgm:cxn modelId="{81B3D2C3-AC27-407E-B360-40A45494BBEC}" type="presOf" srcId="{B59889BA-71F8-465C-BE0C-0F7626014163}" destId="{756544A4-7946-4B73-B23C-E483553D631D}" srcOrd="0" destOrd="0" presId="urn:microsoft.com/office/officeart/2005/8/layout/hierarchy1"/>
    <dgm:cxn modelId="{AF7836D4-5029-49A6-AF54-CA137FF43D54}" type="presOf" srcId="{DE39EAA8-1461-4F72-87F5-7FDBA6BCB005}" destId="{2332DA2F-F703-4A09-8DE8-6B9A98892BFD}" srcOrd="0" destOrd="0" presId="urn:microsoft.com/office/officeart/2005/8/layout/hierarchy1"/>
    <dgm:cxn modelId="{D33F99DE-569B-4B0E-B3FD-40357DC5149B}" type="presOf" srcId="{24A5CEE4-E2DC-48D6-81AA-1F7606DFA197}" destId="{77134D1B-80F6-4966-AD58-9ED3F4F86544}" srcOrd="0" destOrd="0" presId="urn:microsoft.com/office/officeart/2005/8/layout/hierarchy1"/>
    <dgm:cxn modelId="{CD2FA2DE-8C49-453C-B178-3C5C78FA09E9}" type="presOf" srcId="{9461CAD8-7BC1-4E6C-A8EF-19319D54C052}" destId="{41710416-C982-49E1-893C-15F31BF0E69D}" srcOrd="0" destOrd="0" presId="urn:microsoft.com/office/officeart/2005/8/layout/hierarchy1"/>
    <dgm:cxn modelId="{C4DDB5FA-49E0-4451-89B0-C2750E2562D6}" type="presOf" srcId="{1B0DE86A-4676-4F4A-9B71-30B5C64334C8}" destId="{9B340966-7AD0-49BE-97AC-CB64FC2D0107}" srcOrd="0" destOrd="0" presId="urn:microsoft.com/office/officeart/2005/8/layout/hierarchy1"/>
    <dgm:cxn modelId="{87060FFC-200B-4854-A56D-0A9B4C69D057}" type="presOf" srcId="{A5F498C2-0936-4A42-8F3C-83700244FF1C}" destId="{0E401206-516E-48B2-8DCB-3F5DC9CFE824}" srcOrd="0" destOrd="0" presId="urn:microsoft.com/office/officeart/2005/8/layout/hierarchy1"/>
    <dgm:cxn modelId="{CE066CBD-1E07-4DE6-87C9-11AFCC6ADE85}" type="presParOf" srcId="{317C98AF-57CD-41D3-BE9A-CD8C16B0AB85}" destId="{13BD0B82-62DC-4EE2-8565-D36329C725A1}" srcOrd="0" destOrd="0" presId="urn:microsoft.com/office/officeart/2005/8/layout/hierarchy1"/>
    <dgm:cxn modelId="{BA7D312C-F8A7-4D15-A44A-0A5CBFECD9B4}" type="presParOf" srcId="{13BD0B82-62DC-4EE2-8565-D36329C725A1}" destId="{8DAF83A0-7702-445C-AA41-224D08DE76F6}" srcOrd="0" destOrd="0" presId="urn:microsoft.com/office/officeart/2005/8/layout/hierarchy1"/>
    <dgm:cxn modelId="{67C97D67-F67C-48BC-8617-50D4AC035540}" type="presParOf" srcId="{8DAF83A0-7702-445C-AA41-224D08DE76F6}" destId="{F5497A32-6A46-4010-AA51-9D85C46CAA90}" srcOrd="0" destOrd="0" presId="urn:microsoft.com/office/officeart/2005/8/layout/hierarchy1"/>
    <dgm:cxn modelId="{29EC86B1-3D8C-492E-9FAC-B436E7722F9F}" type="presParOf" srcId="{8DAF83A0-7702-445C-AA41-224D08DE76F6}" destId="{081A2F8A-960F-499D-8990-E9D89D83B974}" srcOrd="1" destOrd="0" presId="urn:microsoft.com/office/officeart/2005/8/layout/hierarchy1"/>
    <dgm:cxn modelId="{6CB1151B-B29E-465E-8225-B31A763F8E69}" type="presParOf" srcId="{13BD0B82-62DC-4EE2-8565-D36329C725A1}" destId="{33A3D1AB-3416-4BAA-A497-AA4C586904DD}" srcOrd="1" destOrd="0" presId="urn:microsoft.com/office/officeart/2005/8/layout/hierarchy1"/>
    <dgm:cxn modelId="{976F93EB-4CDE-4300-8928-95B34BACB652}" type="presParOf" srcId="{33A3D1AB-3416-4BAA-A497-AA4C586904DD}" destId="{A99D1DAF-2497-4BD5-AD07-50F7BEBEF969}" srcOrd="0" destOrd="0" presId="urn:microsoft.com/office/officeart/2005/8/layout/hierarchy1"/>
    <dgm:cxn modelId="{7AAD14FE-35E7-462C-B531-FC8DC5E9C8A2}" type="presParOf" srcId="{33A3D1AB-3416-4BAA-A497-AA4C586904DD}" destId="{313EB4E5-2DA0-4522-875F-57338C8E57FB}" srcOrd="1" destOrd="0" presId="urn:microsoft.com/office/officeart/2005/8/layout/hierarchy1"/>
    <dgm:cxn modelId="{8D218D9E-9688-41F2-B4E4-79CD8EC39B23}" type="presParOf" srcId="{313EB4E5-2DA0-4522-875F-57338C8E57FB}" destId="{F105A1B7-9B9F-4561-AA58-F6F98D010CAE}" srcOrd="0" destOrd="0" presId="urn:microsoft.com/office/officeart/2005/8/layout/hierarchy1"/>
    <dgm:cxn modelId="{F7DBF18A-82C0-4FB2-A025-108077F9B714}" type="presParOf" srcId="{F105A1B7-9B9F-4561-AA58-F6F98D010CAE}" destId="{0725D24B-40CC-460A-9343-FC6316CC2CB1}" srcOrd="0" destOrd="0" presId="urn:microsoft.com/office/officeart/2005/8/layout/hierarchy1"/>
    <dgm:cxn modelId="{A2C5FF84-4B11-4C28-A5B9-C801CE51DFBA}" type="presParOf" srcId="{F105A1B7-9B9F-4561-AA58-F6F98D010CAE}" destId="{904DC53C-4B80-4048-A718-F22DC1AE3D2B}" srcOrd="1" destOrd="0" presId="urn:microsoft.com/office/officeart/2005/8/layout/hierarchy1"/>
    <dgm:cxn modelId="{5D8D99F9-B840-4A49-92C2-01D36C6FDD91}" type="presParOf" srcId="{313EB4E5-2DA0-4522-875F-57338C8E57FB}" destId="{3DA3B83A-7DC9-443F-A662-0638BBF11BBA}" srcOrd="1" destOrd="0" presId="urn:microsoft.com/office/officeart/2005/8/layout/hierarchy1"/>
    <dgm:cxn modelId="{9740C057-E15F-4CED-8E28-D9AA57BB4773}" type="presParOf" srcId="{3DA3B83A-7DC9-443F-A662-0638BBF11BBA}" destId="{2332DA2F-F703-4A09-8DE8-6B9A98892BFD}" srcOrd="0" destOrd="0" presId="urn:microsoft.com/office/officeart/2005/8/layout/hierarchy1"/>
    <dgm:cxn modelId="{382E0285-A9C5-4211-945C-A12F3665A703}" type="presParOf" srcId="{3DA3B83A-7DC9-443F-A662-0638BBF11BBA}" destId="{E42CF1A9-DCE1-48A0-939B-F5FDD3FF7AE0}" srcOrd="1" destOrd="0" presId="urn:microsoft.com/office/officeart/2005/8/layout/hierarchy1"/>
    <dgm:cxn modelId="{95B0984D-5B6F-41A6-97EF-EE56D233F02C}" type="presParOf" srcId="{E42CF1A9-DCE1-48A0-939B-F5FDD3FF7AE0}" destId="{679E4191-0CFA-471F-B557-253EBF893375}" srcOrd="0" destOrd="0" presId="urn:microsoft.com/office/officeart/2005/8/layout/hierarchy1"/>
    <dgm:cxn modelId="{17EE57ED-C602-49AF-97F1-1EC138380AAA}" type="presParOf" srcId="{679E4191-0CFA-471F-B557-253EBF893375}" destId="{F0E4F229-9E78-48F0-B176-AECA6E892625}" srcOrd="0" destOrd="0" presId="urn:microsoft.com/office/officeart/2005/8/layout/hierarchy1"/>
    <dgm:cxn modelId="{A0273A6F-8FA7-4786-9C75-0C21642158FC}" type="presParOf" srcId="{679E4191-0CFA-471F-B557-253EBF893375}" destId="{B54A68F3-65E9-459F-8516-A7E767087E08}" srcOrd="1" destOrd="0" presId="urn:microsoft.com/office/officeart/2005/8/layout/hierarchy1"/>
    <dgm:cxn modelId="{0EA15F33-BB4D-47C3-8A6E-C2F19D9CD508}" type="presParOf" srcId="{E42CF1A9-DCE1-48A0-939B-F5FDD3FF7AE0}" destId="{EAB38D77-563D-4284-9480-E4E09B991637}" srcOrd="1" destOrd="0" presId="urn:microsoft.com/office/officeart/2005/8/layout/hierarchy1"/>
    <dgm:cxn modelId="{30FE6278-DC55-4BCE-A0CB-683B8D4EF5CF}" type="presParOf" srcId="{33A3D1AB-3416-4BAA-A497-AA4C586904DD}" destId="{96861B27-EA9C-4F23-BA5F-AB63B9C13798}" srcOrd="2" destOrd="0" presId="urn:microsoft.com/office/officeart/2005/8/layout/hierarchy1"/>
    <dgm:cxn modelId="{91A6F1C9-DC95-4EDF-97F7-9B05124AB106}" type="presParOf" srcId="{33A3D1AB-3416-4BAA-A497-AA4C586904DD}" destId="{4C185BF7-E781-4180-9714-A31622D46834}" srcOrd="3" destOrd="0" presId="urn:microsoft.com/office/officeart/2005/8/layout/hierarchy1"/>
    <dgm:cxn modelId="{9C18D0F8-A827-4C4C-ADC7-DC5BC39BBE67}" type="presParOf" srcId="{4C185BF7-E781-4180-9714-A31622D46834}" destId="{862986C6-F5E2-4F8F-B545-DB36B33D3358}" srcOrd="0" destOrd="0" presId="urn:microsoft.com/office/officeart/2005/8/layout/hierarchy1"/>
    <dgm:cxn modelId="{3C1D2A46-5B3B-4F97-A9C2-86D78114D665}" type="presParOf" srcId="{862986C6-F5E2-4F8F-B545-DB36B33D3358}" destId="{D137A9D8-C977-495F-AC22-8B88772B030F}" srcOrd="0" destOrd="0" presId="urn:microsoft.com/office/officeart/2005/8/layout/hierarchy1"/>
    <dgm:cxn modelId="{06A01A59-8357-4512-B04E-56BD4C3D8B9F}" type="presParOf" srcId="{862986C6-F5E2-4F8F-B545-DB36B33D3358}" destId="{9B340966-7AD0-49BE-97AC-CB64FC2D0107}" srcOrd="1" destOrd="0" presId="urn:microsoft.com/office/officeart/2005/8/layout/hierarchy1"/>
    <dgm:cxn modelId="{9DD1E38A-0C86-43D1-98BB-6856E4DECA66}" type="presParOf" srcId="{4C185BF7-E781-4180-9714-A31622D46834}" destId="{0B8C4DFC-B18F-48E6-AAAB-6D45F0F386A0}" srcOrd="1" destOrd="0" presId="urn:microsoft.com/office/officeart/2005/8/layout/hierarchy1"/>
    <dgm:cxn modelId="{335F03BB-BDAE-4188-8F01-B083BBE9EE3A}" type="presParOf" srcId="{0B8C4DFC-B18F-48E6-AAAB-6D45F0F386A0}" destId="{0E401206-516E-48B2-8DCB-3F5DC9CFE824}" srcOrd="0" destOrd="0" presId="urn:microsoft.com/office/officeart/2005/8/layout/hierarchy1"/>
    <dgm:cxn modelId="{A0B46259-DFC9-47ED-8D7F-F9100FF7F0AC}" type="presParOf" srcId="{0B8C4DFC-B18F-48E6-AAAB-6D45F0F386A0}" destId="{31B471D2-3BE1-42F3-9ECC-E37CD5EA5D30}" srcOrd="1" destOrd="0" presId="urn:microsoft.com/office/officeart/2005/8/layout/hierarchy1"/>
    <dgm:cxn modelId="{8994F1C7-C4FB-4FC2-A9BA-BB8E11E5F8CE}" type="presParOf" srcId="{31B471D2-3BE1-42F3-9ECC-E37CD5EA5D30}" destId="{B7DF4566-E927-452B-B6AE-FBCDD23DC742}" srcOrd="0" destOrd="0" presId="urn:microsoft.com/office/officeart/2005/8/layout/hierarchy1"/>
    <dgm:cxn modelId="{06FA190A-5CD6-494B-8051-6F78AEB392FC}" type="presParOf" srcId="{B7DF4566-E927-452B-B6AE-FBCDD23DC742}" destId="{38A84C07-3409-4A65-9810-7029EC389B58}" srcOrd="0" destOrd="0" presId="urn:microsoft.com/office/officeart/2005/8/layout/hierarchy1"/>
    <dgm:cxn modelId="{2E8B588E-735E-49AA-84D8-7D72BFDE6FC5}" type="presParOf" srcId="{B7DF4566-E927-452B-B6AE-FBCDD23DC742}" destId="{756544A4-7946-4B73-B23C-E483553D631D}" srcOrd="1" destOrd="0" presId="urn:microsoft.com/office/officeart/2005/8/layout/hierarchy1"/>
    <dgm:cxn modelId="{2CABCF63-7348-4411-9784-08C2AE64E09A}" type="presParOf" srcId="{31B471D2-3BE1-42F3-9ECC-E37CD5EA5D30}" destId="{298DAA9B-D24B-4F30-80BA-534D0BF77421}" srcOrd="1" destOrd="0" presId="urn:microsoft.com/office/officeart/2005/8/layout/hierarchy1"/>
    <dgm:cxn modelId="{F1D44438-2E02-4319-8034-94D52E0BB34E}" type="presParOf" srcId="{0B8C4DFC-B18F-48E6-AAAB-6D45F0F386A0}" destId="{8CA7B5FB-38CE-46D0-84CF-C6CB458F62B0}" srcOrd="2" destOrd="0" presId="urn:microsoft.com/office/officeart/2005/8/layout/hierarchy1"/>
    <dgm:cxn modelId="{DBCF0F5C-FDEE-4ED2-A1DE-C64265EA53AE}" type="presParOf" srcId="{0B8C4DFC-B18F-48E6-AAAB-6D45F0F386A0}" destId="{96A33A76-6CF7-4996-821C-1B3A8622C009}" srcOrd="3" destOrd="0" presId="urn:microsoft.com/office/officeart/2005/8/layout/hierarchy1"/>
    <dgm:cxn modelId="{FCA1149C-D74D-4AE2-9B94-4E2F8A050559}" type="presParOf" srcId="{96A33A76-6CF7-4996-821C-1B3A8622C009}" destId="{8E22BC72-0931-42CC-A284-B05BB54F59A4}" srcOrd="0" destOrd="0" presId="urn:microsoft.com/office/officeart/2005/8/layout/hierarchy1"/>
    <dgm:cxn modelId="{AF7BAD32-C9C1-4BAF-8F88-F0EE29B553E2}" type="presParOf" srcId="{8E22BC72-0931-42CC-A284-B05BB54F59A4}" destId="{85EF7366-185D-4185-A190-99A60E4BBFFD}" srcOrd="0" destOrd="0" presId="urn:microsoft.com/office/officeart/2005/8/layout/hierarchy1"/>
    <dgm:cxn modelId="{59A7E984-6A12-4DDF-87F4-1B7EB8B77622}" type="presParOf" srcId="{8E22BC72-0931-42CC-A284-B05BB54F59A4}" destId="{150E5615-841D-4516-9966-59FBCAD64781}" srcOrd="1" destOrd="0" presId="urn:microsoft.com/office/officeart/2005/8/layout/hierarchy1"/>
    <dgm:cxn modelId="{24F128B3-8EF8-4649-BF24-59B5F368616B}" type="presParOf" srcId="{96A33A76-6CF7-4996-821C-1B3A8622C009}" destId="{AD5B8D74-2D7A-4B84-97C3-94C5658C87BF}" srcOrd="1" destOrd="0" presId="urn:microsoft.com/office/officeart/2005/8/layout/hierarchy1"/>
    <dgm:cxn modelId="{C4D0FE53-1D1A-485F-B400-7C836D5BACF9}" type="presParOf" srcId="{33A3D1AB-3416-4BAA-A497-AA4C586904DD}" destId="{41710416-C982-49E1-893C-15F31BF0E69D}" srcOrd="4" destOrd="0" presId="urn:microsoft.com/office/officeart/2005/8/layout/hierarchy1"/>
    <dgm:cxn modelId="{6F024D90-FD5F-47C1-A5EA-B2A7DEA94E6B}" type="presParOf" srcId="{33A3D1AB-3416-4BAA-A497-AA4C586904DD}" destId="{BEDD6E69-F6EC-4EA7-8793-4A38D7186FF2}" srcOrd="5" destOrd="0" presId="urn:microsoft.com/office/officeart/2005/8/layout/hierarchy1"/>
    <dgm:cxn modelId="{BE94FCFD-9625-43E2-BD92-0526CE51D4E0}" type="presParOf" srcId="{BEDD6E69-F6EC-4EA7-8793-4A38D7186FF2}" destId="{FDBD36E1-5706-4439-82CE-839B999E68A9}" srcOrd="0" destOrd="0" presId="urn:microsoft.com/office/officeart/2005/8/layout/hierarchy1"/>
    <dgm:cxn modelId="{0CAA2072-9754-4EAC-B3E3-A1BF7BAB35F3}" type="presParOf" srcId="{FDBD36E1-5706-4439-82CE-839B999E68A9}" destId="{6B10EF14-7449-46E1-96A8-7B551867A2DD}" srcOrd="0" destOrd="0" presId="urn:microsoft.com/office/officeart/2005/8/layout/hierarchy1"/>
    <dgm:cxn modelId="{8766FC1C-AD44-4CF0-A3AC-6943CE0CE43C}" type="presParOf" srcId="{FDBD36E1-5706-4439-82CE-839B999E68A9}" destId="{77134D1B-80F6-4966-AD58-9ED3F4F86544}" srcOrd="1" destOrd="0" presId="urn:microsoft.com/office/officeart/2005/8/layout/hierarchy1"/>
    <dgm:cxn modelId="{0B8BF5A0-EFEB-4B40-A236-18D8E556FA09}" type="presParOf" srcId="{BEDD6E69-F6EC-4EA7-8793-4A38D7186FF2}" destId="{01760853-7A1D-49E6-B964-1A151A9A8BE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B56964-05D4-42B6-85A2-F50763BE1ED2}" type="doc">
      <dgm:prSet loTypeId="urn:microsoft.com/office/officeart/2005/8/layout/arrow2" loCatId="process" qsTypeId="urn:microsoft.com/office/officeart/2005/8/quickstyle/simple1" qsCatId="simple" csTypeId="urn:microsoft.com/office/officeart/2005/8/colors/accent1_2" csCatId="accent1" phldr="1"/>
      <dgm:spPr/>
    </dgm:pt>
    <dgm:pt modelId="{1FA08ADD-13E4-4F6D-8804-7DFA5E26663B}">
      <dgm:prSet phldrT="[Text]" custT="1"/>
      <dgm:spPr/>
      <dgm:t>
        <a:bodyPr/>
        <a:lstStyle/>
        <a:p>
          <a:pPr algn="ctr"/>
          <a:r>
            <a:rPr lang="en-US" sz="1800" dirty="0"/>
            <a:t>Mineral phase</a:t>
          </a:r>
        </a:p>
      </dgm:t>
    </dgm:pt>
    <dgm:pt modelId="{66A6E63F-6E07-4574-83EB-34E4B7D6C9AD}" type="parTrans" cxnId="{7950E8BC-F776-4BE7-A325-B79C3DCD0243}">
      <dgm:prSet/>
      <dgm:spPr/>
      <dgm:t>
        <a:bodyPr/>
        <a:lstStyle/>
        <a:p>
          <a:endParaRPr lang="en-US"/>
        </a:p>
      </dgm:t>
    </dgm:pt>
    <dgm:pt modelId="{9FC16930-6A14-4624-958E-2D70B88D2EA8}" type="sibTrans" cxnId="{7950E8BC-F776-4BE7-A325-B79C3DCD0243}">
      <dgm:prSet/>
      <dgm:spPr/>
      <dgm:t>
        <a:bodyPr/>
        <a:lstStyle/>
        <a:p>
          <a:endParaRPr lang="en-US"/>
        </a:p>
      </dgm:t>
    </dgm:pt>
    <dgm:pt modelId="{2DE88ABD-3575-4207-ACDC-56FFE93EE7B8}">
      <dgm:prSet phldrT="[Text]" custT="1"/>
      <dgm:spPr/>
      <dgm:t>
        <a:bodyPr/>
        <a:lstStyle/>
        <a:p>
          <a:r>
            <a:rPr lang="en-US" sz="1800" dirty="0"/>
            <a:t>Age</a:t>
          </a:r>
        </a:p>
      </dgm:t>
    </dgm:pt>
    <dgm:pt modelId="{163B06B4-16E1-4530-BE7B-28B00E9AA87D}" type="parTrans" cxnId="{A31F5C0F-32DA-4279-8F85-C6E41ED9F6A8}">
      <dgm:prSet/>
      <dgm:spPr/>
      <dgm:t>
        <a:bodyPr/>
        <a:lstStyle/>
        <a:p>
          <a:endParaRPr lang="en-US"/>
        </a:p>
      </dgm:t>
    </dgm:pt>
    <dgm:pt modelId="{0030973D-7278-4DC9-A1EA-0E36810FE0F4}" type="sibTrans" cxnId="{A31F5C0F-32DA-4279-8F85-C6E41ED9F6A8}">
      <dgm:prSet/>
      <dgm:spPr/>
      <dgm:t>
        <a:bodyPr/>
        <a:lstStyle/>
        <a:p>
          <a:endParaRPr lang="en-US"/>
        </a:p>
      </dgm:t>
    </dgm:pt>
    <dgm:pt modelId="{2B907417-BDF0-4F45-B0B6-EB8985F76B98}" type="pres">
      <dgm:prSet presAssocID="{E2B56964-05D4-42B6-85A2-F50763BE1ED2}" presName="arrowDiagram" presStyleCnt="0">
        <dgm:presLayoutVars>
          <dgm:chMax val="5"/>
          <dgm:dir/>
          <dgm:resizeHandles val="exact"/>
        </dgm:presLayoutVars>
      </dgm:prSet>
      <dgm:spPr/>
    </dgm:pt>
    <dgm:pt modelId="{8989A938-6FE6-4013-A0CD-7C4EA63B5EEF}" type="pres">
      <dgm:prSet presAssocID="{E2B56964-05D4-42B6-85A2-F50763BE1ED2}" presName="arrow" presStyleLbl="bgShp" presStyleIdx="0" presStyleCnt="1" custLinFactNeighborX="10375" custLinFactNeighborY="3612"/>
      <dgm:spPr>
        <a:solidFill>
          <a:srgbClr val="FFFF00"/>
        </a:solidFill>
      </dgm:spPr>
    </dgm:pt>
    <dgm:pt modelId="{2CF98F39-84C5-4908-9963-C8F22740F9B0}" type="pres">
      <dgm:prSet presAssocID="{E2B56964-05D4-42B6-85A2-F50763BE1ED2}" presName="arrowDiagram2" presStyleCnt="0"/>
      <dgm:spPr/>
    </dgm:pt>
    <dgm:pt modelId="{354FB9DB-7FE0-467E-B2EB-008ABFB7A5FB}" type="pres">
      <dgm:prSet presAssocID="{1FA08ADD-13E4-4F6D-8804-7DFA5E26663B}" presName="bullet2a" presStyleLbl="node1" presStyleIdx="0" presStyleCnt="2"/>
      <dgm:spPr/>
    </dgm:pt>
    <dgm:pt modelId="{1ACCB46B-A534-48E9-A7B3-7CBC5A38A9B7}" type="pres">
      <dgm:prSet presAssocID="{1FA08ADD-13E4-4F6D-8804-7DFA5E26663B}" presName="textBox2a" presStyleLbl="revTx" presStyleIdx="0" presStyleCnt="2" custScaleX="86621" custScaleY="51258" custLinFactNeighborX="-35283" custLinFactNeighborY="-8851">
        <dgm:presLayoutVars>
          <dgm:bulletEnabled val="1"/>
        </dgm:presLayoutVars>
      </dgm:prSet>
      <dgm:spPr/>
    </dgm:pt>
    <dgm:pt modelId="{2161FB20-2514-4EB4-96B0-2DF8FCA31224}" type="pres">
      <dgm:prSet presAssocID="{2DE88ABD-3575-4207-ACDC-56FFE93EE7B8}" presName="bullet2b" presStyleLbl="node1" presStyleIdx="1" presStyleCnt="2"/>
      <dgm:spPr/>
    </dgm:pt>
    <dgm:pt modelId="{930647B9-9616-44F4-91A9-06C1FF51FA2E}" type="pres">
      <dgm:prSet presAssocID="{2DE88ABD-3575-4207-ACDC-56FFE93EE7B8}" presName="textBox2b" presStyleLbl="revTx" presStyleIdx="1" presStyleCnt="2">
        <dgm:presLayoutVars>
          <dgm:bulletEnabled val="1"/>
        </dgm:presLayoutVars>
      </dgm:prSet>
      <dgm:spPr/>
    </dgm:pt>
  </dgm:ptLst>
  <dgm:cxnLst>
    <dgm:cxn modelId="{A31F5C0F-32DA-4279-8F85-C6E41ED9F6A8}" srcId="{E2B56964-05D4-42B6-85A2-F50763BE1ED2}" destId="{2DE88ABD-3575-4207-ACDC-56FFE93EE7B8}" srcOrd="1" destOrd="0" parTransId="{163B06B4-16E1-4530-BE7B-28B00E9AA87D}" sibTransId="{0030973D-7278-4DC9-A1EA-0E36810FE0F4}"/>
    <dgm:cxn modelId="{7950E8BC-F776-4BE7-A325-B79C3DCD0243}" srcId="{E2B56964-05D4-42B6-85A2-F50763BE1ED2}" destId="{1FA08ADD-13E4-4F6D-8804-7DFA5E26663B}" srcOrd="0" destOrd="0" parTransId="{66A6E63F-6E07-4574-83EB-34E4B7D6C9AD}" sibTransId="{9FC16930-6A14-4624-958E-2D70B88D2EA8}"/>
    <dgm:cxn modelId="{EC1BE2C1-359F-4F17-BD29-B607CBD21409}" type="presOf" srcId="{1FA08ADD-13E4-4F6D-8804-7DFA5E26663B}" destId="{1ACCB46B-A534-48E9-A7B3-7CBC5A38A9B7}" srcOrd="0" destOrd="0" presId="urn:microsoft.com/office/officeart/2005/8/layout/arrow2"/>
    <dgm:cxn modelId="{BBF235C3-233A-4FBB-B858-91962590F22C}" type="presOf" srcId="{E2B56964-05D4-42B6-85A2-F50763BE1ED2}" destId="{2B907417-BDF0-4F45-B0B6-EB8985F76B98}" srcOrd="0" destOrd="0" presId="urn:microsoft.com/office/officeart/2005/8/layout/arrow2"/>
    <dgm:cxn modelId="{11435FE2-9242-4134-81E7-9BF83134A608}" type="presOf" srcId="{2DE88ABD-3575-4207-ACDC-56FFE93EE7B8}" destId="{930647B9-9616-44F4-91A9-06C1FF51FA2E}" srcOrd="0" destOrd="0" presId="urn:microsoft.com/office/officeart/2005/8/layout/arrow2"/>
    <dgm:cxn modelId="{068173E8-26BF-46D0-BD98-908A6223ED6A}" type="presParOf" srcId="{2B907417-BDF0-4F45-B0B6-EB8985F76B98}" destId="{8989A938-6FE6-4013-A0CD-7C4EA63B5EEF}" srcOrd="0" destOrd="0" presId="urn:microsoft.com/office/officeart/2005/8/layout/arrow2"/>
    <dgm:cxn modelId="{9545D5EB-E9B8-47C2-A808-DCD4A6820137}" type="presParOf" srcId="{2B907417-BDF0-4F45-B0B6-EB8985F76B98}" destId="{2CF98F39-84C5-4908-9963-C8F22740F9B0}" srcOrd="1" destOrd="0" presId="urn:microsoft.com/office/officeart/2005/8/layout/arrow2"/>
    <dgm:cxn modelId="{116D15ED-29EF-4710-9E59-A257AF7472B5}" type="presParOf" srcId="{2CF98F39-84C5-4908-9963-C8F22740F9B0}" destId="{354FB9DB-7FE0-467E-B2EB-008ABFB7A5FB}" srcOrd="0" destOrd="0" presId="urn:microsoft.com/office/officeart/2005/8/layout/arrow2"/>
    <dgm:cxn modelId="{8C864258-88E3-4B6F-B642-2921D3E2D189}" type="presParOf" srcId="{2CF98F39-84C5-4908-9963-C8F22740F9B0}" destId="{1ACCB46B-A534-48E9-A7B3-7CBC5A38A9B7}" srcOrd="1" destOrd="0" presId="urn:microsoft.com/office/officeart/2005/8/layout/arrow2"/>
    <dgm:cxn modelId="{0975E257-6D30-4611-8E3C-BE5DAF0523B1}" type="presParOf" srcId="{2CF98F39-84C5-4908-9963-C8F22740F9B0}" destId="{2161FB20-2514-4EB4-96B0-2DF8FCA31224}" srcOrd="2" destOrd="0" presId="urn:microsoft.com/office/officeart/2005/8/layout/arrow2"/>
    <dgm:cxn modelId="{4EBDEC68-47B3-450E-8910-8EE712395522}" type="presParOf" srcId="{2CF98F39-84C5-4908-9963-C8F22740F9B0}" destId="{930647B9-9616-44F4-91A9-06C1FF51FA2E}" srcOrd="3" destOrd="0" presId="urn:microsoft.com/office/officeart/2005/8/layout/arrow2"/>
  </dgm:cxnLst>
  <dgm:bg>
    <a:gradFill>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70C4E9-A6DB-46FF-9C7E-8E2846479AB6}" type="doc">
      <dgm:prSet loTypeId="urn:microsoft.com/office/officeart/2005/8/layout/gear1" loCatId="relationship" qsTypeId="urn:microsoft.com/office/officeart/2005/8/quickstyle/simple1" qsCatId="simple" csTypeId="urn:microsoft.com/office/officeart/2005/8/colors/accent1_2" csCatId="accent1" phldr="1"/>
      <dgm:spPr/>
    </dgm:pt>
    <dgm:pt modelId="{372E4FE6-642C-4A79-B336-F1964A48DC58}">
      <dgm:prSet phldrT="[Text]"/>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dgm:spPr>
      <dgm:t>
        <a:bodyPr/>
        <a:lstStyle/>
        <a:p>
          <a:r>
            <a:rPr lang="en-US" dirty="0"/>
            <a:t>Increased resiliency</a:t>
          </a:r>
        </a:p>
      </dgm:t>
    </dgm:pt>
    <dgm:pt modelId="{3D889202-23AF-412B-A327-7C7EB6379575}" type="parTrans" cxnId="{24E0BD99-28C8-4F62-AE07-C1AD96FE6BA2}">
      <dgm:prSet/>
      <dgm:spPr/>
      <dgm:t>
        <a:bodyPr/>
        <a:lstStyle/>
        <a:p>
          <a:endParaRPr lang="en-US"/>
        </a:p>
      </dgm:t>
    </dgm:pt>
    <dgm:pt modelId="{29504424-386C-412D-A9A8-6905C28A63EE}" type="sibTrans" cxnId="{24E0BD99-28C8-4F62-AE07-C1AD96FE6BA2}">
      <dgm:prSet/>
      <dgm:spPr>
        <a:solidFill>
          <a:srgbClr val="FF0000"/>
        </a:solidFill>
      </dgm:spPr>
      <dgm:t>
        <a:bodyPr/>
        <a:lstStyle/>
        <a:p>
          <a:endParaRPr lang="en-US"/>
        </a:p>
      </dgm:t>
    </dgm:pt>
    <dgm:pt modelId="{F274B692-DF83-4837-8AC9-20F9ECA3E586}">
      <dgm:prSet phldrT="[Text]"/>
      <dgm:spPr>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dgm:spPr>
      <dgm:t>
        <a:bodyPr/>
        <a:lstStyle/>
        <a:p>
          <a:r>
            <a:rPr lang="en-US" dirty="0"/>
            <a:t>High organic content</a:t>
          </a:r>
        </a:p>
      </dgm:t>
    </dgm:pt>
    <dgm:pt modelId="{D8798D30-D643-4B5E-9989-9F9F683E616D}" type="parTrans" cxnId="{0961824A-F5EE-40D5-97ED-3A245C5C0F21}">
      <dgm:prSet/>
      <dgm:spPr/>
      <dgm:t>
        <a:bodyPr/>
        <a:lstStyle/>
        <a:p>
          <a:endParaRPr lang="en-US"/>
        </a:p>
      </dgm:t>
    </dgm:pt>
    <dgm:pt modelId="{F1D1EBA3-6E94-4E7B-A12C-98D44B98A120}" type="sibTrans" cxnId="{0961824A-F5EE-40D5-97ED-3A245C5C0F21}">
      <dgm:prSet/>
      <dgm:spPr>
        <a:solidFill>
          <a:srgbClr val="FF0000"/>
        </a:solidFill>
      </dgm:spPr>
      <dgm:t>
        <a:bodyPr/>
        <a:lstStyle/>
        <a:p>
          <a:endParaRPr lang="en-US"/>
        </a:p>
      </dgm:t>
    </dgm:pt>
    <dgm:pt modelId="{DE9D3675-E607-473A-A508-B5C109F4AFE5}" type="pres">
      <dgm:prSet presAssocID="{7970C4E9-A6DB-46FF-9C7E-8E2846479AB6}" presName="composite" presStyleCnt="0">
        <dgm:presLayoutVars>
          <dgm:chMax val="3"/>
          <dgm:animLvl val="lvl"/>
          <dgm:resizeHandles val="exact"/>
        </dgm:presLayoutVars>
      </dgm:prSet>
      <dgm:spPr/>
    </dgm:pt>
    <dgm:pt modelId="{B5F7BA2B-7CAE-48DE-AD20-102DA3179818}" type="pres">
      <dgm:prSet presAssocID="{372E4FE6-642C-4A79-B336-F1964A48DC58}" presName="gear1" presStyleLbl="node1" presStyleIdx="0" presStyleCnt="2" custScaleX="79154" custScaleY="74228">
        <dgm:presLayoutVars>
          <dgm:chMax val="1"/>
          <dgm:bulletEnabled val="1"/>
        </dgm:presLayoutVars>
      </dgm:prSet>
      <dgm:spPr/>
    </dgm:pt>
    <dgm:pt modelId="{47F4EC41-40C2-496E-9DD4-2D5DC0761654}" type="pres">
      <dgm:prSet presAssocID="{372E4FE6-642C-4A79-B336-F1964A48DC58}" presName="gear1srcNode" presStyleLbl="node1" presStyleIdx="0" presStyleCnt="2"/>
      <dgm:spPr/>
    </dgm:pt>
    <dgm:pt modelId="{158AAA89-8B89-4996-BAB4-FBBA088237D4}" type="pres">
      <dgm:prSet presAssocID="{372E4FE6-642C-4A79-B336-F1964A48DC58}" presName="gear1dstNode" presStyleLbl="node1" presStyleIdx="0" presStyleCnt="2"/>
      <dgm:spPr/>
    </dgm:pt>
    <dgm:pt modelId="{5F88809A-B349-4D4F-B75C-BE1A23C6E5D8}" type="pres">
      <dgm:prSet presAssocID="{F274B692-DF83-4837-8AC9-20F9ECA3E586}" presName="gear2" presStyleLbl="node1" presStyleIdx="1" presStyleCnt="2">
        <dgm:presLayoutVars>
          <dgm:chMax val="1"/>
          <dgm:bulletEnabled val="1"/>
        </dgm:presLayoutVars>
      </dgm:prSet>
      <dgm:spPr/>
    </dgm:pt>
    <dgm:pt modelId="{430C5754-1E54-439B-A64D-4B4A5F18A931}" type="pres">
      <dgm:prSet presAssocID="{F274B692-DF83-4837-8AC9-20F9ECA3E586}" presName="gear2srcNode" presStyleLbl="node1" presStyleIdx="1" presStyleCnt="2"/>
      <dgm:spPr/>
    </dgm:pt>
    <dgm:pt modelId="{FD80B4F3-7281-4E35-A3AA-AC48D659A1D8}" type="pres">
      <dgm:prSet presAssocID="{F274B692-DF83-4837-8AC9-20F9ECA3E586}" presName="gear2dstNode" presStyleLbl="node1" presStyleIdx="1" presStyleCnt="2"/>
      <dgm:spPr/>
    </dgm:pt>
    <dgm:pt modelId="{2AC5030F-C142-48AA-BFBA-27C6EBB59E79}" type="pres">
      <dgm:prSet presAssocID="{29504424-386C-412D-A9A8-6905C28A63EE}" presName="connector1" presStyleLbl="sibTrans2D1" presStyleIdx="0" presStyleCnt="2"/>
      <dgm:spPr/>
    </dgm:pt>
    <dgm:pt modelId="{A5929B03-21CF-4470-9EC1-9682CD4AF038}" type="pres">
      <dgm:prSet presAssocID="{F1D1EBA3-6E94-4E7B-A12C-98D44B98A120}" presName="connector2" presStyleLbl="sibTrans2D1" presStyleIdx="1" presStyleCnt="2"/>
      <dgm:spPr/>
    </dgm:pt>
  </dgm:ptLst>
  <dgm:cxnLst>
    <dgm:cxn modelId="{E303BA1C-9901-4AA8-8122-BFEC67599AFE}" type="presOf" srcId="{F1D1EBA3-6E94-4E7B-A12C-98D44B98A120}" destId="{A5929B03-21CF-4470-9EC1-9682CD4AF038}" srcOrd="0" destOrd="0" presId="urn:microsoft.com/office/officeart/2005/8/layout/gear1"/>
    <dgm:cxn modelId="{93724530-85D7-4E66-9421-91EBD1DE5B4A}" type="presOf" srcId="{7970C4E9-A6DB-46FF-9C7E-8E2846479AB6}" destId="{DE9D3675-E607-473A-A508-B5C109F4AFE5}" srcOrd="0" destOrd="0" presId="urn:microsoft.com/office/officeart/2005/8/layout/gear1"/>
    <dgm:cxn modelId="{0961824A-F5EE-40D5-97ED-3A245C5C0F21}" srcId="{7970C4E9-A6DB-46FF-9C7E-8E2846479AB6}" destId="{F274B692-DF83-4837-8AC9-20F9ECA3E586}" srcOrd="1" destOrd="0" parTransId="{D8798D30-D643-4B5E-9989-9F9F683E616D}" sibTransId="{F1D1EBA3-6E94-4E7B-A12C-98D44B98A120}"/>
    <dgm:cxn modelId="{1455986A-567C-468C-99A4-D6B68DD7D14E}" type="presOf" srcId="{F274B692-DF83-4837-8AC9-20F9ECA3E586}" destId="{FD80B4F3-7281-4E35-A3AA-AC48D659A1D8}" srcOrd="2" destOrd="0" presId="urn:microsoft.com/office/officeart/2005/8/layout/gear1"/>
    <dgm:cxn modelId="{C3B7347D-2326-46CC-979F-4D560A401D7C}" type="presOf" srcId="{372E4FE6-642C-4A79-B336-F1964A48DC58}" destId="{47F4EC41-40C2-496E-9DD4-2D5DC0761654}" srcOrd="1" destOrd="0" presId="urn:microsoft.com/office/officeart/2005/8/layout/gear1"/>
    <dgm:cxn modelId="{3D91408A-070A-4C45-8C0D-1CF2B2D7E9F5}" type="presOf" srcId="{F274B692-DF83-4837-8AC9-20F9ECA3E586}" destId="{430C5754-1E54-439B-A64D-4B4A5F18A931}" srcOrd="1" destOrd="0" presId="urn:microsoft.com/office/officeart/2005/8/layout/gear1"/>
    <dgm:cxn modelId="{24E0BD99-28C8-4F62-AE07-C1AD96FE6BA2}" srcId="{7970C4E9-A6DB-46FF-9C7E-8E2846479AB6}" destId="{372E4FE6-642C-4A79-B336-F1964A48DC58}" srcOrd="0" destOrd="0" parTransId="{3D889202-23AF-412B-A327-7C7EB6379575}" sibTransId="{29504424-386C-412D-A9A8-6905C28A63EE}"/>
    <dgm:cxn modelId="{7A1A16B8-F3C4-4263-94F0-DD89AAD2899E}" type="presOf" srcId="{372E4FE6-642C-4A79-B336-F1964A48DC58}" destId="{158AAA89-8B89-4996-BAB4-FBBA088237D4}" srcOrd="2" destOrd="0" presId="urn:microsoft.com/office/officeart/2005/8/layout/gear1"/>
    <dgm:cxn modelId="{1739F9BF-65B0-4982-AD70-12E17E6C1708}" type="presOf" srcId="{372E4FE6-642C-4A79-B336-F1964A48DC58}" destId="{B5F7BA2B-7CAE-48DE-AD20-102DA3179818}" srcOrd="0" destOrd="0" presId="urn:microsoft.com/office/officeart/2005/8/layout/gear1"/>
    <dgm:cxn modelId="{0D8E5ED9-8593-4EE7-95C5-F8D3E73B174B}" type="presOf" srcId="{F274B692-DF83-4837-8AC9-20F9ECA3E586}" destId="{5F88809A-B349-4D4F-B75C-BE1A23C6E5D8}" srcOrd="0" destOrd="0" presId="urn:microsoft.com/office/officeart/2005/8/layout/gear1"/>
    <dgm:cxn modelId="{D03F68E2-0D45-4C85-8BF1-6B17E0AA4633}" type="presOf" srcId="{29504424-386C-412D-A9A8-6905C28A63EE}" destId="{2AC5030F-C142-48AA-BFBA-27C6EBB59E79}" srcOrd="0" destOrd="0" presId="urn:microsoft.com/office/officeart/2005/8/layout/gear1"/>
    <dgm:cxn modelId="{C9150A78-F8AB-4D35-AD01-857D7C110A7B}" type="presParOf" srcId="{DE9D3675-E607-473A-A508-B5C109F4AFE5}" destId="{B5F7BA2B-7CAE-48DE-AD20-102DA3179818}" srcOrd="0" destOrd="0" presId="urn:microsoft.com/office/officeart/2005/8/layout/gear1"/>
    <dgm:cxn modelId="{69935C0B-501C-4432-A923-A5E37C4495E4}" type="presParOf" srcId="{DE9D3675-E607-473A-A508-B5C109F4AFE5}" destId="{47F4EC41-40C2-496E-9DD4-2D5DC0761654}" srcOrd="1" destOrd="0" presId="urn:microsoft.com/office/officeart/2005/8/layout/gear1"/>
    <dgm:cxn modelId="{890F3BF0-F61C-40DA-86C0-613F2CA77645}" type="presParOf" srcId="{DE9D3675-E607-473A-A508-B5C109F4AFE5}" destId="{158AAA89-8B89-4996-BAB4-FBBA088237D4}" srcOrd="2" destOrd="0" presId="urn:microsoft.com/office/officeart/2005/8/layout/gear1"/>
    <dgm:cxn modelId="{F32C6D89-3DC1-4BD9-85A0-29E38E4C7565}" type="presParOf" srcId="{DE9D3675-E607-473A-A508-B5C109F4AFE5}" destId="{5F88809A-B349-4D4F-B75C-BE1A23C6E5D8}" srcOrd="3" destOrd="0" presId="urn:microsoft.com/office/officeart/2005/8/layout/gear1"/>
    <dgm:cxn modelId="{33657ECE-BAD2-43F6-BCEB-7DF52155ACF1}" type="presParOf" srcId="{DE9D3675-E607-473A-A508-B5C109F4AFE5}" destId="{430C5754-1E54-439B-A64D-4B4A5F18A931}" srcOrd="4" destOrd="0" presId="urn:microsoft.com/office/officeart/2005/8/layout/gear1"/>
    <dgm:cxn modelId="{9569AA66-7CBE-41D3-99CC-5138AD3C263D}" type="presParOf" srcId="{DE9D3675-E607-473A-A508-B5C109F4AFE5}" destId="{FD80B4F3-7281-4E35-A3AA-AC48D659A1D8}" srcOrd="5" destOrd="0" presId="urn:microsoft.com/office/officeart/2005/8/layout/gear1"/>
    <dgm:cxn modelId="{4A30009F-724A-40B5-B3C6-20A8844E32DB}" type="presParOf" srcId="{DE9D3675-E607-473A-A508-B5C109F4AFE5}" destId="{2AC5030F-C142-48AA-BFBA-27C6EBB59E79}" srcOrd="6" destOrd="0" presId="urn:microsoft.com/office/officeart/2005/8/layout/gear1"/>
    <dgm:cxn modelId="{A260D521-D5B0-4F26-B75A-947B52001936}" type="presParOf" srcId="{DE9D3675-E607-473A-A508-B5C109F4AFE5}" destId="{A5929B03-21CF-4470-9EC1-9682CD4AF038}" srcOrd="7" destOrd="0" presId="urn:microsoft.com/office/officeart/2005/8/layout/gear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D047EE-670B-42C5-9A11-69CD157D4BF9}" type="doc">
      <dgm:prSet loTypeId="urn:microsoft.com/office/officeart/2005/8/layout/hierarchy3" loCatId="list" qsTypeId="urn:microsoft.com/office/officeart/2005/8/quickstyle/3d3" qsCatId="3D" csTypeId="urn:microsoft.com/office/officeart/2005/8/colors/accent4_2" csCatId="accent4" phldr="1"/>
      <dgm:spPr/>
      <dgm:t>
        <a:bodyPr/>
        <a:lstStyle/>
        <a:p>
          <a:endParaRPr lang="en-US"/>
        </a:p>
      </dgm:t>
    </dgm:pt>
    <dgm:pt modelId="{B158FA80-247F-4298-A45D-8C14FF8C3D77}">
      <dgm:prSet phldrT="[Text]"/>
      <dgm:spPr/>
      <dgm:t>
        <a:bodyPr/>
        <a:lstStyle/>
        <a:p>
          <a:r>
            <a:rPr lang="en-US" dirty="0"/>
            <a:t>Development &amp; formation</a:t>
          </a:r>
        </a:p>
      </dgm:t>
    </dgm:pt>
    <dgm:pt modelId="{750264C4-DD22-40E4-BD32-28C258D31114}" type="parTrans" cxnId="{86C6B559-5474-49B8-84F6-265EB84509F4}">
      <dgm:prSet/>
      <dgm:spPr/>
      <dgm:t>
        <a:bodyPr/>
        <a:lstStyle/>
        <a:p>
          <a:endParaRPr lang="en-US"/>
        </a:p>
      </dgm:t>
    </dgm:pt>
    <dgm:pt modelId="{89A19CC4-533D-4FB7-97E3-6AE1021E0F88}" type="sibTrans" cxnId="{86C6B559-5474-49B8-84F6-265EB84509F4}">
      <dgm:prSet/>
      <dgm:spPr/>
      <dgm:t>
        <a:bodyPr/>
        <a:lstStyle/>
        <a:p>
          <a:endParaRPr lang="en-US"/>
        </a:p>
      </dgm:t>
    </dgm:pt>
    <dgm:pt modelId="{C6947D70-98C7-43C7-B31B-0A9A2DAB094B}">
      <dgm:prSet phldrT="[Text]"/>
      <dgm:spPr/>
      <dgm:t>
        <a:bodyPr/>
        <a:lstStyle/>
        <a:p>
          <a:r>
            <a:rPr lang="en-US" dirty="0"/>
            <a:t>Primary Dentin</a:t>
          </a:r>
        </a:p>
      </dgm:t>
    </dgm:pt>
    <dgm:pt modelId="{2A63AB87-FF8B-4C8A-9C30-587F6C772B24}" type="parTrans" cxnId="{83B63AE8-2464-49E6-A974-D131F8F6370C}">
      <dgm:prSet/>
      <dgm:spPr/>
      <dgm:t>
        <a:bodyPr/>
        <a:lstStyle/>
        <a:p>
          <a:endParaRPr lang="en-US"/>
        </a:p>
      </dgm:t>
    </dgm:pt>
    <dgm:pt modelId="{8C86E8A2-890C-48E5-A26E-15EF08117CF8}" type="sibTrans" cxnId="{83B63AE8-2464-49E6-A974-D131F8F6370C}">
      <dgm:prSet/>
      <dgm:spPr/>
      <dgm:t>
        <a:bodyPr/>
        <a:lstStyle/>
        <a:p>
          <a:endParaRPr lang="en-US"/>
        </a:p>
      </dgm:t>
    </dgm:pt>
    <dgm:pt modelId="{59BCBC0E-CB1E-49A0-8499-46B2494FB6A5}">
      <dgm:prSet phldrT="[Text]"/>
      <dgm:spPr/>
      <dgm:t>
        <a:bodyPr/>
        <a:lstStyle/>
        <a:p>
          <a:r>
            <a:rPr lang="en-US" dirty="0" err="1"/>
            <a:t>Secodary</a:t>
          </a:r>
          <a:r>
            <a:rPr lang="en-US" dirty="0"/>
            <a:t> Dentin</a:t>
          </a:r>
        </a:p>
      </dgm:t>
    </dgm:pt>
    <dgm:pt modelId="{337ECBE3-02D1-4AF1-9CB8-607A16C5F294}" type="parTrans" cxnId="{CC360E5C-1F4F-4E56-A1E8-88B58DF68353}">
      <dgm:prSet/>
      <dgm:spPr/>
      <dgm:t>
        <a:bodyPr/>
        <a:lstStyle/>
        <a:p>
          <a:endParaRPr lang="en-US"/>
        </a:p>
      </dgm:t>
    </dgm:pt>
    <dgm:pt modelId="{296028A9-F267-4025-9974-F9F48F466924}" type="sibTrans" cxnId="{CC360E5C-1F4F-4E56-A1E8-88B58DF68353}">
      <dgm:prSet/>
      <dgm:spPr/>
      <dgm:t>
        <a:bodyPr/>
        <a:lstStyle/>
        <a:p>
          <a:endParaRPr lang="en-US"/>
        </a:p>
      </dgm:t>
    </dgm:pt>
    <dgm:pt modelId="{71F017D4-AD5B-4766-80CF-D5BC5890E3EF}">
      <dgm:prSet phldrT="[Text]"/>
      <dgm:spPr/>
      <dgm:t>
        <a:bodyPr/>
        <a:lstStyle/>
        <a:p>
          <a:r>
            <a:rPr lang="en-US" dirty="0"/>
            <a:t>Histological Basis</a:t>
          </a:r>
        </a:p>
      </dgm:t>
    </dgm:pt>
    <dgm:pt modelId="{7906DBE2-D52B-40C7-849C-CBDD9860B0FA}" type="parTrans" cxnId="{DB0F0FFA-FC03-499A-BB36-E212FC8CD4F6}">
      <dgm:prSet/>
      <dgm:spPr/>
      <dgm:t>
        <a:bodyPr/>
        <a:lstStyle/>
        <a:p>
          <a:endParaRPr lang="en-US"/>
        </a:p>
      </dgm:t>
    </dgm:pt>
    <dgm:pt modelId="{B78E77B7-5B8A-4EDC-B247-745672169A37}" type="sibTrans" cxnId="{DB0F0FFA-FC03-499A-BB36-E212FC8CD4F6}">
      <dgm:prSet/>
      <dgm:spPr/>
      <dgm:t>
        <a:bodyPr/>
        <a:lstStyle/>
        <a:p>
          <a:endParaRPr lang="en-US"/>
        </a:p>
      </dgm:t>
    </dgm:pt>
    <dgm:pt modelId="{C9AC24E0-813A-456C-B47D-8C7659F978BA}">
      <dgm:prSet phldrT="[Text]"/>
      <dgm:spPr/>
      <dgm:t>
        <a:bodyPr/>
        <a:lstStyle/>
        <a:p>
          <a:r>
            <a:rPr lang="en-US" dirty="0"/>
            <a:t>Peritubular Dentin</a:t>
          </a:r>
        </a:p>
      </dgm:t>
    </dgm:pt>
    <dgm:pt modelId="{547B530B-BFE7-4B88-A225-6AE9A9F80828}" type="parTrans" cxnId="{4868CC34-400E-4966-A677-2AA40F94A44E}">
      <dgm:prSet/>
      <dgm:spPr/>
      <dgm:t>
        <a:bodyPr/>
        <a:lstStyle/>
        <a:p>
          <a:endParaRPr lang="en-US"/>
        </a:p>
      </dgm:t>
    </dgm:pt>
    <dgm:pt modelId="{3196F10F-9B4E-453B-83CA-A25083C905E3}" type="sibTrans" cxnId="{4868CC34-400E-4966-A677-2AA40F94A44E}">
      <dgm:prSet/>
      <dgm:spPr/>
      <dgm:t>
        <a:bodyPr/>
        <a:lstStyle/>
        <a:p>
          <a:endParaRPr lang="en-US"/>
        </a:p>
      </dgm:t>
    </dgm:pt>
    <dgm:pt modelId="{7957F3F4-92F1-4CA6-81BB-D9EB4AD8FF46}">
      <dgm:prSet phldrT="[Text]"/>
      <dgm:spPr/>
      <dgm:t>
        <a:bodyPr/>
        <a:lstStyle/>
        <a:p>
          <a:r>
            <a:rPr lang="en-US" dirty="0" err="1"/>
            <a:t>Intertubular</a:t>
          </a:r>
          <a:r>
            <a:rPr lang="en-US" dirty="0"/>
            <a:t> dentin</a:t>
          </a:r>
        </a:p>
      </dgm:t>
    </dgm:pt>
    <dgm:pt modelId="{DA2F56EB-6581-44B5-B4B7-8F9680F64257}" type="parTrans" cxnId="{36FE3EC8-31DD-4F56-9C54-57191AB45CEA}">
      <dgm:prSet/>
      <dgm:spPr/>
      <dgm:t>
        <a:bodyPr/>
        <a:lstStyle/>
        <a:p>
          <a:endParaRPr lang="en-US"/>
        </a:p>
      </dgm:t>
    </dgm:pt>
    <dgm:pt modelId="{684F1CBE-0F9F-48BB-A500-D5E76A04D423}" type="sibTrans" cxnId="{36FE3EC8-31DD-4F56-9C54-57191AB45CEA}">
      <dgm:prSet/>
      <dgm:spPr/>
      <dgm:t>
        <a:bodyPr/>
        <a:lstStyle/>
        <a:p>
          <a:endParaRPr lang="en-US"/>
        </a:p>
      </dgm:t>
    </dgm:pt>
    <dgm:pt modelId="{5562970D-4558-4696-9D79-21A49B1B7CFE}">
      <dgm:prSet/>
      <dgm:spPr/>
      <dgm:t>
        <a:bodyPr/>
        <a:lstStyle/>
        <a:p>
          <a:r>
            <a:rPr lang="en-US" dirty="0"/>
            <a:t>Tertiary Dentin</a:t>
          </a:r>
        </a:p>
      </dgm:t>
    </dgm:pt>
    <dgm:pt modelId="{199646D7-1DAA-440E-8902-51B7539A88D5}" type="parTrans" cxnId="{D2DD59FD-21E9-494E-8B06-52708C2A147A}">
      <dgm:prSet/>
      <dgm:spPr/>
      <dgm:t>
        <a:bodyPr/>
        <a:lstStyle/>
        <a:p>
          <a:endParaRPr lang="en-US"/>
        </a:p>
      </dgm:t>
    </dgm:pt>
    <dgm:pt modelId="{512BCAF0-CFA4-45F7-B4FD-E62DE08335AF}" type="sibTrans" cxnId="{D2DD59FD-21E9-494E-8B06-52708C2A147A}">
      <dgm:prSet/>
      <dgm:spPr/>
      <dgm:t>
        <a:bodyPr/>
        <a:lstStyle/>
        <a:p>
          <a:endParaRPr lang="en-US"/>
        </a:p>
      </dgm:t>
    </dgm:pt>
    <dgm:pt modelId="{2CF90DA0-6D3D-448A-9A0D-DF7C14C45C78}">
      <dgm:prSet/>
      <dgm:spPr/>
      <dgm:t>
        <a:bodyPr/>
        <a:lstStyle/>
        <a:p>
          <a:r>
            <a:rPr lang="en-US" dirty="0" err="1"/>
            <a:t>Interglobular</a:t>
          </a:r>
          <a:r>
            <a:rPr lang="en-US" dirty="0"/>
            <a:t> Dentin</a:t>
          </a:r>
        </a:p>
      </dgm:t>
    </dgm:pt>
    <dgm:pt modelId="{EAA6549D-E3EB-44CF-A55F-6CFEA1D7106C}" type="parTrans" cxnId="{6C8B6909-1E35-4A43-ACCF-192D3B136363}">
      <dgm:prSet/>
      <dgm:spPr/>
      <dgm:t>
        <a:bodyPr/>
        <a:lstStyle/>
        <a:p>
          <a:endParaRPr lang="en-US"/>
        </a:p>
      </dgm:t>
    </dgm:pt>
    <dgm:pt modelId="{C82E3A7E-4D48-41BC-85FA-3D9900F9D409}" type="sibTrans" cxnId="{6C8B6909-1E35-4A43-ACCF-192D3B136363}">
      <dgm:prSet/>
      <dgm:spPr/>
      <dgm:t>
        <a:bodyPr/>
        <a:lstStyle/>
        <a:p>
          <a:endParaRPr lang="en-US"/>
        </a:p>
      </dgm:t>
    </dgm:pt>
    <dgm:pt modelId="{EF1F5F6B-A6CF-4E25-859A-B66671D1923F}">
      <dgm:prSet/>
      <dgm:spPr/>
      <dgm:t>
        <a:bodyPr/>
        <a:lstStyle/>
        <a:p>
          <a:r>
            <a:rPr lang="en-US" dirty="0"/>
            <a:t>Sclerotic dentin</a:t>
          </a:r>
        </a:p>
      </dgm:t>
    </dgm:pt>
    <dgm:pt modelId="{CD989449-A2A3-477E-BA71-DE3418779B05}" type="parTrans" cxnId="{70943912-369C-461D-84D9-2543F007DB93}">
      <dgm:prSet/>
      <dgm:spPr/>
      <dgm:t>
        <a:bodyPr/>
        <a:lstStyle/>
        <a:p>
          <a:endParaRPr lang="en-US"/>
        </a:p>
      </dgm:t>
    </dgm:pt>
    <dgm:pt modelId="{D899E320-847A-478D-AFE7-FDD849AAC883}" type="sibTrans" cxnId="{70943912-369C-461D-84D9-2543F007DB93}">
      <dgm:prSet/>
      <dgm:spPr/>
      <dgm:t>
        <a:bodyPr/>
        <a:lstStyle/>
        <a:p>
          <a:endParaRPr lang="en-US"/>
        </a:p>
      </dgm:t>
    </dgm:pt>
    <dgm:pt modelId="{571BACB4-595F-4FFA-B9E8-A6599BBB4EEF}" type="pres">
      <dgm:prSet presAssocID="{B3D047EE-670B-42C5-9A11-69CD157D4BF9}" presName="diagram" presStyleCnt="0">
        <dgm:presLayoutVars>
          <dgm:chPref val="1"/>
          <dgm:dir/>
          <dgm:animOne val="branch"/>
          <dgm:animLvl val="lvl"/>
          <dgm:resizeHandles/>
        </dgm:presLayoutVars>
      </dgm:prSet>
      <dgm:spPr/>
    </dgm:pt>
    <dgm:pt modelId="{34AFEF3F-1A4B-4C28-941F-C5D8946AE42C}" type="pres">
      <dgm:prSet presAssocID="{B158FA80-247F-4298-A45D-8C14FF8C3D77}" presName="root" presStyleCnt="0"/>
      <dgm:spPr/>
    </dgm:pt>
    <dgm:pt modelId="{2A10A706-0CB6-4BD9-9146-0251F47057BA}" type="pres">
      <dgm:prSet presAssocID="{B158FA80-247F-4298-A45D-8C14FF8C3D77}" presName="rootComposite" presStyleCnt="0"/>
      <dgm:spPr/>
    </dgm:pt>
    <dgm:pt modelId="{EA7D7E86-FB9B-4B60-8EF5-05D8A0993146}" type="pres">
      <dgm:prSet presAssocID="{B158FA80-247F-4298-A45D-8C14FF8C3D77}" presName="rootText" presStyleLbl="node1" presStyleIdx="0" presStyleCnt="2"/>
      <dgm:spPr/>
    </dgm:pt>
    <dgm:pt modelId="{AFCC3946-5FB2-4BB9-85DB-702570E20791}" type="pres">
      <dgm:prSet presAssocID="{B158FA80-247F-4298-A45D-8C14FF8C3D77}" presName="rootConnector" presStyleLbl="node1" presStyleIdx="0" presStyleCnt="2"/>
      <dgm:spPr/>
    </dgm:pt>
    <dgm:pt modelId="{F17141B4-A516-41E6-B04B-0CB2186F7836}" type="pres">
      <dgm:prSet presAssocID="{B158FA80-247F-4298-A45D-8C14FF8C3D77}" presName="childShape" presStyleCnt="0"/>
      <dgm:spPr/>
    </dgm:pt>
    <dgm:pt modelId="{8DB8FE47-3ABC-4425-A017-324726E9479A}" type="pres">
      <dgm:prSet presAssocID="{2A63AB87-FF8B-4C8A-9C30-587F6C772B24}" presName="Name13" presStyleLbl="parChTrans1D2" presStyleIdx="0" presStyleCnt="7"/>
      <dgm:spPr/>
    </dgm:pt>
    <dgm:pt modelId="{0D745337-6200-4F7C-BA7D-D67BF6199FDE}" type="pres">
      <dgm:prSet presAssocID="{C6947D70-98C7-43C7-B31B-0A9A2DAB094B}" presName="childText" presStyleLbl="bgAcc1" presStyleIdx="0" presStyleCnt="7">
        <dgm:presLayoutVars>
          <dgm:bulletEnabled val="1"/>
        </dgm:presLayoutVars>
      </dgm:prSet>
      <dgm:spPr/>
    </dgm:pt>
    <dgm:pt modelId="{C8A1B537-35C2-4070-981D-2838C5AE5CBC}" type="pres">
      <dgm:prSet presAssocID="{337ECBE3-02D1-4AF1-9CB8-607A16C5F294}" presName="Name13" presStyleLbl="parChTrans1D2" presStyleIdx="1" presStyleCnt="7"/>
      <dgm:spPr/>
    </dgm:pt>
    <dgm:pt modelId="{D89EE476-C27E-4C16-92CE-4B71A61478BE}" type="pres">
      <dgm:prSet presAssocID="{59BCBC0E-CB1E-49A0-8499-46B2494FB6A5}" presName="childText" presStyleLbl="bgAcc1" presStyleIdx="1" presStyleCnt="7">
        <dgm:presLayoutVars>
          <dgm:bulletEnabled val="1"/>
        </dgm:presLayoutVars>
      </dgm:prSet>
      <dgm:spPr/>
    </dgm:pt>
    <dgm:pt modelId="{AD4274F6-4164-4D01-A0D1-15910BBC8944}" type="pres">
      <dgm:prSet presAssocID="{199646D7-1DAA-440E-8902-51B7539A88D5}" presName="Name13" presStyleLbl="parChTrans1D2" presStyleIdx="2" presStyleCnt="7"/>
      <dgm:spPr/>
    </dgm:pt>
    <dgm:pt modelId="{D2219650-9385-4334-BA1D-9A063433D9E4}" type="pres">
      <dgm:prSet presAssocID="{5562970D-4558-4696-9D79-21A49B1B7CFE}" presName="childText" presStyleLbl="bgAcc1" presStyleIdx="2" presStyleCnt="7">
        <dgm:presLayoutVars>
          <dgm:bulletEnabled val="1"/>
        </dgm:presLayoutVars>
      </dgm:prSet>
      <dgm:spPr/>
    </dgm:pt>
    <dgm:pt modelId="{F0938FAB-9AA7-434F-803A-509940532DFF}" type="pres">
      <dgm:prSet presAssocID="{71F017D4-AD5B-4766-80CF-D5BC5890E3EF}" presName="root" presStyleCnt="0"/>
      <dgm:spPr/>
    </dgm:pt>
    <dgm:pt modelId="{A1E232F1-7E94-4AE0-940F-CE20814536AA}" type="pres">
      <dgm:prSet presAssocID="{71F017D4-AD5B-4766-80CF-D5BC5890E3EF}" presName="rootComposite" presStyleCnt="0"/>
      <dgm:spPr/>
    </dgm:pt>
    <dgm:pt modelId="{B853A75B-F709-4F75-BAEF-DFFA18930A5E}" type="pres">
      <dgm:prSet presAssocID="{71F017D4-AD5B-4766-80CF-D5BC5890E3EF}" presName="rootText" presStyleLbl="node1" presStyleIdx="1" presStyleCnt="2"/>
      <dgm:spPr/>
    </dgm:pt>
    <dgm:pt modelId="{E5B9A0CF-989E-4628-9CC5-F8CD812A8CB5}" type="pres">
      <dgm:prSet presAssocID="{71F017D4-AD5B-4766-80CF-D5BC5890E3EF}" presName="rootConnector" presStyleLbl="node1" presStyleIdx="1" presStyleCnt="2"/>
      <dgm:spPr/>
    </dgm:pt>
    <dgm:pt modelId="{C47314AF-BEE3-4E01-A237-86D727C35DE9}" type="pres">
      <dgm:prSet presAssocID="{71F017D4-AD5B-4766-80CF-D5BC5890E3EF}" presName="childShape" presStyleCnt="0"/>
      <dgm:spPr/>
    </dgm:pt>
    <dgm:pt modelId="{AC906C1A-F1D6-4E2C-8626-D08836AF5884}" type="pres">
      <dgm:prSet presAssocID="{547B530B-BFE7-4B88-A225-6AE9A9F80828}" presName="Name13" presStyleLbl="parChTrans1D2" presStyleIdx="3" presStyleCnt="7"/>
      <dgm:spPr/>
    </dgm:pt>
    <dgm:pt modelId="{1329875E-E8F6-4403-9309-EA0ECDF4AFC4}" type="pres">
      <dgm:prSet presAssocID="{C9AC24E0-813A-456C-B47D-8C7659F978BA}" presName="childText" presStyleLbl="bgAcc1" presStyleIdx="3" presStyleCnt="7">
        <dgm:presLayoutVars>
          <dgm:bulletEnabled val="1"/>
        </dgm:presLayoutVars>
      </dgm:prSet>
      <dgm:spPr/>
    </dgm:pt>
    <dgm:pt modelId="{116D62B0-3D3E-468D-8E0A-825C114FDF6B}" type="pres">
      <dgm:prSet presAssocID="{DA2F56EB-6581-44B5-B4B7-8F9680F64257}" presName="Name13" presStyleLbl="parChTrans1D2" presStyleIdx="4" presStyleCnt="7"/>
      <dgm:spPr/>
    </dgm:pt>
    <dgm:pt modelId="{2B6673F6-98DC-4579-B3DC-415A5C88337A}" type="pres">
      <dgm:prSet presAssocID="{7957F3F4-92F1-4CA6-81BB-D9EB4AD8FF46}" presName="childText" presStyleLbl="bgAcc1" presStyleIdx="4" presStyleCnt="7">
        <dgm:presLayoutVars>
          <dgm:bulletEnabled val="1"/>
        </dgm:presLayoutVars>
      </dgm:prSet>
      <dgm:spPr/>
    </dgm:pt>
    <dgm:pt modelId="{1ADEDA66-BF5F-481F-8AB0-849DF69E2FB0}" type="pres">
      <dgm:prSet presAssocID="{EAA6549D-E3EB-44CF-A55F-6CFEA1D7106C}" presName="Name13" presStyleLbl="parChTrans1D2" presStyleIdx="5" presStyleCnt="7"/>
      <dgm:spPr/>
    </dgm:pt>
    <dgm:pt modelId="{F1284348-DBF8-4E93-9EC1-3B353AEC72F2}" type="pres">
      <dgm:prSet presAssocID="{2CF90DA0-6D3D-448A-9A0D-DF7C14C45C78}" presName="childText" presStyleLbl="bgAcc1" presStyleIdx="5" presStyleCnt="7">
        <dgm:presLayoutVars>
          <dgm:bulletEnabled val="1"/>
        </dgm:presLayoutVars>
      </dgm:prSet>
      <dgm:spPr/>
    </dgm:pt>
    <dgm:pt modelId="{923914F0-7669-4F0E-B6F8-4B651FE2909D}" type="pres">
      <dgm:prSet presAssocID="{CD989449-A2A3-477E-BA71-DE3418779B05}" presName="Name13" presStyleLbl="parChTrans1D2" presStyleIdx="6" presStyleCnt="7"/>
      <dgm:spPr/>
    </dgm:pt>
    <dgm:pt modelId="{DEF062FB-C3C8-4C4F-ABE7-C70C76B34332}" type="pres">
      <dgm:prSet presAssocID="{EF1F5F6B-A6CF-4E25-859A-B66671D1923F}" presName="childText" presStyleLbl="bgAcc1" presStyleIdx="6" presStyleCnt="7">
        <dgm:presLayoutVars>
          <dgm:bulletEnabled val="1"/>
        </dgm:presLayoutVars>
      </dgm:prSet>
      <dgm:spPr/>
    </dgm:pt>
  </dgm:ptLst>
  <dgm:cxnLst>
    <dgm:cxn modelId="{6C8B6909-1E35-4A43-ACCF-192D3B136363}" srcId="{71F017D4-AD5B-4766-80CF-D5BC5890E3EF}" destId="{2CF90DA0-6D3D-448A-9A0D-DF7C14C45C78}" srcOrd="2" destOrd="0" parTransId="{EAA6549D-E3EB-44CF-A55F-6CFEA1D7106C}" sibTransId="{C82E3A7E-4D48-41BC-85FA-3D9900F9D409}"/>
    <dgm:cxn modelId="{FF7A990E-7A99-4BD6-8B89-5B4FBB786B71}" type="presOf" srcId="{71F017D4-AD5B-4766-80CF-D5BC5890E3EF}" destId="{B853A75B-F709-4F75-BAEF-DFFA18930A5E}" srcOrd="0" destOrd="0" presId="urn:microsoft.com/office/officeart/2005/8/layout/hierarchy3"/>
    <dgm:cxn modelId="{70943912-369C-461D-84D9-2543F007DB93}" srcId="{71F017D4-AD5B-4766-80CF-D5BC5890E3EF}" destId="{EF1F5F6B-A6CF-4E25-859A-B66671D1923F}" srcOrd="3" destOrd="0" parTransId="{CD989449-A2A3-477E-BA71-DE3418779B05}" sibTransId="{D899E320-847A-478D-AFE7-FDD849AAC883}"/>
    <dgm:cxn modelId="{51F3CA2F-0827-4E40-8E00-0C2170951858}" type="presOf" srcId="{7957F3F4-92F1-4CA6-81BB-D9EB4AD8FF46}" destId="{2B6673F6-98DC-4579-B3DC-415A5C88337A}" srcOrd="0" destOrd="0" presId="urn:microsoft.com/office/officeart/2005/8/layout/hierarchy3"/>
    <dgm:cxn modelId="{4868CC34-400E-4966-A677-2AA40F94A44E}" srcId="{71F017D4-AD5B-4766-80CF-D5BC5890E3EF}" destId="{C9AC24E0-813A-456C-B47D-8C7659F978BA}" srcOrd="0" destOrd="0" parTransId="{547B530B-BFE7-4B88-A225-6AE9A9F80828}" sibTransId="{3196F10F-9B4E-453B-83CA-A25083C905E3}"/>
    <dgm:cxn modelId="{04C5ED3A-8DA7-435D-BBDC-80161D3A6145}" type="presOf" srcId="{EF1F5F6B-A6CF-4E25-859A-B66671D1923F}" destId="{DEF062FB-C3C8-4C4F-ABE7-C70C76B34332}" srcOrd="0" destOrd="0" presId="urn:microsoft.com/office/officeart/2005/8/layout/hierarchy3"/>
    <dgm:cxn modelId="{6713503F-8136-4B78-8611-35B55421DFA6}" type="presOf" srcId="{337ECBE3-02D1-4AF1-9CB8-607A16C5F294}" destId="{C8A1B537-35C2-4070-981D-2838C5AE5CBC}" srcOrd="0" destOrd="0" presId="urn:microsoft.com/office/officeart/2005/8/layout/hierarchy3"/>
    <dgm:cxn modelId="{CC360E5C-1F4F-4E56-A1E8-88B58DF68353}" srcId="{B158FA80-247F-4298-A45D-8C14FF8C3D77}" destId="{59BCBC0E-CB1E-49A0-8499-46B2494FB6A5}" srcOrd="1" destOrd="0" parTransId="{337ECBE3-02D1-4AF1-9CB8-607A16C5F294}" sibTransId="{296028A9-F267-4025-9974-F9F48F466924}"/>
    <dgm:cxn modelId="{9BE34862-7DCE-4FDB-AEC4-4CC54487A127}" type="presOf" srcId="{B3D047EE-670B-42C5-9A11-69CD157D4BF9}" destId="{571BACB4-595F-4FFA-B9E8-A6599BBB4EEF}" srcOrd="0" destOrd="0" presId="urn:microsoft.com/office/officeart/2005/8/layout/hierarchy3"/>
    <dgm:cxn modelId="{B8DFA844-FFAE-4441-BBEB-CC83D7BAF9B1}" type="presOf" srcId="{CD989449-A2A3-477E-BA71-DE3418779B05}" destId="{923914F0-7669-4F0E-B6F8-4B651FE2909D}" srcOrd="0" destOrd="0" presId="urn:microsoft.com/office/officeart/2005/8/layout/hierarchy3"/>
    <dgm:cxn modelId="{9F7FF66C-6607-4661-8155-04857D84DB5A}" type="presOf" srcId="{C9AC24E0-813A-456C-B47D-8C7659F978BA}" destId="{1329875E-E8F6-4403-9309-EA0ECDF4AFC4}" srcOrd="0" destOrd="0" presId="urn:microsoft.com/office/officeart/2005/8/layout/hierarchy3"/>
    <dgm:cxn modelId="{CFC86C6F-5D90-4087-AC55-EB3967E67889}" type="presOf" srcId="{71F017D4-AD5B-4766-80CF-D5BC5890E3EF}" destId="{E5B9A0CF-989E-4628-9CC5-F8CD812A8CB5}" srcOrd="1" destOrd="0" presId="urn:microsoft.com/office/officeart/2005/8/layout/hierarchy3"/>
    <dgm:cxn modelId="{079DAD79-658F-4020-B260-FD5CB2636AFB}" type="presOf" srcId="{199646D7-1DAA-440E-8902-51B7539A88D5}" destId="{AD4274F6-4164-4D01-A0D1-15910BBC8944}" srcOrd="0" destOrd="0" presId="urn:microsoft.com/office/officeart/2005/8/layout/hierarchy3"/>
    <dgm:cxn modelId="{86C6B559-5474-49B8-84F6-265EB84509F4}" srcId="{B3D047EE-670B-42C5-9A11-69CD157D4BF9}" destId="{B158FA80-247F-4298-A45D-8C14FF8C3D77}" srcOrd="0" destOrd="0" parTransId="{750264C4-DD22-40E4-BD32-28C258D31114}" sibTransId="{89A19CC4-533D-4FB7-97E3-6AE1021E0F88}"/>
    <dgm:cxn modelId="{3A1F4FA3-ED28-4CB7-A4FC-F2181774FBC1}" type="presOf" srcId="{B158FA80-247F-4298-A45D-8C14FF8C3D77}" destId="{EA7D7E86-FB9B-4B60-8EF5-05D8A0993146}" srcOrd="0" destOrd="0" presId="urn:microsoft.com/office/officeart/2005/8/layout/hierarchy3"/>
    <dgm:cxn modelId="{5BD86AA4-F5CC-4FED-BD4D-4D3A75653454}" type="presOf" srcId="{5562970D-4558-4696-9D79-21A49B1B7CFE}" destId="{D2219650-9385-4334-BA1D-9A063433D9E4}" srcOrd="0" destOrd="0" presId="urn:microsoft.com/office/officeart/2005/8/layout/hierarchy3"/>
    <dgm:cxn modelId="{C7C8FBA7-93C5-4F1D-9598-0C274FCEE193}" type="presOf" srcId="{EAA6549D-E3EB-44CF-A55F-6CFEA1D7106C}" destId="{1ADEDA66-BF5F-481F-8AB0-849DF69E2FB0}" srcOrd="0" destOrd="0" presId="urn:microsoft.com/office/officeart/2005/8/layout/hierarchy3"/>
    <dgm:cxn modelId="{36FE3EC8-31DD-4F56-9C54-57191AB45CEA}" srcId="{71F017D4-AD5B-4766-80CF-D5BC5890E3EF}" destId="{7957F3F4-92F1-4CA6-81BB-D9EB4AD8FF46}" srcOrd="1" destOrd="0" parTransId="{DA2F56EB-6581-44B5-B4B7-8F9680F64257}" sibTransId="{684F1CBE-0F9F-48BB-A500-D5E76A04D423}"/>
    <dgm:cxn modelId="{ECF916CE-8EE0-45A7-8364-08F3F8D23821}" type="presOf" srcId="{B158FA80-247F-4298-A45D-8C14FF8C3D77}" destId="{AFCC3946-5FB2-4BB9-85DB-702570E20791}" srcOrd="1" destOrd="0" presId="urn:microsoft.com/office/officeart/2005/8/layout/hierarchy3"/>
    <dgm:cxn modelId="{C46D96CE-B86A-4EB2-B556-303F8BAEA75C}" type="presOf" srcId="{547B530B-BFE7-4B88-A225-6AE9A9F80828}" destId="{AC906C1A-F1D6-4E2C-8626-D08836AF5884}" srcOrd="0" destOrd="0" presId="urn:microsoft.com/office/officeart/2005/8/layout/hierarchy3"/>
    <dgm:cxn modelId="{6C459FD7-ABD4-4E0E-9465-803E9A1919CB}" type="presOf" srcId="{C6947D70-98C7-43C7-B31B-0A9A2DAB094B}" destId="{0D745337-6200-4F7C-BA7D-D67BF6199FDE}" srcOrd="0" destOrd="0" presId="urn:microsoft.com/office/officeart/2005/8/layout/hierarchy3"/>
    <dgm:cxn modelId="{62D150E3-99FC-421E-9025-371B423A6E75}" type="presOf" srcId="{59BCBC0E-CB1E-49A0-8499-46B2494FB6A5}" destId="{D89EE476-C27E-4C16-92CE-4B71A61478BE}" srcOrd="0" destOrd="0" presId="urn:microsoft.com/office/officeart/2005/8/layout/hierarchy3"/>
    <dgm:cxn modelId="{83B63AE8-2464-49E6-A974-D131F8F6370C}" srcId="{B158FA80-247F-4298-A45D-8C14FF8C3D77}" destId="{C6947D70-98C7-43C7-B31B-0A9A2DAB094B}" srcOrd="0" destOrd="0" parTransId="{2A63AB87-FF8B-4C8A-9C30-587F6C772B24}" sibTransId="{8C86E8A2-890C-48E5-A26E-15EF08117CF8}"/>
    <dgm:cxn modelId="{0BC3D4F0-489B-458B-B213-D287522639F1}" type="presOf" srcId="{2A63AB87-FF8B-4C8A-9C30-587F6C772B24}" destId="{8DB8FE47-3ABC-4425-A017-324726E9479A}" srcOrd="0" destOrd="0" presId="urn:microsoft.com/office/officeart/2005/8/layout/hierarchy3"/>
    <dgm:cxn modelId="{60532BF2-BDD0-4E58-B3F6-CDEF60719CAD}" type="presOf" srcId="{2CF90DA0-6D3D-448A-9A0D-DF7C14C45C78}" destId="{F1284348-DBF8-4E93-9EC1-3B353AEC72F2}" srcOrd="0" destOrd="0" presId="urn:microsoft.com/office/officeart/2005/8/layout/hierarchy3"/>
    <dgm:cxn modelId="{DB0F0FFA-FC03-499A-BB36-E212FC8CD4F6}" srcId="{B3D047EE-670B-42C5-9A11-69CD157D4BF9}" destId="{71F017D4-AD5B-4766-80CF-D5BC5890E3EF}" srcOrd="1" destOrd="0" parTransId="{7906DBE2-D52B-40C7-849C-CBDD9860B0FA}" sibTransId="{B78E77B7-5B8A-4EDC-B247-745672169A37}"/>
    <dgm:cxn modelId="{D2DD59FD-21E9-494E-8B06-52708C2A147A}" srcId="{B158FA80-247F-4298-A45D-8C14FF8C3D77}" destId="{5562970D-4558-4696-9D79-21A49B1B7CFE}" srcOrd="2" destOrd="0" parTransId="{199646D7-1DAA-440E-8902-51B7539A88D5}" sibTransId="{512BCAF0-CFA4-45F7-B4FD-E62DE08335AF}"/>
    <dgm:cxn modelId="{D125B6FE-FC50-455B-81D8-4138DE79F25E}" type="presOf" srcId="{DA2F56EB-6581-44B5-B4B7-8F9680F64257}" destId="{116D62B0-3D3E-468D-8E0A-825C114FDF6B}" srcOrd="0" destOrd="0" presId="urn:microsoft.com/office/officeart/2005/8/layout/hierarchy3"/>
    <dgm:cxn modelId="{F41815C0-2FD1-4789-A6A6-EA309FA13D31}" type="presParOf" srcId="{571BACB4-595F-4FFA-B9E8-A6599BBB4EEF}" destId="{34AFEF3F-1A4B-4C28-941F-C5D8946AE42C}" srcOrd="0" destOrd="0" presId="urn:microsoft.com/office/officeart/2005/8/layout/hierarchy3"/>
    <dgm:cxn modelId="{40E7D312-C991-43D7-BF7F-D740F04F0805}" type="presParOf" srcId="{34AFEF3F-1A4B-4C28-941F-C5D8946AE42C}" destId="{2A10A706-0CB6-4BD9-9146-0251F47057BA}" srcOrd="0" destOrd="0" presId="urn:microsoft.com/office/officeart/2005/8/layout/hierarchy3"/>
    <dgm:cxn modelId="{86A83ABF-2C17-4CBD-B523-6007BFBEB679}" type="presParOf" srcId="{2A10A706-0CB6-4BD9-9146-0251F47057BA}" destId="{EA7D7E86-FB9B-4B60-8EF5-05D8A0993146}" srcOrd="0" destOrd="0" presId="urn:microsoft.com/office/officeart/2005/8/layout/hierarchy3"/>
    <dgm:cxn modelId="{AAA32A3E-A7E8-4447-BAA1-23581CC92700}" type="presParOf" srcId="{2A10A706-0CB6-4BD9-9146-0251F47057BA}" destId="{AFCC3946-5FB2-4BB9-85DB-702570E20791}" srcOrd="1" destOrd="0" presId="urn:microsoft.com/office/officeart/2005/8/layout/hierarchy3"/>
    <dgm:cxn modelId="{F96105CD-A3A2-4629-9035-BA3504FC326E}" type="presParOf" srcId="{34AFEF3F-1A4B-4C28-941F-C5D8946AE42C}" destId="{F17141B4-A516-41E6-B04B-0CB2186F7836}" srcOrd="1" destOrd="0" presId="urn:microsoft.com/office/officeart/2005/8/layout/hierarchy3"/>
    <dgm:cxn modelId="{2E7670EC-D22A-4DB8-93D4-CCEF49B1F132}" type="presParOf" srcId="{F17141B4-A516-41E6-B04B-0CB2186F7836}" destId="{8DB8FE47-3ABC-4425-A017-324726E9479A}" srcOrd="0" destOrd="0" presId="urn:microsoft.com/office/officeart/2005/8/layout/hierarchy3"/>
    <dgm:cxn modelId="{10DF4A85-DBDF-457F-91AA-FB03BB195081}" type="presParOf" srcId="{F17141B4-A516-41E6-B04B-0CB2186F7836}" destId="{0D745337-6200-4F7C-BA7D-D67BF6199FDE}" srcOrd="1" destOrd="0" presId="urn:microsoft.com/office/officeart/2005/8/layout/hierarchy3"/>
    <dgm:cxn modelId="{0D869E0A-CDF7-49C7-8266-719D5442A2F4}" type="presParOf" srcId="{F17141B4-A516-41E6-B04B-0CB2186F7836}" destId="{C8A1B537-35C2-4070-981D-2838C5AE5CBC}" srcOrd="2" destOrd="0" presId="urn:microsoft.com/office/officeart/2005/8/layout/hierarchy3"/>
    <dgm:cxn modelId="{C780EDBA-9820-4FF3-ACE2-4BEC1E379353}" type="presParOf" srcId="{F17141B4-A516-41E6-B04B-0CB2186F7836}" destId="{D89EE476-C27E-4C16-92CE-4B71A61478BE}" srcOrd="3" destOrd="0" presId="urn:microsoft.com/office/officeart/2005/8/layout/hierarchy3"/>
    <dgm:cxn modelId="{2D6433DD-E555-4373-B4AB-681D896F0B96}" type="presParOf" srcId="{F17141B4-A516-41E6-B04B-0CB2186F7836}" destId="{AD4274F6-4164-4D01-A0D1-15910BBC8944}" srcOrd="4" destOrd="0" presId="urn:microsoft.com/office/officeart/2005/8/layout/hierarchy3"/>
    <dgm:cxn modelId="{2C6C8165-C771-423E-B919-F85C58A8D075}" type="presParOf" srcId="{F17141B4-A516-41E6-B04B-0CB2186F7836}" destId="{D2219650-9385-4334-BA1D-9A063433D9E4}" srcOrd="5" destOrd="0" presId="urn:microsoft.com/office/officeart/2005/8/layout/hierarchy3"/>
    <dgm:cxn modelId="{7DAB588D-A3D2-41FE-A6B2-FB65EA02204E}" type="presParOf" srcId="{571BACB4-595F-4FFA-B9E8-A6599BBB4EEF}" destId="{F0938FAB-9AA7-434F-803A-509940532DFF}" srcOrd="1" destOrd="0" presId="urn:microsoft.com/office/officeart/2005/8/layout/hierarchy3"/>
    <dgm:cxn modelId="{E061232D-5151-4F23-A882-3699A4918E6D}" type="presParOf" srcId="{F0938FAB-9AA7-434F-803A-509940532DFF}" destId="{A1E232F1-7E94-4AE0-940F-CE20814536AA}" srcOrd="0" destOrd="0" presId="urn:microsoft.com/office/officeart/2005/8/layout/hierarchy3"/>
    <dgm:cxn modelId="{2A846AB7-CA67-4C92-9674-D8276D3FA694}" type="presParOf" srcId="{A1E232F1-7E94-4AE0-940F-CE20814536AA}" destId="{B853A75B-F709-4F75-BAEF-DFFA18930A5E}" srcOrd="0" destOrd="0" presId="urn:microsoft.com/office/officeart/2005/8/layout/hierarchy3"/>
    <dgm:cxn modelId="{EF68D3DB-9F1A-4592-9388-B93252990D80}" type="presParOf" srcId="{A1E232F1-7E94-4AE0-940F-CE20814536AA}" destId="{E5B9A0CF-989E-4628-9CC5-F8CD812A8CB5}" srcOrd="1" destOrd="0" presId="urn:microsoft.com/office/officeart/2005/8/layout/hierarchy3"/>
    <dgm:cxn modelId="{E4E58138-8A2F-4164-8021-2E84C3A2EFEB}" type="presParOf" srcId="{F0938FAB-9AA7-434F-803A-509940532DFF}" destId="{C47314AF-BEE3-4E01-A237-86D727C35DE9}" srcOrd="1" destOrd="0" presId="urn:microsoft.com/office/officeart/2005/8/layout/hierarchy3"/>
    <dgm:cxn modelId="{BCC58517-B083-445F-BBB3-A51951771566}" type="presParOf" srcId="{C47314AF-BEE3-4E01-A237-86D727C35DE9}" destId="{AC906C1A-F1D6-4E2C-8626-D08836AF5884}" srcOrd="0" destOrd="0" presId="urn:microsoft.com/office/officeart/2005/8/layout/hierarchy3"/>
    <dgm:cxn modelId="{812ABDFF-39EA-4A88-8DF8-8F878EDC9CCC}" type="presParOf" srcId="{C47314AF-BEE3-4E01-A237-86D727C35DE9}" destId="{1329875E-E8F6-4403-9309-EA0ECDF4AFC4}" srcOrd="1" destOrd="0" presId="urn:microsoft.com/office/officeart/2005/8/layout/hierarchy3"/>
    <dgm:cxn modelId="{45B0A923-16C5-4341-A74D-90C1AAB06B8B}" type="presParOf" srcId="{C47314AF-BEE3-4E01-A237-86D727C35DE9}" destId="{116D62B0-3D3E-468D-8E0A-825C114FDF6B}" srcOrd="2" destOrd="0" presId="urn:microsoft.com/office/officeart/2005/8/layout/hierarchy3"/>
    <dgm:cxn modelId="{267F505C-7A5C-4A09-9A12-F283E3D15B3D}" type="presParOf" srcId="{C47314AF-BEE3-4E01-A237-86D727C35DE9}" destId="{2B6673F6-98DC-4579-B3DC-415A5C88337A}" srcOrd="3" destOrd="0" presId="urn:microsoft.com/office/officeart/2005/8/layout/hierarchy3"/>
    <dgm:cxn modelId="{995B74C7-FC35-4A01-89D0-CCA3EC7E02D8}" type="presParOf" srcId="{C47314AF-BEE3-4E01-A237-86D727C35DE9}" destId="{1ADEDA66-BF5F-481F-8AB0-849DF69E2FB0}" srcOrd="4" destOrd="0" presId="urn:microsoft.com/office/officeart/2005/8/layout/hierarchy3"/>
    <dgm:cxn modelId="{7F519797-B881-4F62-8E7F-4A8B4D58BE55}" type="presParOf" srcId="{C47314AF-BEE3-4E01-A237-86D727C35DE9}" destId="{F1284348-DBF8-4E93-9EC1-3B353AEC72F2}" srcOrd="5" destOrd="0" presId="urn:microsoft.com/office/officeart/2005/8/layout/hierarchy3"/>
    <dgm:cxn modelId="{D31B9C74-6C0B-4CC1-BA82-13DCC26DA086}" type="presParOf" srcId="{C47314AF-BEE3-4E01-A237-86D727C35DE9}" destId="{923914F0-7669-4F0E-B6F8-4B651FE2909D}" srcOrd="6" destOrd="0" presId="urn:microsoft.com/office/officeart/2005/8/layout/hierarchy3"/>
    <dgm:cxn modelId="{F68414B4-27C5-4E72-A4D7-D8A688B14643}" type="presParOf" srcId="{C47314AF-BEE3-4E01-A237-86D727C35DE9}" destId="{DEF062FB-C3C8-4C4F-ABE7-C70C76B34332}" srcOrd="7" destOrd="0" presId="urn:microsoft.com/office/officeart/2005/8/layout/hierarchy3"/>
  </dgm:cxnLst>
  <dgm:bg>
    <a:solidFill>
      <a:schemeClr val="accent6">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D047EE-670B-42C5-9A11-69CD157D4BF9}" type="doc">
      <dgm:prSet loTypeId="urn:microsoft.com/office/officeart/2005/8/layout/hierarchy3" loCatId="list" qsTypeId="urn:microsoft.com/office/officeart/2005/8/quickstyle/3d3" qsCatId="3D" csTypeId="urn:microsoft.com/office/officeart/2005/8/colors/accent4_2" csCatId="accent4" phldr="1"/>
      <dgm:spPr/>
      <dgm:t>
        <a:bodyPr/>
        <a:lstStyle/>
        <a:p>
          <a:endParaRPr lang="en-US"/>
        </a:p>
      </dgm:t>
    </dgm:pt>
    <dgm:pt modelId="{B158FA80-247F-4298-A45D-8C14FF8C3D77}">
      <dgm:prSet phldrT="[Text]"/>
      <dgm:spPr/>
      <dgm:t>
        <a:bodyPr/>
        <a:lstStyle/>
        <a:p>
          <a:r>
            <a:rPr lang="en-US" dirty="0"/>
            <a:t>Development &amp; formation</a:t>
          </a:r>
        </a:p>
      </dgm:t>
    </dgm:pt>
    <dgm:pt modelId="{750264C4-DD22-40E4-BD32-28C258D31114}" type="parTrans" cxnId="{86C6B559-5474-49B8-84F6-265EB84509F4}">
      <dgm:prSet/>
      <dgm:spPr/>
      <dgm:t>
        <a:bodyPr/>
        <a:lstStyle/>
        <a:p>
          <a:endParaRPr lang="en-US"/>
        </a:p>
      </dgm:t>
    </dgm:pt>
    <dgm:pt modelId="{89A19CC4-533D-4FB7-97E3-6AE1021E0F88}" type="sibTrans" cxnId="{86C6B559-5474-49B8-84F6-265EB84509F4}">
      <dgm:prSet/>
      <dgm:spPr/>
      <dgm:t>
        <a:bodyPr/>
        <a:lstStyle/>
        <a:p>
          <a:endParaRPr lang="en-US"/>
        </a:p>
      </dgm:t>
    </dgm:pt>
    <dgm:pt modelId="{C6947D70-98C7-43C7-B31B-0A9A2DAB094B}">
      <dgm:prSet phldrT="[Text]"/>
      <dgm:spPr/>
      <dgm:t>
        <a:bodyPr/>
        <a:lstStyle/>
        <a:p>
          <a:r>
            <a:rPr lang="en-US" dirty="0"/>
            <a:t>Primary Dentin</a:t>
          </a:r>
        </a:p>
      </dgm:t>
    </dgm:pt>
    <dgm:pt modelId="{2A63AB87-FF8B-4C8A-9C30-587F6C772B24}" type="parTrans" cxnId="{83B63AE8-2464-49E6-A974-D131F8F6370C}">
      <dgm:prSet/>
      <dgm:spPr/>
      <dgm:t>
        <a:bodyPr/>
        <a:lstStyle/>
        <a:p>
          <a:endParaRPr lang="en-US"/>
        </a:p>
      </dgm:t>
    </dgm:pt>
    <dgm:pt modelId="{8C86E8A2-890C-48E5-A26E-15EF08117CF8}" type="sibTrans" cxnId="{83B63AE8-2464-49E6-A974-D131F8F6370C}">
      <dgm:prSet/>
      <dgm:spPr/>
      <dgm:t>
        <a:bodyPr/>
        <a:lstStyle/>
        <a:p>
          <a:endParaRPr lang="en-US"/>
        </a:p>
      </dgm:t>
    </dgm:pt>
    <dgm:pt modelId="{59BCBC0E-CB1E-49A0-8499-46B2494FB6A5}">
      <dgm:prSet phldrT="[Text]"/>
      <dgm:spPr/>
      <dgm:t>
        <a:bodyPr/>
        <a:lstStyle/>
        <a:p>
          <a:r>
            <a:rPr lang="en-US" dirty="0" err="1"/>
            <a:t>Secodary</a:t>
          </a:r>
          <a:r>
            <a:rPr lang="en-US" dirty="0"/>
            <a:t> Dentin</a:t>
          </a:r>
        </a:p>
      </dgm:t>
    </dgm:pt>
    <dgm:pt modelId="{337ECBE3-02D1-4AF1-9CB8-607A16C5F294}" type="parTrans" cxnId="{CC360E5C-1F4F-4E56-A1E8-88B58DF68353}">
      <dgm:prSet/>
      <dgm:spPr/>
      <dgm:t>
        <a:bodyPr/>
        <a:lstStyle/>
        <a:p>
          <a:endParaRPr lang="en-US"/>
        </a:p>
      </dgm:t>
    </dgm:pt>
    <dgm:pt modelId="{296028A9-F267-4025-9974-F9F48F466924}" type="sibTrans" cxnId="{CC360E5C-1F4F-4E56-A1E8-88B58DF68353}">
      <dgm:prSet/>
      <dgm:spPr/>
      <dgm:t>
        <a:bodyPr/>
        <a:lstStyle/>
        <a:p>
          <a:endParaRPr lang="en-US"/>
        </a:p>
      </dgm:t>
    </dgm:pt>
    <dgm:pt modelId="{71F017D4-AD5B-4766-80CF-D5BC5890E3EF}">
      <dgm:prSet phldrT="[Text]"/>
      <dgm:spPr/>
      <dgm:t>
        <a:bodyPr/>
        <a:lstStyle/>
        <a:p>
          <a:r>
            <a:rPr lang="en-US" dirty="0"/>
            <a:t>Histology Basis</a:t>
          </a:r>
        </a:p>
      </dgm:t>
    </dgm:pt>
    <dgm:pt modelId="{7906DBE2-D52B-40C7-849C-CBDD9860B0FA}" type="parTrans" cxnId="{DB0F0FFA-FC03-499A-BB36-E212FC8CD4F6}">
      <dgm:prSet/>
      <dgm:spPr/>
      <dgm:t>
        <a:bodyPr/>
        <a:lstStyle/>
        <a:p>
          <a:endParaRPr lang="en-US"/>
        </a:p>
      </dgm:t>
    </dgm:pt>
    <dgm:pt modelId="{B78E77B7-5B8A-4EDC-B247-745672169A37}" type="sibTrans" cxnId="{DB0F0FFA-FC03-499A-BB36-E212FC8CD4F6}">
      <dgm:prSet/>
      <dgm:spPr/>
      <dgm:t>
        <a:bodyPr/>
        <a:lstStyle/>
        <a:p>
          <a:endParaRPr lang="en-US"/>
        </a:p>
      </dgm:t>
    </dgm:pt>
    <dgm:pt modelId="{C9AC24E0-813A-456C-B47D-8C7659F978BA}">
      <dgm:prSet phldrT="[Text]"/>
      <dgm:spPr/>
      <dgm:t>
        <a:bodyPr/>
        <a:lstStyle/>
        <a:p>
          <a:r>
            <a:rPr lang="en-US" dirty="0"/>
            <a:t>Peritubular Dentin</a:t>
          </a:r>
        </a:p>
      </dgm:t>
    </dgm:pt>
    <dgm:pt modelId="{547B530B-BFE7-4B88-A225-6AE9A9F80828}" type="parTrans" cxnId="{4868CC34-400E-4966-A677-2AA40F94A44E}">
      <dgm:prSet/>
      <dgm:spPr/>
      <dgm:t>
        <a:bodyPr/>
        <a:lstStyle/>
        <a:p>
          <a:endParaRPr lang="en-US"/>
        </a:p>
      </dgm:t>
    </dgm:pt>
    <dgm:pt modelId="{3196F10F-9B4E-453B-83CA-A25083C905E3}" type="sibTrans" cxnId="{4868CC34-400E-4966-A677-2AA40F94A44E}">
      <dgm:prSet/>
      <dgm:spPr/>
      <dgm:t>
        <a:bodyPr/>
        <a:lstStyle/>
        <a:p>
          <a:endParaRPr lang="en-US"/>
        </a:p>
      </dgm:t>
    </dgm:pt>
    <dgm:pt modelId="{7957F3F4-92F1-4CA6-81BB-D9EB4AD8FF46}">
      <dgm:prSet phldrT="[Text]"/>
      <dgm:spPr/>
      <dgm:t>
        <a:bodyPr/>
        <a:lstStyle/>
        <a:p>
          <a:r>
            <a:rPr lang="en-US" dirty="0" err="1"/>
            <a:t>Intertubular</a:t>
          </a:r>
          <a:r>
            <a:rPr lang="en-US" dirty="0"/>
            <a:t> dentin</a:t>
          </a:r>
        </a:p>
      </dgm:t>
    </dgm:pt>
    <dgm:pt modelId="{DA2F56EB-6581-44B5-B4B7-8F9680F64257}" type="parTrans" cxnId="{36FE3EC8-31DD-4F56-9C54-57191AB45CEA}">
      <dgm:prSet/>
      <dgm:spPr/>
      <dgm:t>
        <a:bodyPr/>
        <a:lstStyle/>
        <a:p>
          <a:endParaRPr lang="en-US"/>
        </a:p>
      </dgm:t>
    </dgm:pt>
    <dgm:pt modelId="{684F1CBE-0F9F-48BB-A500-D5E76A04D423}" type="sibTrans" cxnId="{36FE3EC8-31DD-4F56-9C54-57191AB45CEA}">
      <dgm:prSet/>
      <dgm:spPr/>
      <dgm:t>
        <a:bodyPr/>
        <a:lstStyle/>
        <a:p>
          <a:endParaRPr lang="en-US"/>
        </a:p>
      </dgm:t>
    </dgm:pt>
    <dgm:pt modelId="{5562970D-4558-4696-9D79-21A49B1B7CFE}">
      <dgm:prSet/>
      <dgm:spPr/>
      <dgm:t>
        <a:bodyPr/>
        <a:lstStyle/>
        <a:p>
          <a:r>
            <a:rPr lang="en-US" dirty="0"/>
            <a:t>Tertiary Dentin</a:t>
          </a:r>
        </a:p>
      </dgm:t>
    </dgm:pt>
    <dgm:pt modelId="{199646D7-1DAA-440E-8902-51B7539A88D5}" type="parTrans" cxnId="{D2DD59FD-21E9-494E-8B06-52708C2A147A}">
      <dgm:prSet/>
      <dgm:spPr/>
      <dgm:t>
        <a:bodyPr/>
        <a:lstStyle/>
        <a:p>
          <a:endParaRPr lang="en-US"/>
        </a:p>
      </dgm:t>
    </dgm:pt>
    <dgm:pt modelId="{512BCAF0-CFA4-45F7-B4FD-E62DE08335AF}" type="sibTrans" cxnId="{D2DD59FD-21E9-494E-8B06-52708C2A147A}">
      <dgm:prSet/>
      <dgm:spPr/>
      <dgm:t>
        <a:bodyPr/>
        <a:lstStyle/>
        <a:p>
          <a:endParaRPr lang="en-US"/>
        </a:p>
      </dgm:t>
    </dgm:pt>
    <dgm:pt modelId="{2CF90DA0-6D3D-448A-9A0D-DF7C14C45C78}">
      <dgm:prSet/>
      <dgm:spPr/>
      <dgm:t>
        <a:bodyPr/>
        <a:lstStyle/>
        <a:p>
          <a:r>
            <a:rPr lang="en-US" dirty="0" err="1"/>
            <a:t>Interglobular</a:t>
          </a:r>
          <a:r>
            <a:rPr lang="en-US" dirty="0"/>
            <a:t> Dentin</a:t>
          </a:r>
        </a:p>
      </dgm:t>
    </dgm:pt>
    <dgm:pt modelId="{EAA6549D-E3EB-44CF-A55F-6CFEA1D7106C}" type="parTrans" cxnId="{6C8B6909-1E35-4A43-ACCF-192D3B136363}">
      <dgm:prSet/>
      <dgm:spPr/>
      <dgm:t>
        <a:bodyPr/>
        <a:lstStyle/>
        <a:p>
          <a:endParaRPr lang="en-US"/>
        </a:p>
      </dgm:t>
    </dgm:pt>
    <dgm:pt modelId="{C82E3A7E-4D48-41BC-85FA-3D9900F9D409}" type="sibTrans" cxnId="{6C8B6909-1E35-4A43-ACCF-192D3B136363}">
      <dgm:prSet/>
      <dgm:spPr/>
      <dgm:t>
        <a:bodyPr/>
        <a:lstStyle/>
        <a:p>
          <a:endParaRPr lang="en-US"/>
        </a:p>
      </dgm:t>
    </dgm:pt>
    <dgm:pt modelId="{EF1F5F6B-A6CF-4E25-859A-B66671D1923F}">
      <dgm:prSet/>
      <dgm:spPr/>
      <dgm:t>
        <a:bodyPr/>
        <a:lstStyle/>
        <a:p>
          <a:r>
            <a:rPr lang="en-US" dirty="0"/>
            <a:t>Sclerotic dentin</a:t>
          </a:r>
        </a:p>
      </dgm:t>
    </dgm:pt>
    <dgm:pt modelId="{CD989449-A2A3-477E-BA71-DE3418779B05}" type="parTrans" cxnId="{70943912-369C-461D-84D9-2543F007DB93}">
      <dgm:prSet/>
      <dgm:spPr/>
      <dgm:t>
        <a:bodyPr/>
        <a:lstStyle/>
        <a:p>
          <a:endParaRPr lang="en-US"/>
        </a:p>
      </dgm:t>
    </dgm:pt>
    <dgm:pt modelId="{D899E320-847A-478D-AFE7-FDD849AAC883}" type="sibTrans" cxnId="{70943912-369C-461D-84D9-2543F007DB93}">
      <dgm:prSet/>
      <dgm:spPr/>
      <dgm:t>
        <a:bodyPr/>
        <a:lstStyle/>
        <a:p>
          <a:endParaRPr lang="en-US"/>
        </a:p>
      </dgm:t>
    </dgm:pt>
    <dgm:pt modelId="{571BACB4-595F-4FFA-B9E8-A6599BBB4EEF}" type="pres">
      <dgm:prSet presAssocID="{B3D047EE-670B-42C5-9A11-69CD157D4BF9}" presName="diagram" presStyleCnt="0">
        <dgm:presLayoutVars>
          <dgm:chPref val="1"/>
          <dgm:dir/>
          <dgm:animOne val="branch"/>
          <dgm:animLvl val="lvl"/>
          <dgm:resizeHandles/>
        </dgm:presLayoutVars>
      </dgm:prSet>
      <dgm:spPr/>
    </dgm:pt>
    <dgm:pt modelId="{34AFEF3F-1A4B-4C28-941F-C5D8946AE42C}" type="pres">
      <dgm:prSet presAssocID="{B158FA80-247F-4298-A45D-8C14FF8C3D77}" presName="root" presStyleCnt="0"/>
      <dgm:spPr/>
    </dgm:pt>
    <dgm:pt modelId="{2A10A706-0CB6-4BD9-9146-0251F47057BA}" type="pres">
      <dgm:prSet presAssocID="{B158FA80-247F-4298-A45D-8C14FF8C3D77}" presName="rootComposite" presStyleCnt="0"/>
      <dgm:spPr/>
    </dgm:pt>
    <dgm:pt modelId="{EA7D7E86-FB9B-4B60-8EF5-05D8A0993146}" type="pres">
      <dgm:prSet presAssocID="{B158FA80-247F-4298-A45D-8C14FF8C3D77}" presName="rootText" presStyleLbl="node1" presStyleIdx="0" presStyleCnt="2"/>
      <dgm:spPr/>
    </dgm:pt>
    <dgm:pt modelId="{AFCC3946-5FB2-4BB9-85DB-702570E20791}" type="pres">
      <dgm:prSet presAssocID="{B158FA80-247F-4298-A45D-8C14FF8C3D77}" presName="rootConnector" presStyleLbl="node1" presStyleIdx="0" presStyleCnt="2"/>
      <dgm:spPr/>
    </dgm:pt>
    <dgm:pt modelId="{F17141B4-A516-41E6-B04B-0CB2186F7836}" type="pres">
      <dgm:prSet presAssocID="{B158FA80-247F-4298-A45D-8C14FF8C3D77}" presName="childShape" presStyleCnt="0"/>
      <dgm:spPr/>
    </dgm:pt>
    <dgm:pt modelId="{8DB8FE47-3ABC-4425-A017-324726E9479A}" type="pres">
      <dgm:prSet presAssocID="{2A63AB87-FF8B-4C8A-9C30-587F6C772B24}" presName="Name13" presStyleLbl="parChTrans1D2" presStyleIdx="0" presStyleCnt="7"/>
      <dgm:spPr/>
    </dgm:pt>
    <dgm:pt modelId="{0D745337-6200-4F7C-BA7D-D67BF6199FDE}" type="pres">
      <dgm:prSet presAssocID="{C6947D70-98C7-43C7-B31B-0A9A2DAB094B}" presName="childText" presStyleLbl="bgAcc1" presStyleIdx="0" presStyleCnt="7">
        <dgm:presLayoutVars>
          <dgm:bulletEnabled val="1"/>
        </dgm:presLayoutVars>
      </dgm:prSet>
      <dgm:spPr/>
    </dgm:pt>
    <dgm:pt modelId="{C8A1B537-35C2-4070-981D-2838C5AE5CBC}" type="pres">
      <dgm:prSet presAssocID="{337ECBE3-02D1-4AF1-9CB8-607A16C5F294}" presName="Name13" presStyleLbl="parChTrans1D2" presStyleIdx="1" presStyleCnt="7"/>
      <dgm:spPr/>
    </dgm:pt>
    <dgm:pt modelId="{D89EE476-C27E-4C16-92CE-4B71A61478BE}" type="pres">
      <dgm:prSet presAssocID="{59BCBC0E-CB1E-49A0-8499-46B2494FB6A5}" presName="childText" presStyleLbl="bgAcc1" presStyleIdx="1" presStyleCnt="7">
        <dgm:presLayoutVars>
          <dgm:bulletEnabled val="1"/>
        </dgm:presLayoutVars>
      </dgm:prSet>
      <dgm:spPr/>
    </dgm:pt>
    <dgm:pt modelId="{AD4274F6-4164-4D01-A0D1-15910BBC8944}" type="pres">
      <dgm:prSet presAssocID="{199646D7-1DAA-440E-8902-51B7539A88D5}" presName="Name13" presStyleLbl="parChTrans1D2" presStyleIdx="2" presStyleCnt="7"/>
      <dgm:spPr/>
    </dgm:pt>
    <dgm:pt modelId="{D2219650-9385-4334-BA1D-9A063433D9E4}" type="pres">
      <dgm:prSet presAssocID="{5562970D-4558-4696-9D79-21A49B1B7CFE}" presName="childText" presStyleLbl="bgAcc1" presStyleIdx="2" presStyleCnt="7">
        <dgm:presLayoutVars>
          <dgm:bulletEnabled val="1"/>
        </dgm:presLayoutVars>
      </dgm:prSet>
      <dgm:spPr/>
    </dgm:pt>
    <dgm:pt modelId="{F0938FAB-9AA7-434F-803A-509940532DFF}" type="pres">
      <dgm:prSet presAssocID="{71F017D4-AD5B-4766-80CF-D5BC5890E3EF}" presName="root" presStyleCnt="0"/>
      <dgm:spPr/>
    </dgm:pt>
    <dgm:pt modelId="{A1E232F1-7E94-4AE0-940F-CE20814536AA}" type="pres">
      <dgm:prSet presAssocID="{71F017D4-AD5B-4766-80CF-D5BC5890E3EF}" presName="rootComposite" presStyleCnt="0"/>
      <dgm:spPr/>
    </dgm:pt>
    <dgm:pt modelId="{B853A75B-F709-4F75-BAEF-DFFA18930A5E}" type="pres">
      <dgm:prSet presAssocID="{71F017D4-AD5B-4766-80CF-D5BC5890E3EF}" presName="rootText" presStyleLbl="node1" presStyleIdx="1" presStyleCnt="2"/>
      <dgm:spPr/>
    </dgm:pt>
    <dgm:pt modelId="{E5B9A0CF-989E-4628-9CC5-F8CD812A8CB5}" type="pres">
      <dgm:prSet presAssocID="{71F017D4-AD5B-4766-80CF-D5BC5890E3EF}" presName="rootConnector" presStyleLbl="node1" presStyleIdx="1" presStyleCnt="2"/>
      <dgm:spPr/>
    </dgm:pt>
    <dgm:pt modelId="{C47314AF-BEE3-4E01-A237-86D727C35DE9}" type="pres">
      <dgm:prSet presAssocID="{71F017D4-AD5B-4766-80CF-D5BC5890E3EF}" presName="childShape" presStyleCnt="0"/>
      <dgm:spPr/>
    </dgm:pt>
    <dgm:pt modelId="{AC906C1A-F1D6-4E2C-8626-D08836AF5884}" type="pres">
      <dgm:prSet presAssocID="{547B530B-BFE7-4B88-A225-6AE9A9F80828}" presName="Name13" presStyleLbl="parChTrans1D2" presStyleIdx="3" presStyleCnt="7"/>
      <dgm:spPr/>
    </dgm:pt>
    <dgm:pt modelId="{1329875E-E8F6-4403-9309-EA0ECDF4AFC4}" type="pres">
      <dgm:prSet presAssocID="{C9AC24E0-813A-456C-B47D-8C7659F978BA}" presName="childText" presStyleLbl="bgAcc1" presStyleIdx="3" presStyleCnt="7">
        <dgm:presLayoutVars>
          <dgm:bulletEnabled val="1"/>
        </dgm:presLayoutVars>
      </dgm:prSet>
      <dgm:spPr/>
    </dgm:pt>
    <dgm:pt modelId="{116D62B0-3D3E-468D-8E0A-825C114FDF6B}" type="pres">
      <dgm:prSet presAssocID="{DA2F56EB-6581-44B5-B4B7-8F9680F64257}" presName="Name13" presStyleLbl="parChTrans1D2" presStyleIdx="4" presStyleCnt="7"/>
      <dgm:spPr/>
    </dgm:pt>
    <dgm:pt modelId="{2B6673F6-98DC-4579-B3DC-415A5C88337A}" type="pres">
      <dgm:prSet presAssocID="{7957F3F4-92F1-4CA6-81BB-D9EB4AD8FF46}" presName="childText" presStyleLbl="bgAcc1" presStyleIdx="4" presStyleCnt="7">
        <dgm:presLayoutVars>
          <dgm:bulletEnabled val="1"/>
        </dgm:presLayoutVars>
      </dgm:prSet>
      <dgm:spPr/>
    </dgm:pt>
    <dgm:pt modelId="{1ADEDA66-BF5F-481F-8AB0-849DF69E2FB0}" type="pres">
      <dgm:prSet presAssocID="{EAA6549D-E3EB-44CF-A55F-6CFEA1D7106C}" presName="Name13" presStyleLbl="parChTrans1D2" presStyleIdx="5" presStyleCnt="7"/>
      <dgm:spPr/>
    </dgm:pt>
    <dgm:pt modelId="{F1284348-DBF8-4E93-9EC1-3B353AEC72F2}" type="pres">
      <dgm:prSet presAssocID="{2CF90DA0-6D3D-448A-9A0D-DF7C14C45C78}" presName="childText" presStyleLbl="bgAcc1" presStyleIdx="5" presStyleCnt="7">
        <dgm:presLayoutVars>
          <dgm:bulletEnabled val="1"/>
        </dgm:presLayoutVars>
      </dgm:prSet>
      <dgm:spPr/>
    </dgm:pt>
    <dgm:pt modelId="{923914F0-7669-4F0E-B6F8-4B651FE2909D}" type="pres">
      <dgm:prSet presAssocID="{CD989449-A2A3-477E-BA71-DE3418779B05}" presName="Name13" presStyleLbl="parChTrans1D2" presStyleIdx="6" presStyleCnt="7"/>
      <dgm:spPr/>
    </dgm:pt>
    <dgm:pt modelId="{DEF062FB-C3C8-4C4F-ABE7-C70C76B34332}" type="pres">
      <dgm:prSet presAssocID="{EF1F5F6B-A6CF-4E25-859A-B66671D1923F}" presName="childText" presStyleLbl="bgAcc1" presStyleIdx="6" presStyleCnt="7">
        <dgm:presLayoutVars>
          <dgm:bulletEnabled val="1"/>
        </dgm:presLayoutVars>
      </dgm:prSet>
      <dgm:spPr/>
    </dgm:pt>
  </dgm:ptLst>
  <dgm:cxnLst>
    <dgm:cxn modelId="{6C8B6909-1E35-4A43-ACCF-192D3B136363}" srcId="{71F017D4-AD5B-4766-80CF-D5BC5890E3EF}" destId="{2CF90DA0-6D3D-448A-9A0D-DF7C14C45C78}" srcOrd="2" destOrd="0" parTransId="{EAA6549D-E3EB-44CF-A55F-6CFEA1D7106C}" sibTransId="{C82E3A7E-4D48-41BC-85FA-3D9900F9D409}"/>
    <dgm:cxn modelId="{FF7A990E-7A99-4BD6-8B89-5B4FBB786B71}" type="presOf" srcId="{71F017D4-AD5B-4766-80CF-D5BC5890E3EF}" destId="{B853A75B-F709-4F75-BAEF-DFFA18930A5E}" srcOrd="0" destOrd="0" presId="urn:microsoft.com/office/officeart/2005/8/layout/hierarchy3"/>
    <dgm:cxn modelId="{70943912-369C-461D-84D9-2543F007DB93}" srcId="{71F017D4-AD5B-4766-80CF-D5BC5890E3EF}" destId="{EF1F5F6B-A6CF-4E25-859A-B66671D1923F}" srcOrd="3" destOrd="0" parTransId="{CD989449-A2A3-477E-BA71-DE3418779B05}" sibTransId="{D899E320-847A-478D-AFE7-FDD849AAC883}"/>
    <dgm:cxn modelId="{51F3CA2F-0827-4E40-8E00-0C2170951858}" type="presOf" srcId="{7957F3F4-92F1-4CA6-81BB-D9EB4AD8FF46}" destId="{2B6673F6-98DC-4579-B3DC-415A5C88337A}" srcOrd="0" destOrd="0" presId="urn:microsoft.com/office/officeart/2005/8/layout/hierarchy3"/>
    <dgm:cxn modelId="{4868CC34-400E-4966-A677-2AA40F94A44E}" srcId="{71F017D4-AD5B-4766-80CF-D5BC5890E3EF}" destId="{C9AC24E0-813A-456C-B47D-8C7659F978BA}" srcOrd="0" destOrd="0" parTransId="{547B530B-BFE7-4B88-A225-6AE9A9F80828}" sibTransId="{3196F10F-9B4E-453B-83CA-A25083C905E3}"/>
    <dgm:cxn modelId="{04C5ED3A-8DA7-435D-BBDC-80161D3A6145}" type="presOf" srcId="{EF1F5F6B-A6CF-4E25-859A-B66671D1923F}" destId="{DEF062FB-C3C8-4C4F-ABE7-C70C76B34332}" srcOrd="0" destOrd="0" presId="urn:microsoft.com/office/officeart/2005/8/layout/hierarchy3"/>
    <dgm:cxn modelId="{6713503F-8136-4B78-8611-35B55421DFA6}" type="presOf" srcId="{337ECBE3-02D1-4AF1-9CB8-607A16C5F294}" destId="{C8A1B537-35C2-4070-981D-2838C5AE5CBC}" srcOrd="0" destOrd="0" presId="urn:microsoft.com/office/officeart/2005/8/layout/hierarchy3"/>
    <dgm:cxn modelId="{CC360E5C-1F4F-4E56-A1E8-88B58DF68353}" srcId="{B158FA80-247F-4298-A45D-8C14FF8C3D77}" destId="{59BCBC0E-CB1E-49A0-8499-46B2494FB6A5}" srcOrd="1" destOrd="0" parTransId="{337ECBE3-02D1-4AF1-9CB8-607A16C5F294}" sibTransId="{296028A9-F267-4025-9974-F9F48F466924}"/>
    <dgm:cxn modelId="{9BE34862-7DCE-4FDB-AEC4-4CC54487A127}" type="presOf" srcId="{B3D047EE-670B-42C5-9A11-69CD157D4BF9}" destId="{571BACB4-595F-4FFA-B9E8-A6599BBB4EEF}" srcOrd="0" destOrd="0" presId="urn:microsoft.com/office/officeart/2005/8/layout/hierarchy3"/>
    <dgm:cxn modelId="{B8DFA844-FFAE-4441-BBEB-CC83D7BAF9B1}" type="presOf" srcId="{CD989449-A2A3-477E-BA71-DE3418779B05}" destId="{923914F0-7669-4F0E-B6F8-4B651FE2909D}" srcOrd="0" destOrd="0" presId="urn:microsoft.com/office/officeart/2005/8/layout/hierarchy3"/>
    <dgm:cxn modelId="{9F7FF66C-6607-4661-8155-04857D84DB5A}" type="presOf" srcId="{C9AC24E0-813A-456C-B47D-8C7659F978BA}" destId="{1329875E-E8F6-4403-9309-EA0ECDF4AFC4}" srcOrd="0" destOrd="0" presId="urn:microsoft.com/office/officeart/2005/8/layout/hierarchy3"/>
    <dgm:cxn modelId="{CFC86C6F-5D90-4087-AC55-EB3967E67889}" type="presOf" srcId="{71F017D4-AD5B-4766-80CF-D5BC5890E3EF}" destId="{E5B9A0CF-989E-4628-9CC5-F8CD812A8CB5}" srcOrd="1" destOrd="0" presId="urn:microsoft.com/office/officeart/2005/8/layout/hierarchy3"/>
    <dgm:cxn modelId="{079DAD79-658F-4020-B260-FD5CB2636AFB}" type="presOf" srcId="{199646D7-1DAA-440E-8902-51B7539A88D5}" destId="{AD4274F6-4164-4D01-A0D1-15910BBC8944}" srcOrd="0" destOrd="0" presId="urn:microsoft.com/office/officeart/2005/8/layout/hierarchy3"/>
    <dgm:cxn modelId="{86C6B559-5474-49B8-84F6-265EB84509F4}" srcId="{B3D047EE-670B-42C5-9A11-69CD157D4BF9}" destId="{B158FA80-247F-4298-A45D-8C14FF8C3D77}" srcOrd="0" destOrd="0" parTransId="{750264C4-DD22-40E4-BD32-28C258D31114}" sibTransId="{89A19CC4-533D-4FB7-97E3-6AE1021E0F88}"/>
    <dgm:cxn modelId="{3A1F4FA3-ED28-4CB7-A4FC-F2181774FBC1}" type="presOf" srcId="{B158FA80-247F-4298-A45D-8C14FF8C3D77}" destId="{EA7D7E86-FB9B-4B60-8EF5-05D8A0993146}" srcOrd="0" destOrd="0" presId="urn:microsoft.com/office/officeart/2005/8/layout/hierarchy3"/>
    <dgm:cxn modelId="{5BD86AA4-F5CC-4FED-BD4D-4D3A75653454}" type="presOf" srcId="{5562970D-4558-4696-9D79-21A49B1B7CFE}" destId="{D2219650-9385-4334-BA1D-9A063433D9E4}" srcOrd="0" destOrd="0" presId="urn:microsoft.com/office/officeart/2005/8/layout/hierarchy3"/>
    <dgm:cxn modelId="{C7C8FBA7-93C5-4F1D-9598-0C274FCEE193}" type="presOf" srcId="{EAA6549D-E3EB-44CF-A55F-6CFEA1D7106C}" destId="{1ADEDA66-BF5F-481F-8AB0-849DF69E2FB0}" srcOrd="0" destOrd="0" presId="urn:microsoft.com/office/officeart/2005/8/layout/hierarchy3"/>
    <dgm:cxn modelId="{36FE3EC8-31DD-4F56-9C54-57191AB45CEA}" srcId="{71F017D4-AD5B-4766-80CF-D5BC5890E3EF}" destId="{7957F3F4-92F1-4CA6-81BB-D9EB4AD8FF46}" srcOrd="1" destOrd="0" parTransId="{DA2F56EB-6581-44B5-B4B7-8F9680F64257}" sibTransId="{684F1CBE-0F9F-48BB-A500-D5E76A04D423}"/>
    <dgm:cxn modelId="{ECF916CE-8EE0-45A7-8364-08F3F8D23821}" type="presOf" srcId="{B158FA80-247F-4298-A45D-8C14FF8C3D77}" destId="{AFCC3946-5FB2-4BB9-85DB-702570E20791}" srcOrd="1" destOrd="0" presId="urn:microsoft.com/office/officeart/2005/8/layout/hierarchy3"/>
    <dgm:cxn modelId="{C46D96CE-B86A-4EB2-B556-303F8BAEA75C}" type="presOf" srcId="{547B530B-BFE7-4B88-A225-6AE9A9F80828}" destId="{AC906C1A-F1D6-4E2C-8626-D08836AF5884}" srcOrd="0" destOrd="0" presId="urn:microsoft.com/office/officeart/2005/8/layout/hierarchy3"/>
    <dgm:cxn modelId="{6C459FD7-ABD4-4E0E-9465-803E9A1919CB}" type="presOf" srcId="{C6947D70-98C7-43C7-B31B-0A9A2DAB094B}" destId="{0D745337-6200-4F7C-BA7D-D67BF6199FDE}" srcOrd="0" destOrd="0" presId="urn:microsoft.com/office/officeart/2005/8/layout/hierarchy3"/>
    <dgm:cxn modelId="{62D150E3-99FC-421E-9025-371B423A6E75}" type="presOf" srcId="{59BCBC0E-CB1E-49A0-8499-46B2494FB6A5}" destId="{D89EE476-C27E-4C16-92CE-4B71A61478BE}" srcOrd="0" destOrd="0" presId="urn:microsoft.com/office/officeart/2005/8/layout/hierarchy3"/>
    <dgm:cxn modelId="{83B63AE8-2464-49E6-A974-D131F8F6370C}" srcId="{B158FA80-247F-4298-A45D-8C14FF8C3D77}" destId="{C6947D70-98C7-43C7-B31B-0A9A2DAB094B}" srcOrd="0" destOrd="0" parTransId="{2A63AB87-FF8B-4C8A-9C30-587F6C772B24}" sibTransId="{8C86E8A2-890C-48E5-A26E-15EF08117CF8}"/>
    <dgm:cxn modelId="{0BC3D4F0-489B-458B-B213-D287522639F1}" type="presOf" srcId="{2A63AB87-FF8B-4C8A-9C30-587F6C772B24}" destId="{8DB8FE47-3ABC-4425-A017-324726E9479A}" srcOrd="0" destOrd="0" presId="urn:microsoft.com/office/officeart/2005/8/layout/hierarchy3"/>
    <dgm:cxn modelId="{60532BF2-BDD0-4E58-B3F6-CDEF60719CAD}" type="presOf" srcId="{2CF90DA0-6D3D-448A-9A0D-DF7C14C45C78}" destId="{F1284348-DBF8-4E93-9EC1-3B353AEC72F2}" srcOrd="0" destOrd="0" presId="urn:microsoft.com/office/officeart/2005/8/layout/hierarchy3"/>
    <dgm:cxn modelId="{DB0F0FFA-FC03-499A-BB36-E212FC8CD4F6}" srcId="{B3D047EE-670B-42C5-9A11-69CD157D4BF9}" destId="{71F017D4-AD5B-4766-80CF-D5BC5890E3EF}" srcOrd="1" destOrd="0" parTransId="{7906DBE2-D52B-40C7-849C-CBDD9860B0FA}" sibTransId="{B78E77B7-5B8A-4EDC-B247-745672169A37}"/>
    <dgm:cxn modelId="{D2DD59FD-21E9-494E-8B06-52708C2A147A}" srcId="{B158FA80-247F-4298-A45D-8C14FF8C3D77}" destId="{5562970D-4558-4696-9D79-21A49B1B7CFE}" srcOrd="2" destOrd="0" parTransId="{199646D7-1DAA-440E-8902-51B7539A88D5}" sibTransId="{512BCAF0-CFA4-45F7-B4FD-E62DE08335AF}"/>
    <dgm:cxn modelId="{D125B6FE-FC50-455B-81D8-4138DE79F25E}" type="presOf" srcId="{DA2F56EB-6581-44B5-B4B7-8F9680F64257}" destId="{116D62B0-3D3E-468D-8E0A-825C114FDF6B}" srcOrd="0" destOrd="0" presId="urn:microsoft.com/office/officeart/2005/8/layout/hierarchy3"/>
    <dgm:cxn modelId="{F41815C0-2FD1-4789-A6A6-EA309FA13D31}" type="presParOf" srcId="{571BACB4-595F-4FFA-B9E8-A6599BBB4EEF}" destId="{34AFEF3F-1A4B-4C28-941F-C5D8946AE42C}" srcOrd="0" destOrd="0" presId="urn:microsoft.com/office/officeart/2005/8/layout/hierarchy3"/>
    <dgm:cxn modelId="{40E7D312-C991-43D7-BF7F-D740F04F0805}" type="presParOf" srcId="{34AFEF3F-1A4B-4C28-941F-C5D8946AE42C}" destId="{2A10A706-0CB6-4BD9-9146-0251F47057BA}" srcOrd="0" destOrd="0" presId="urn:microsoft.com/office/officeart/2005/8/layout/hierarchy3"/>
    <dgm:cxn modelId="{86A83ABF-2C17-4CBD-B523-6007BFBEB679}" type="presParOf" srcId="{2A10A706-0CB6-4BD9-9146-0251F47057BA}" destId="{EA7D7E86-FB9B-4B60-8EF5-05D8A0993146}" srcOrd="0" destOrd="0" presId="urn:microsoft.com/office/officeart/2005/8/layout/hierarchy3"/>
    <dgm:cxn modelId="{AAA32A3E-A7E8-4447-BAA1-23581CC92700}" type="presParOf" srcId="{2A10A706-0CB6-4BD9-9146-0251F47057BA}" destId="{AFCC3946-5FB2-4BB9-85DB-702570E20791}" srcOrd="1" destOrd="0" presId="urn:microsoft.com/office/officeart/2005/8/layout/hierarchy3"/>
    <dgm:cxn modelId="{F96105CD-A3A2-4629-9035-BA3504FC326E}" type="presParOf" srcId="{34AFEF3F-1A4B-4C28-941F-C5D8946AE42C}" destId="{F17141B4-A516-41E6-B04B-0CB2186F7836}" srcOrd="1" destOrd="0" presId="urn:microsoft.com/office/officeart/2005/8/layout/hierarchy3"/>
    <dgm:cxn modelId="{2E7670EC-D22A-4DB8-93D4-CCEF49B1F132}" type="presParOf" srcId="{F17141B4-A516-41E6-B04B-0CB2186F7836}" destId="{8DB8FE47-3ABC-4425-A017-324726E9479A}" srcOrd="0" destOrd="0" presId="urn:microsoft.com/office/officeart/2005/8/layout/hierarchy3"/>
    <dgm:cxn modelId="{10DF4A85-DBDF-457F-91AA-FB03BB195081}" type="presParOf" srcId="{F17141B4-A516-41E6-B04B-0CB2186F7836}" destId="{0D745337-6200-4F7C-BA7D-D67BF6199FDE}" srcOrd="1" destOrd="0" presId="urn:microsoft.com/office/officeart/2005/8/layout/hierarchy3"/>
    <dgm:cxn modelId="{0D869E0A-CDF7-49C7-8266-719D5442A2F4}" type="presParOf" srcId="{F17141B4-A516-41E6-B04B-0CB2186F7836}" destId="{C8A1B537-35C2-4070-981D-2838C5AE5CBC}" srcOrd="2" destOrd="0" presId="urn:microsoft.com/office/officeart/2005/8/layout/hierarchy3"/>
    <dgm:cxn modelId="{C780EDBA-9820-4FF3-ACE2-4BEC1E379353}" type="presParOf" srcId="{F17141B4-A516-41E6-B04B-0CB2186F7836}" destId="{D89EE476-C27E-4C16-92CE-4B71A61478BE}" srcOrd="3" destOrd="0" presId="urn:microsoft.com/office/officeart/2005/8/layout/hierarchy3"/>
    <dgm:cxn modelId="{2D6433DD-E555-4373-B4AB-681D896F0B96}" type="presParOf" srcId="{F17141B4-A516-41E6-B04B-0CB2186F7836}" destId="{AD4274F6-4164-4D01-A0D1-15910BBC8944}" srcOrd="4" destOrd="0" presId="urn:microsoft.com/office/officeart/2005/8/layout/hierarchy3"/>
    <dgm:cxn modelId="{2C6C8165-C771-423E-B919-F85C58A8D075}" type="presParOf" srcId="{F17141B4-A516-41E6-B04B-0CB2186F7836}" destId="{D2219650-9385-4334-BA1D-9A063433D9E4}" srcOrd="5" destOrd="0" presId="urn:microsoft.com/office/officeart/2005/8/layout/hierarchy3"/>
    <dgm:cxn modelId="{7DAB588D-A3D2-41FE-A6B2-FB65EA02204E}" type="presParOf" srcId="{571BACB4-595F-4FFA-B9E8-A6599BBB4EEF}" destId="{F0938FAB-9AA7-434F-803A-509940532DFF}" srcOrd="1" destOrd="0" presId="urn:microsoft.com/office/officeart/2005/8/layout/hierarchy3"/>
    <dgm:cxn modelId="{E061232D-5151-4F23-A882-3699A4918E6D}" type="presParOf" srcId="{F0938FAB-9AA7-434F-803A-509940532DFF}" destId="{A1E232F1-7E94-4AE0-940F-CE20814536AA}" srcOrd="0" destOrd="0" presId="urn:microsoft.com/office/officeart/2005/8/layout/hierarchy3"/>
    <dgm:cxn modelId="{2A846AB7-CA67-4C92-9674-D8276D3FA694}" type="presParOf" srcId="{A1E232F1-7E94-4AE0-940F-CE20814536AA}" destId="{B853A75B-F709-4F75-BAEF-DFFA18930A5E}" srcOrd="0" destOrd="0" presId="urn:microsoft.com/office/officeart/2005/8/layout/hierarchy3"/>
    <dgm:cxn modelId="{EF68D3DB-9F1A-4592-9388-B93252990D80}" type="presParOf" srcId="{A1E232F1-7E94-4AE0-940F-CE20814536AA}" destId="{E5B9A0CF-989E-4628-9CC5-F8CD812A8CB5}" srcOrd="1" destOrd="0" presId="urn:microsoft.com/office/officeart/2005/8/layout/hierarchy3"/>
    <dgm:cxn modelId="{E4E58138-8A2F-4164-8021-2E84C3A2EFEB}" type="presParOf" srcId="{F0938FAB-9AA7-434F-803A-509940532DFF}" destId="{C47314AF-BEE3-4E01-A237-86D727C35DE9}" srcOrd="1" destOrd="0" presId="urn:microsoft.com/office/officeart/2005/8/layout/hierarchy3"/>
    <dgm:cxn modelId="{BCC58517-B083-445F-BBB3-A51951771566}" type="presParOf" srcId="{C47314AF-BEE3-4E01-A237-86D727C35DE9}" destId="{AC906C1A-F1D6-4E2C-8626-D08836AF5884}" srcOrd="0" destOrd="0" presId="urn:microsoft.com/office/officeart/2005/8/layout/hierarchy3"/>
    <dgm:cxn modelId="{812ABDFF-39EA-4A88-8DF8-8F878EDC9CCC}" type="presParOf" srcId="{C47314AF-BEE3-4E01-A237-86D727C35DE9}" destId="{1329875E-E8F6-4403-9309-EA0ECDF4AFC4}" srcOrd="1" destOrd="0" presId="urn:microsoft.com/office/officeart/2005/8/layout/hierarchy3"/>
    <dgm:cxn modelId="{45B0A923-16C5-4341-A74D-90C1AAB06B8B}" type="presParOf" srcId="{C47314AF-BEE3-4E01-A237-86D727C35DE9}" destId="{116D62B0-3D3E-468D-8E0A-825C114FDF6B}" srcOrd="2" destOrd="0" presId="urn:microsoft.com/office/officeart/2005/8/layout/hierarchy3"/>
    <dgm:cxn modelId="{267F505C-7A5C-4A09-9A12-F283E3D15B3D}" type="presParOf" srcId="{C47314AF-BEE3-4E01-A237-86D727C35DE9}" destId="{2B6673F6-98DC-4579-B3DC-415A5C88337A}" srcOrd="3" destOrd="0" presId="urn:microsoft.com/office/officeart/2005/8/layout/hierarchy3"/>
    <dgm:cxn modelId="{995B74C7-FC35-4A01-89D0-CCA3EC7E02D8}" type="presParOf" srcId="{C47314AF-BEE3-4E01-A237-86D727C35DE9}" destId="{1ADEDA66-BF5F-481F-8AB0-849DF69E2FB0}" srcOrd="4" destOrd="0" presId="urn:microsoft.com/office/officeart/2005/8/layout/hierarchy3"/>
    <dgm:cxn modelId="{7F519797-B881-4F62-8E7F-4A8B4D58BE55}" type="presParOf" srcId="{C47314AF-BEE3-4E01-A237-86D727C35DE9}" destId="{F1284348-DBF8-4E93-9EC1-3B353AEC72F2}" srcOrd="5" destOrd="0" presId="urn:microsoft.com/office/officeart/2005/8/layout/hierarchy3"/>
    <dgm:cxn modelId="{D31B9C74-6C0B-4CC1-BA82-13DCC26DA086}" type="presParOf" srcId="{C47314AF-BEE3-4E01-A237-86D727C35DE9}" destId="{923914F0-7669-4F0E-B6F8-4B651FE2909D}" srcOrd="6" destOrd="0" presId="urn:microsoft.com/office/officeart/2005/8/layout/hierarchy3"/>
    <dgm:cxn modelId="{F68414B4-27C5-4E72-A4D7-D8A688B14643}" type="presParOf" srcId="{C47314AF-BEE3-4E01-A237-86D727C35DE9}" destId="{DEF062FB-C3C8-4C4F-ABE7-C70C76B34332}" srcOrd="7" destOrd="0" presId="urn:microsoft.com/office/officeart/2005/8/layout/hierarchy3"/>
  </dgm:cxnLst>
  <dgm:bg>
    <a:solidFill>
      <a:schemeClr val="accent6">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10416-C982-49E1-893C-15F31BF0E69D}">
      <dsp:nvSpPr>
        <dsp:cNvPr id="0" name=""/>
        <dsp:cNvSpPr/>
      </dsp:nvSpPr>
      <dsp:spPr>
        <a:xfrm>
          <a:off x="2736094" y="1110333"/>
          <a:ext cx="1939706" cy="301710"/>
        </a:xfrm>
        <a:custGeom>
          <a:avLst/>
          <a:gdLst/>
          <a:ahLst/>
          <a:cxnLst/>
          <a:rect l="0" t="0" r="0" b="0"/>
          <a:pathLst>
            <a:path>
              <a:moveTo>
                <a:pt x="0" y="0"/>
              </a:moveTo>
              <a:lnTo>
                <a:pt x="0" y="185580"/>
              </a:lnTo>
              <a:lnTo>
                <a:pt x="1939706" y="185580"/>
              </a:lnTo>
              <a:lnTo>
                <a:pt x="1939706" y="3017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A7B5FB-38CE-46D0-84CF-C6CB458F62B0}">
      <dsp:nvSpPr>
        <dsp:cNvPr id="0" name=""/>
        <dsp:cNvSpPr/>
      </dsp:nvSpPr>
      <dsp:spPr>
        <a:xfrm>
          <a:off x="3193742" y="2276063"/>
          <a:ext cx="766069" cy="364579"/>
        </a:xfrm>
        <a:custGeom>
          <a:avLst/>
          <a:gdLst/>
          <a:ahLst/>
          <a:cxnLst/>
          <a:rect l="0" t="0" r="0" b="0"/>
          <a:pathLst>
            <a:path>
              <a:moveTo>
                <a:pt x="0" y="0"/>
              </a:moveTo>
              <a:lnTo>
                <a:pt x="0" y="248450"/>
              </a:lnTo>
              <a:lnTo>
                <a:pt x="766069" y="248450"/>
              </a:lnTo>
              <a:lnTo>
                <a:pt x="766069" y="36457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401206-516E-48B2-8DCB-3F5DC9CFE824}">
      <dsp:nvSpPr>
        <dsp:cNvPr id="0" name=""/>
        <dsp:cNvSpPr/>
      </dsp:nvSpPr>
      <dsp:spPr>
        <a:xfrm>
          <a:off x="2427672" y="2276063"/>
          <a:ext cx="766069" cy="364579"/>
        </a:xfrm>
        <a:custGeom>
          <a:avLst/>
          <a:gdLst/>
          <a:ahLst/>
          <a:cxnLst/>
          <a:rect l="0" t="0" r="0" b="0"/>
          <a:pathLst>
            <a:path>
              <a:moveTo>
                <a:pt x="766069" y="0"/>
              </a:moveTo>
              <a:lnTo>
                <a:pt x="766069" y="248450"/>
              </a:lnTo>
              <a:lnTo>
                <a:pt x="0" y="248450"/>
              </a:lnTo>
              <a:lnTo>
                <a:pt x="0" y="36457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861B27-EA9C-4F23-BA5F-AB63B9C13798}">
      <dsp:nvSpPr>
        <dsp:cNvPr id="0" name=""/>
        <dsp:cNvSpPr/>
      </dsp:nvSpPr>
      <dsp:spPr>
        <a:xfrm>
          <a:off x="2736094" y="1110333"/>
          <a:ext cx="457647" cy="369713"/>
        </a:xfrm>
        <a:custGeom>
          <a:avLst/>
          <a:gdLst/>
          <a:ahLst/>
          <a:cxnLst/>
          <a:rect l="0" t="0" r="0" b="0"/>
          <a:pathLst>
            <a:path>
              <a:moveTo>
                <a:pt x="0" y="0"/>
              </a:moveTo>
              <a:lnTo>
                <a:pt x="0" y="253584"/>
              </a:lnTo>
              <a:lnTo>
                <a:pt x="457647" y="253584"/>
              </a:lnTo>
              <a:lnTo>
                <a:pt x="457647" y="36971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32DA2F-F703-4A09-8DE8-6B9A98892BFD}">
      <dsp:nvSpPr>
        <dsp:cNvPr id="0" name=""/>
        <dsp:cNvSpPr/>
      </dsp:nvSpPr>
      <dsp:spPr>
        <a:xfrm>
          <a:off x="778208" y="2233062"/>
          <a:ext cx="91440" cy="407580"/>
        </a:xfrm>
        <a:custGeom>
          <a:avLst/>
          <a:gdLst/>
          <a:ahLst/>
          <a:cxnLst/>
          <a:rect l="0" t="0" r="0" b="0"/>
          <a:pathLst>
            <a:path>
              <a:moveTo>
                <a:pt x="45720" y="0"/>
              </a:moveTo>
              <a:lnTo>
                <a:pt x="45720" y="291451"/>
              </a:lnTo>
              <a:lnTo>
                <a:pt x="117323" y="291451"/>
              </a:lnTo>
              <a:lnTo>
                <a:pt x="117323" y="40758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9D1DAF-2497-4BD5-AD07-50F7BEBEF969}">
      <dsp:nvSpPr>
        <dsp:cNvPr id="0" name=""/>
        <dsp:cNvSpPr/>
      </dsp:nvSpPr>
      <dsp:spPr>
        <a:xfrm>
          <a:off x="823928" y="1110333"/>
          <a:ext cx="1912165" cy="326713"/>
        </a:xfrm>
        <a:custGeom>
          <a:avLst/>
          <a:gdLst/>
          <a:ahLst/>
          <a:cxnLst/>
          <a:rect l="0" t="0" r="0" b="0"/>
          <a:pathLst>
            <a:path>
              <a:moveTo>
                <a:pt x="1912165" y="0"/>
              </a:moveTo>
              <a:lnTo>
                <a:pt x="1912165" y="210583"/>
              </a:lnTo>
              <a:lnTo>
                <a:pt x="0" y="210583"/>
              </a:lnTo>
              <a:lnTo>
                <a:pt x="0" y="32671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497A32-6A46-4010-AA51-9D85C46CAA90}">
      <dsp:nvSpPr>
        <dsp:cNvPr id="0" name=""/>
        <dsp:cNvSpPr/>
      </dsp:nvSpPr>
      <dsp:spPr>
        <a:xfrm>
          <a:off x="1707428" y="314317"/>
          <a:ext cx="2057331" cy="7960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1A2F8A-960F-499D-8990-E9D89D83B974}">
      <dsp:nvSpPr>
        <dsp:cNvPr id="0" name=""/>
        <dsp:cNvSpPr/>
      </dsp:nvSpPr>
      <dsp:spPr>
        <a:xfrm>
          <a:off x="1846714" y="446638"/>
          <a:ext cx="2057331" cy="7960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latin typeface="Times New Roman" panose="02020603050405020304" pitchFamily="18" charset="0"/>
              <a:ea typeface="Calibri" panose="020F0502020204030204" pitchFamily="34" charset="0"/>
            </a:rPr>
            <a:t>Composition of dentin</a:t>
          </a:r>
          <a:endParaRPr lang="en-US" sz="2000" kern="1200" dirty="0">
            <a:solidFill>
              <a:srgbClr val="FF0000"/>
            </a:solidFill>
          </a:endParaRPr>
        </a:p>
      </dsp:txBody>
      <dsp:txXfrm>
        <a:off x="1870029" y="469953"/>
        <a:ext cx="2010701" cy="749386"/>
      </dsp:txXfrm>
    </dsp:sp>
    <dsp:sp modelId="{0725D24B-40CC-460A-9343-FC6316CC2CB1}">
      <dsp:nvSpPr>
        <dsp:cNvPr id="0" name=""/>
        <dsp:cNvSpPr/>
      </dsp:nvSpPr>
      <dsp:spPr>
        <a:xfrm>
          <a:off x="-67283" y="1437046"/>
          <a:ext cx="1782424" cy="7960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DC53C-4B80-4048-A718-F22DC1AE3D2B}">
      <dsp:nvSpPr>
        <dsp:cNvPr id="0" name=""/>
        <dsp:cNvSpPr/>
      </dsp:nvSpPr>
      <dsp:spPr>
        <a:xfrm>
          <a:off x="72002" y="1569367"/>
          <a:ext cx="1782424" cy="79601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50% inorganic material</a:t>
          </a:r>
        </a:p>
      </dsp:txBody>
      <dsp:txXfrm>
        <a:off x="95317" y="1592682"/>
        <a:ext cx="1735794" cy="749386"/>
      </dsp:txXfrm>
    </dsp:sp>
    <dsp:sp modelId="{F0E4F229-9E78-48F0-B176-AECA6E892625}">
      <dsp:nvSpPr>
        <dsp:cNvPr id="0" name=""/>
        <dsp:cNvSpPr/>
      </dsp:nvSpPr>
      <dsp:spPr>
        <a:xfrm>
          <a:off x="268748" y="2640643"/>
          <a:ext cx="1253568" cy="7960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4A68F3-65E9-459F-8516-A7E767087E08}">
      <dsp:nvSpPr>
        <dsp:cNvPr id="0" name=""/>
        <dsp:cNvSpPr/>
      </dsp:nvSpPr>
      <dsp:spPr>
        <a:xfrm>
          <a:off x="408033" y="2772964"/>
          <a:ext cx="1253568" cy="79601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hydroxyapatite crystallites</a:t>
          </a:r>
        </a:p>
      </dsp:txBody>
      <dsp:txXfrm>
        <a:off x="431348" y="2796279"/>
        <a:ext cx="1206938" cy="749386"/>
      </dsp:txXfrm>
    </dsp:sp>
    <dsp:sp modelId="{D137A9D8-C977-495F-AC22-8B88772B030F}">
      <dsp:nvSpPr>
        <dsp:cNvPr id="0" name=""/>
        <dsp:cNvSpPr/>
      </dsp:nvSpPr>
      <dsp:spPr>
        <a:xfrm>
          <a:off x="2566957" y="1480047"/>
          <a:ext cx="1253568" cy="7960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340966-7AD0-49BE-97AC-CB64FC2D0107}">
      <dsp:nvSpPr>
        <dsp:cNvPr id="0" name=""/>
        <dsp:cNvSpPr/>
      </dsp:nvSpPr>
      <dsp:spPr>
        <a:xfrm>
          <a:off x="2706243" y="1612368"/>
          <a:ext cx="1253568" cy="79601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30% organic material</a:t>
          </a:r>
        </a:p>
      </dsp:txBody>
      <dsp:txXfrm>
        <a:off x="2729558" y="1635683"/>
        <a:ext cx="1206938" cy="749386"/>
      </dsp:txXfrm>
    </dsp:sp>
    <dsp:sp modelId="{38A84C07-3409-4A65-9810-7029EC389B58}">
      <dsp:nvSpPr>
        <dsp:cNvPr id="0" name=""/>
        <dsp:cNvSpPr/>
      </dsp:nvSpPr>
      <dsp:spPr>
        <a:xfrm>
          <a:off x="1800887" y="2640643"/>
          <a:ext cx="1253568" cy="7960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6544A4-7946-4B73-B23C-E483553D631D}">
      <dsp:nvSpPr>
        <dsp:cNvPr id="0" name=""/>
        <dsp:cNvSpPr/>
      </dsp:nvSpPr>
      <dsp:spPr>
        <a:xfrm>
          <a:off x="1940173" y="2772964"/>
          <a:ext cx="1253568" cy="79601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90% type I collagen</a:t>
          </a:r>
        </a:p>
      </dsp:txBody>
      <dsp:txXfrm>
        <a:off x="1963488" y="2796279"/>
        <a:ext cx="1206938" cy="749386"/>
      </dsp:txXfrm>
    </dsp:sp>
    <dsp:sp modelId="{85EF7366-185D-4185-A190-99A60E4BBFFD}">
      <dsp:nvSpPr>
        <dsp:cNvPr id="0" name=""/>
        <dsp:cNvSpPr/>
      </dsp:nvSpPr>
      <dsp:spPr>
        <a:xfrm>
          <a:off x="3333027" y="2640643"/>
          <a:ext cx="1253568" cy="7960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0E5615-841D-4516-9966-59FBCAD64781}">
      <dsp:nvSpPr>
        <dsp:cNvPr id="0" name=""/>
        <dsp:cNvSpPr/>
      </dsp:nvSpPr>
      <dsp:spPr>
        <a:xfrm>
          <a:off x="3472312" y="2772964"/>
          <a:ext cx="1253568" cy="79601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noncollagenous</a:t>
          </a:r>
          <a:r>
            <a:rPr lang="en-US" sz="1300" kern="1200" dirty="0"/>
            <a:t> proteins</a:t>
          </a:r>
        </a:p>
      </dsp:txBody>
      <dsp:txXfrm>
        <a:off x="3495627" y="2796279"/>
        <a:ext cx="1206938" cy="749386"/>
      </dsp:txXfrm>
    </dsp:sp>
    <dsp:sp modelId="{6B10EF14-7449-46E1-96A8-7B551867A2DD}">
      <dsp:nvSpPr>
        <dsp:cNvPr id="0" name=""/>
        <dsp:cNvSpPr/>
      </dsp:nvSpPr>
      <dsp:spPr>
        <a:xfrm>
          <a:off x="4049017" y="1412043"/>
          <a:ext cx="1253568" cy="7960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134D1B-80F6-4966-AD58-9ED3F4F86544}">
      <dsp:nvSpPr>
        <dsp:cNvPr id="0" name=""/>
        <dsp:cNvSpPr/>
      </dsp:nvSpPr>
      <dsp:spPr>
        <a:xfrm>
          <a:off x="4188302" y="1544364"/>
          <a:ext cx="1253568" cy="79601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20% Water</a:t>
          </a:r>
        </a:p>
      </dsp:txBody>
      <dsp:txXfrm>
        <a:off x="4211617" y="1567679"/>
        <a:ext cx="1206938" cy="7493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9A938-6FE6-4013-A0CD-7C4EA63B5EEF}">
      <dsp:nvSpPr>
        <dsp:cNvPr id="0" name=""/>
        <dsp:cNvSpPr/>
      </dsp:nvSpPr>
      <dsp:spPr>
        <a:xfrm>
          <a:off x="0" y="288022"/>
          <a:ext cx="3924436" cy="2452772"/>
        </a:xfrm>
        <a:prstGeom prst="swooshArrow">
          <a:avLst>
            <a:gd name="adj1" fmla="val 25000"/>
            <a:gd name="adj2" fmla="val 25000"/>
          </a:avLst>
        </a:prstGeom>
        <a:solidFill>
          <a:srgbClr val="FFFF00"/>
        </a:solidFill>
        <a:ln>
          <a:noFill/>
        </a:ln>
        <a:effectLst/>
      </dsp:spPr>
      <dsp:style>
        <a:lnRef idx="0">
          <a:scrgbClr r="0" g="0" b="0"/>
        </a:lnRef>
        <a:fillRef idx="1">
          <a:scrgbClr r="0" g="0" b="0"/>
        </a:fillRef>
        <a:effectRef idx="0">
          <a:scrgbClr r="0" g="0" b="0"/>
        </a:effectRef>
        <a:fontRef idx="minor"/>
      </dsp:style>
    </dsp:sp>
    <dsp:sp modelId="{354FB9DB-7FE0-467E-B2EB-008ABFB7A5FB}">
      <dsp:nvSpPr>
        <dsp:cNvPr id="0" name=""/>
        <dsp:cNvSpPr/>
      </dsp:nvSpPr>
      <dsp:spPr>
        <a:xfrm>
          <a:off x="912431" y="1536189"/>
          <a:ext cx="137355" cy="1373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CB46B-A534-48E9-A7B3-7CBC5A38A9B7}">
      <dsp:nvSpPr>
        <dsp:cNvPr id="0" name=""/>
        <dsp:cNvSpPr/>
      </dsp:nvSpPr>
      <dsp:spPr>
        <a:xfrm>
          <a:off x="616415" y="1767413"/>
          <a:ext cx="1104800" cy="536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82"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Mineral phase</a:t>
          </a:r>
        </a:p>
      </dsp:txBody>
      <dsp:txXfrm>
        <a:off x="616415" y="1767413"/>
        <a:ext cx="1104800" cy="536842"/>
      </dsp:txXfrm>
    </dsp:sp>
    <dsp:sp modelId="{2161FB20-2514-4EB4-96B0-2DF8FCA31224}">
      <dsp:nvSpPr>
        <dsp:cNvPr id="0" name=""/>
        <dsp:cNvSpPr/>
      </dsp:nvSpPr>
      <dsp:spPr>
        <a:xfrm>
          <a:off x="2178061" y="910732"/>
          <a:ext cx="235466" cy="2354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647B9-9616-44F4-91A9-06C1FF51FA2E}">
      <dsp:nvSpPr>
        <dsp:cNvPr id="0" name=""/>
        <dsp:cNvSpPr/>
      </dsp:nvSpPr>
      <dsp:spPr>
        <a:xfrm>
          <a:off x="2295795" y="1028465"/>
          <a:ext cx="1275441" cy="1623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769"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Age</a:t>
          </a:r>
        </a:p>
      </dsp:txBody>
      <dsp:txXfrm>
        <a:off x="2295795" y="1028465"/>
        <a:ext cx="1275441" cy="1623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7BA2B-7CAE-48DE-AD20-102DA3179818}">
      <dsp:nvSpPr>
        <dsp:cNvPr id="0" name=""/>
        <dsp:cNvSpPr/>
      </dsp:nvSpPr>
      <dsp:spPr>
        <a:xfrm>
          <a:off x="2552655" y="1452292"/>
          <a:ext cx="1435582" cy="1346242"/>
        </a:xfrm>
        <a:prstGeom prst="gear9">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Increased resiliency</a:t>
          </a:r>
        </a:p>
      </dsp:txBody>
      <dsp:txXfrm>
        <a:off x="2834594" y="1767643"/>
        <a:ext cx="871704" cy="691996"/>
      </dsp:txXfrm>
    </dsp:sp>
    <dsp:sp modelId="{5F88809A-B349-4D4F-B75C-BE1A23C6E5D8}">
      <dsp:nvSpPr>
        <dsp:cNvPr id="0" name=""/>
        <dsp:cNvSpPr/>
      </dsp:nvSpPr>
      <dsp:spPr>
        <a:xfrm>
          <a:off x="1308398" y="789902"/>
          <a:ext cx="1319024" cy="1319024"/>
        </a:xfrm>
        <a:prstGeom prst="gear6">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High organic content</a:t>
          </a:r>
        </a:p>
      </dsp:txBody>
      <dsp:txXfrm>
        <a:off x="1640466" y="1123977"/>
        <a:ext cx="654888" cy="650874"/>
      </dsp:txXfrm>
    </dsp:sp>
    <dsp:sp modelId="{2AC5030F-C142-48AA-BFBA-27C6EBB59E79}">
      <dsp:nvSpPr>
        <dsp:cNvPr id="0" name=""/>
        <dsp:cNvSpPr/>
      </dsp:nvSpPr>
      <dsp:spPr>
        <a:xfrm>
          <a:off x="2424638" y="921962"/>
          <a:ext cx="2230799" cy="2230799"/>
        </a:xfrm>
        <a:prstGeom prst="circularArrow">
          <a:avLst>
            <a:gd name="adj1" fmla="val 4878"/>
            <a:gd name="adj2" fmla="val 312630"/>
            <a:gd name="adj3" fmla="val 3066106"/>
            <a:gd name="adj4" fmla="val 15328852"/>
            <a:gd name="adj5" fmla="val 569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A5929B03-21CF-4470-9EC1-9682CD4AF038}">
      <dsp:nvSpPr>
        <dsp:cNvPr id="0" name=""/>
        <dsp:cNvSpPr/>
      </dsp:nvSpPr>
      <dsp:spPr>
        <a:xfrm>
          <a:off x="1074801" y="501900"/>
          <a:ext cx="1686701" cy="1686701"/>
        </a:xfrm>
        <a:prstGeom prst="leftCircularArrow">
          <a:avLst>
            <a:gd name="adj1" fmla="val 6452"/>
            <a:gd name="adj2" fmla="val 429999"/>
            <a:gd name="adj3" fmla="val 10489124"/>
            <a:gd name="adj4" fmla="val 14837806"/>
            <a:gd name="adj5" fmla="val 7527"/>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D7E86-FB9B-4B60-8EF5-05D8A0993146}">
      <dsp:nvSpPr>
        <dsp:cNvPr id="0" name=""/>
        <dsp:cNvSpPr/>
      </dsp:nvSpPr>
      <dsp:spPr>
        <a:xfrm>
          <a:off x="1671635" y="713"/>
          <a:ext cx="1468945" cy="734472"/>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Development &amp; formation</a:t>
          </a:r>
        </a:p>
      </dsp:txBody>
      <dsp:txXfrm>
        <a:off x="1693147" y="22225"/>
        <a:ext cx="1425921" cy="691448"/>
      </dsp:txXfrm>
    </dsp:sp>
    <dsp:sp modelId="{8DB8FE47-3ABC-4425-A017-324726E9479A}">
      <dsp:nvSpPr>
        <dsp:cNvPr id="0" name=""/>
        <dsp:cNvSpPr/>
      </dsp:nvSpPr>
      <dsp:spPr>
        <a:xfrm>
          <a:off x="1818530" y="735186"/>
          <a:ext cx="146894" cy="550854"/>
        </a:xfrm>
        <a:custGeom>
          <a:avLst/>
          <a:gdLst/>
          <a:ahLst/>
          <a:cxnLst/>
          <a:rect l="0" t="0" r="0" b="0"/>
          <a:pathLst>
            <a:path>
              <a:moveTo>
                <a:pt x="0" y="0"/>
              </a:moveTo>
              <a:lnTo>
                <a:pt x="0" y="550854"/>
              </a:lnTo>
              <a:lnTo>
                <a:pt x="146894" y="550854"/>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D745337-6200-4F7C-BA7D-D67BF6199FDE}">
      <dsp:nvSpPr>
        <dsp:cNvPr id="0" name=""/>
        <dsp:cNvSpPr/>
      </dsp:nvSpPr>
      <dsp:spPr>
        <a:xfrm>
          <a:off x="1965425" y="918804"/>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Primary Dentin</a:t>
          </a:r>
        </a:p>
      </dsp:txBody>
      <dsp:txXfrm>
        <a:off x="1986937" y="940316"/>
        <a:ext cx="1132132" cy="691448"/>
      </dsp:txXfrm>
    </dsp:sp>
    <dsp:sp modelId="{C8A1B537-35C2-4070-981D-2838C5AE5CBC}">
      <dsp:nvSpPr>
        <dsp:cNvPr id="0" name=""/>
        <dsp:cNvSpPr/>
      </dsp:nvSpPr>
      <dsp:spPr>
        <a:xfrm>
          <a:off x="1818530" y="735186"/>
          <a:ext cx="146894" cy="1468945"/>
        </a:xfrm>
        <a:custGeom>
          <a:avLst/>
          <a:gdLst/>
          <a:ahLst/>
          <a:cxnLst/>
          <a:rect l="0" t="0" r="0" b="0"/>
          <a:pathLst>
            <a:path>
              <a:moveTo>
                <a:pt x="0" y="0"/>
              </a:moveTo>
              <a:lnTo>
                <a:pt x="0" y="1468945"/>
              </a:lnTo>
              <a:lnTo>
                <a:pt x="146894" y="1468945"/>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89EE476-C27E-4C16-92CE-4B71A61478BE}">
      <dsp:nvSpPr>
        <dsp:cNvPr id="0" name=""/>
        <dsp:cNvSpPr/>
      </dsp:nvSpPr>
      <dsp:spPr>
        <a:xfrm>
          <a:off x="1965425" y="1836895"/>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Secodary</a:t>
          </a:r>
          <a:r>
            <a:rPr lang="en-US" sz="1600" kern="1200" dirty="0"/>
            <a:t> Dentin</a:t>
          </a:r>
        </a:p>
      </dsp:txBody>
      <dsp:txXfrm>
        <a:off x="1986937" y="1858407"/>
        <a:ext cx="1132132" cy="691448"/>
      </dsp:txXfrm>
    </dsp:sp>
    <dsp:sp modelId="{AD4274F6-4164-4D01-A0D1-15910BBC8944}">
      <dsp:nvSpPr>
        <dsp:cNvPr id="0" name=""/>
        <dsp:cNvSpPr/>
      </dsp:nvSpPr>
      <dsp:spPr>
        <a:xfrm>
          <a:off x="1818530" y="735186"/>
          <a:ext cx="146894" cy="2387036"/>
        </a:xfrm>
        <a:custGeom>
          <a:avLst/>
          <a:gdLst/>
          <a:ahLst/>
          <a:cxnLst/>
          <a:rect l="0" t="0" r="0" b="0"/>
          <a:pathLst>
            <a:path>
              <a:moveTo>
                <a:pt x="0" y="0"/>
              </a:moveTo>
              <a:lnTo>
                <a:pt x="0" y="2387036"/>
              </a:lnTo>
              <a:lnTo>
                <a:pt x="146894" y="2387036"/>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2219650-9385-4334-BA1D-9A063433D9E4}">
      <dsp:nvSpPr>
        <dsp:cNvPr id="0" name=""/>
        <dsp:cNvSpPr/>
      </dsp:nvSpPr>
      <dsp:spPr>
        <a:xfrm>
          <a:off x="1965425" y="2754986"/>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Tertiary Dentin</a:t>
          </a:r>
        </a:p>
      </dsp:txBody>
      <dsp:txXfrm>
        <a:off x="1986937" y="2776498"/>
        <a:ext cx="1132132" cy="691448"/>
      </dsp:txXfrm>
    </dsp:sp>
    <dsp:sp modelId="{B853A75B-F709-4F75-BAEF-DFFA18930A5E}">
      <dsp:nvSpPr>
        <dsp:cNvPr id="0" name=""/>
        <dsp:cNvSpPr/>
      </dsp:nvSpPr>
      <dsp:spPr>
        <a:xfrm>
          <a:off x="3507818" y="713"/>
          <a:ext cx="1468945" cy="734472"/>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Histological Basis</a:t>
          </a:r>
        </a:p>
      </dsp:txBody>
      <dsp:txXfrm>
        <a:off x="3529330" y="22225"/>
        <a:ext cx="1425921" cy="691448"/>
      </dsp:txXfrm>
    </dsp:sp>
    <dsp:sp modelId="{AC906C1A-F1D6-4E2C-8626-D08836AF5884}">
      <dsp:nvSpPr>
        <dsp:cNvPr id="0" name=""/>
        <dsp:cNvSpPr/>
      </dsp:nvSpPr>
      <dsp:spPr>
        <a:xfrm>
          <a:off x="3654712" y="735186"/>
          <a:ext cx="146894" cy="550854"/>
        </a:xfrm>
        <a:custGeom>
          <a:avLst/>
          <a:gdLst/>
          <a:ahLst/>
          <a:cxnLst/>
          <a:rect l="0" t="0" r="0" b="0"/>
          <a:pathLst>
            <a:path>
              <a:moveTo>
                <a:pt x="0" y="0"/>
              </a:moveTo>
              <a:lnTo>
                <a:pt x="0" y="550854"/>
              </a:lnTo>
              <a:lnTo>
                <a:pt x="146894" y="550854"/>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329875E-E8F6-4403-9309-EA0ECDF4AFC4}">
      <dsp:nvSpPr>
        <dsp:cNvPr id="0" name=""/>
        <dsp:cNvSpPr/>
      </dsp:nvSpPr>
      <dsp:spPr>
        <a:xfrm>
          <a:off x="3801607" y="918804"/>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Peritubular Dentin</a:t>
          </a:r>
        </a:p>
      </dsp:txBody>
      <dsp:txXfrm>
        <a:off x="3823119" y="940316"/>
        <a:ext cx="1132132" cy="691448"/>
      </dsp:txXfrm>
    </dsp:sp>
    <dsp:sp modelId="{116D62B0-3D3E-468D-8E0A-825C114FDF6B}">
      <dsp:nvSpPr>
        <dsp:cNvPr id="0" name=""/>
        <dsp:cNvSpPr/>
      </dsp:nvSpPr>
      <dsp:spPr>
        <a:xfrm>
          <a:off x="3654712" y="735186"/>
          <a:ext cx="146894" cy="1468945"/>
        </a:xfrm>
        <a:custGeom>
          <a:avLst/>
          <a:gdLst/>
          <a:ahLst/>
          <a:cxnLst/>
          <a:rect l="0" t="0" r="0" b="0"/>
          <a:pathLst>
            <a:path>
              <a:moveTo>
                <a:pt x="0" y="0"/>
              </a:moveTo>
              <a:lnTo>
                <a:pt x="0" y="1468945"/>
              </a:lnTo>
              <a:lnTo>
                <a:pt x="146894" y="1468945"/>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B6673F6-98DC-4579-B3DC-415A5C88337A}">
      <dsp:nvSpPr>
        <dsp:cNvPr id="0" name=""/>
        <dsp:cNvSpPr/>
      </dsp:nvSpPr>
      <dsp:spPr>
        <a:xfrm>
          <a:off x="3801607" y="1836895"/>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Intertubular</a:t>
          </a:r>
          <a:r>
            <a:rPr lang="en-US" sz="1600" kern="1200" dirty="0"/>
            <a:t> dentin</a:t>
          </a:r>
        </a:p>
      </dsp:txBody>
      <dsp:txXfrm>
        <a:off x="3823119" y="1858407"/>
        <a:ext cx="1132132" cy="691448"/>
      </dsp:txXfrm>
    </dsp:sp>
    <dsp:sp modelId="{1ADEDA66-BF5F-481F-8AB0-849DF69E2FB0}">
      <dsp:nvSpPr>
        <dsp:cNvPr id="0" name=""/>
        <dsp:cNvSpPr/>
      </dsp:nvSpPr>
      <dsp:spPr>
        <a:xfrm>
          <a:off x="3654712" y="735186"/>
          <a:ext cx="146894" cy="2387036"/>
        </a:xfrm>
        <a:custGeom>
          <a:avLst/>
          <a:gdLst/>
          <a:ahLst/>
          <a:cxnLst/>
          <a:rect l="0" t="0" r="0" b="0"/>
          <a:pathLst>
            <a:path>
              <a:moveTo>
                <a:pt x="0" y="0"/>
              </a:moveTo>
              <a:lnTo>
                <a:pt x="0" y="2387036"/>
              </a:lnTo>
              <a:lnTo>
                <a:pt x="146894" y="2387036"/>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1284348-DBF8-4E93-9EC1-3B353AEC72F2}">
      <dsp:nvSpPr>
        <dsp:cNvPr id="0" name=""/>
        <dsp:cNvSpPr/>
      </dsp:nvSpPr>
      <dsp:spPr>
        <a:xfrm>
          <a:off x="3801607" y="2754986"/>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Interglobular</a:t>
          </a:r>
          <a:r>
            <a:rPr lang="en-US" sz="1600" kern="1200" dirty="0"/>
            <a:t> Dentin</a:t>
          </a:r>
        </a:p>
      </dsp:txBody>
      <dsp:txXfrm>
        <a:off x="3823119" y="2776498"/>
        <a:ext cx="1132132" cy="691448"/>
      </dsp:txXfrm>
    </dsp:sp>
    <dsp:sp modelId="{923914F0-7669-4F0E-B6F8-4B651FE2909D}">
      <dsp:nvSpPr>
        <dsp:cNvPr id="0" name=""/>
        <dsp:cNvSpPr/>
      </dsp:nvSpPr>
      <dsp:spPr>
        <a:xfrm>
          <a:off x="3654712" y="735186"/>
          <a:ext cx="146894" cy="3305128"/>
        </a:xfrm>
        <a:custGeom>
          <a:avLst/>
          <a:gdLst/>
          <a:ahLst/>
          <a:cxnLst/>
          <a:rect l="0" t="0" r="0" b="0"/>
          <a:pathLst>
            <a:path>
              <a:moveTo>
                <a:pt x="0" y="0"/>
              </a:moveTo>
              <a:lnTo>
                <a:pt x="0" y="3305128"/>
              </a:lnTo>
              <a:lnTo>
                <a:pt x="146894" y="3305128"/>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EF062FB-C3C8-4C4F-ABE7-C70C76B34332}">
      <dsp:nvSpPr>
        <dsp:cNvPr id="0" name=""/>
        <dsp:cNvSpPr/>
      </dsp:nvSpPr>
      <dsp:spPr>
        <a:xfrm>
          <a:off x="3801607" y="3673077"/>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Sclerotic dentin</a:t>
          </a:r>
        </a:p>
      </dsp:txBody>
      <dsp:txXfrm>
        <a:off x="3823119" y="3694589"/>
        <a:ext cx="1132132" cy="6914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D7E86-FB9B-4B60-8EF5-05D8A0993146}">
      <dsp:nvSpPr>
        <dsp:cNvPr id="0" name=""/>
        <dsp:cNvSpPr/>
      </dsp:nvSpPr>
      <dsp:spPr>
        <a:xfrm>
          <a:off x="1671635" y="713"/>
          <a:ext cx="1468945" cy="734472"/>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Development &amp; formation</a:t>
          </a:r>
        </a:p>
      </dsp:txBody>
      <dsp:txXfrm>
        <a:off x="1693147" y="22225"/>
        <a:ext cx="1425921" cy="691448"/>
      </dsp:txXfrm>
    </dsp:sp>
    <dsp:sp modelId="{8DB8FE47-3ABC-4425-A017-324726E9479A}">
      <dsp:nvSpPr>
        <dsp:cNvPr id="0" name=""/>
        <dsp:cNvSpPr/>
      </dsp:nvSpPr>
      <dsp:spPr>
        <a:xfrm>
          <a:off x="1818530" y="735186"/>
          <a:ext cx="146894" cy="550854"/>
        </a:xfrm>
        <a:custGeom>
          <a:avLst/>
          <a:gdLst/>
          <a:ahLst/>
          <a:cxnLst/>
          <a:rect l="0" t="0" r="0" b="0"/>
          <a:pathLst>
            <a:path>
              <a:moveTo>
                <a:pt x="0" y="0"/>
              </a:moveTo>
              <a:lnTo>
                <a:pt x="0" y="550854"/>
              </a:lnTo>
              <a:lnTo>
                <a:pt x="146894" y="550854"/>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D745337-6200-4F7C-BA7D-D67BF6199FDE}">
      <dsp:nvSpPr>
        <dsp:cNvPr id="0" name=""/>
        <dsp:cNvSpPr/>
      </dsp:nvSpPr>
      <dsp:spPr>
        <a:xfrm>
          <a:off x="1965425" y="918804"/>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Primary Dentin</a:t>
          </a:r>
        </a:p>
      </dsp:txBody>
      <dsp:txXfrm>
        <a:off x="1986937" y="940316"/>
        <a:ext cx="1132132" cy="691448"/>
      </dsp:txXfrm>
    </dsp:sp>
    <dsp:sp modelId="{C8A1B537-35C2-4070-981D-2838C5AE5CBC}">
      <dsp:nvSpPr>
        <dsp:cNvPr id="0" name=""/>
        <dsp:cNvSpPr/>
      </dsp:nvSpPr>
      <dsp:spPr>
        <a:xfrm>
          <a:off x="1818530" y="735186"/>
          <a:ext cx="146894" cy="1468945"/>
        </a:xfrm>
        <a:custGeom>
          <a:avLst/>
          <a:gdLst/>
          <a:ahLst/>
          <a:cxnLst/>
          <a:rect l="0" t="0" r="0" b="0"/>
          <a:pathLst>
            <a:path>
              <a:moveTo>
                <a:pt x="0" y="0"/>
              </a:moveTo>
              <a:lnTo>
                <a:pt x="0" y="1468945"/>
              </a:lnTo>
              <a:lnTo>
                <a:pt x="146894" y="1468945"/>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89EE476-C27E-4C16-92CE-4B71A61478BE}">
      <dsp:nvSpPr>
        <dsp:cNvPr id="0" name=""/>
        <dsp:cNvSpPr/>
      </dsp:nvSpPr>
      <dsp:spPr>
        <a:xfrm>
          <a:off x="1965425" y="1836895"/>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Secodary</a:t>
          </a:r>
          <a:r>
            <a:rPr lang="en-US" sz="1600" kern="1200" dirty="0"/>
            <a:t> Dentin</a:t>
          </a:r>
        </a:p>
      </dsp:txBody>
      <dsp:txXfrm>
        <a:off x="1986937" y="1858407"/>
        <a:ext cx="1132132" cy="691448"/>
      </dsp:txXfrm>
    </dsp:sp>
    <dsp:sp modelId="{AD4274F6-4164-4D01-A0D1-15910BBC8944}">
      <dsp:nvSpPr>
        <dsp:cNvPr id="0" name=""/>
        <dsp:cNvSpPr/>
      </dsp:nvSpPr>
      <dsp:spPr>
        <a:xfrm>
          <a:off x="1818530" y="735186"/>
          <a:ext cx="146894" cy="2387036"/>
        </a:xfrm>
        <a:custGeom>
          <a:avLst/>
          <a:gdLst/>
          <a:ahLst/>
          <a:cxnLst/>
          <a:rect l="0" t="0" r="0" b="0"/>
          <a:pathLst>
            <a:path>
              <a:moveTo>
                <a:pt x="0" y="0"/>
              </a:moveTo>
              <a:lnTo>
                <a:pt x="0" y="2387036"/>
              </a:lnTo>
              <a:lnTo>
                <a:pt x="146894" y="2387036"/>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2219650-9385-4334-BA1D-9A063433D9E4}">
      <dsp:nvSpPr>
        <dsp:cNvPr id="0" name=""/>
        <dsp:cNvSpPr/>
      </dsp:nvSpPr>
      <dsp:spPr>
        <a:xfrm>
          <a:off x="1965425" y="2754986"/>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Tertiary Dentin</a:t>
          </a:r>
        </a:p>
      </dsp:txBody>
      <dsp:txXfrm>
        <a:off x="1986937" y="2776498"/>
        <a:ext cx="1132132" cy="691448"/>
      </dsp:txXfrm>
    </dsp:sp>
    <dsp:sp modelId="{B853A75B-F709-4F75-BAEF-DFFA18930A5E}">
      <dsp:nvSpPr>
        <dsp:cNvPr id="0" name=""/>
        <dsp:cNvSpPr/>
      </dsp:nvSpPr>
      <dsp:spPr>
        <a:xfrm>
          <a:off x="3507818" y="713"/>
          <a:ext cx="1468945" cy="734472"/>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Histology Basis</a:t>
          </a:r>
        </a:p>
      </dsp:txBody>
      <dsp:txXfrm>
        <a:off x="3529330" y="22225"/>
        <a:ext cx="1425921" cy="691448"/>
      </dsp:txXfrm>
    </dsp:sp>
    <dsp:sp modelId="{AC906C1A-F1D6-4E2C-8626-D08836AF5884}">
      <dsp:nvSpPr>
        <dsp:cNvPr id="0" name=""/>
        <dsp:cNvSpPr/>
      </dsp:nvSpPr>
      <dsp:spPr>
        <a:xfrm>
          <a:off x="3654712" y="735186"/>
          <a:ext cx="146894" cy="550854"/>
        </a:xfrm>
        <a:custGeom>
          <a:avLst/>
          <a:gdLst/>
          <a:ahLst/>
          <a:cxnLst/>
          <a:rect l="0" t="0" r="0" b="0"/>
          <a:pathLst>
            <a:path>
              <a:moveTo>
                <a:pt x="0" y="0"/>
              </a:moveTo>
              <a:lnTo>
                <a:pt x="0" y="550854"/>
              </a:lnTo>
              <a:lnTo>
                <a:pt x="146894" y="550854"/>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329875E-E8F6-4403-9309-EA0ECDF4AFC4}">
      <dsp:nvSpPr>
        <dsp:cNvPr id="0" name=""/>
        <dsp:cNvSpPr/>
      </dsp:nvSpPr>
      <dsp:spPr>
        <a:xfrm>
          <a:off x="3801607" y="918804"/>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Peritubular Dentin</a:t>
          </a:r>
        </a:p>
      </dsp:txBody>
      <dsp:txXfrm>
        <a:off x="3823119" y="940316"/>
        <a:ext cx="1132132" cy="691448"/>
      </dsp:txXfrm>
    </dsp:sp>
    <dsp:sp modelId="{116D62B0-3D3E-468D-8E0A-825C114FDF6B}">
      <dsp:nvSpPr>
        <dsp:cNvPr id="0" name=""/>
        <dsp:cNvSpPr/>
      </dsp:nvSpPr>
      <dsp:spPr>
        <a:xfrm>
          <a:off x="3654712" y="735186"/>
          <a:ext cx="146894" cy="1468945"/>
        </a:xfrm>
        <a:custGeom>
          <a:avLst/>
          <a:gdLst/>
          <a:ahLst/>
          <a:cxnLst/>
          <a:rect l="0" t="0" r="0" b="0"/>
          <a:pathLst>
            <a:path>
              <a:moveTo>
                <a:pt x="0" y="0"/>
              </a:moveTo>
              <a:lnTo>
                <a:pt x="0" y="1468945"/>
              </a:lnTo>
              <a:lnTo>
                <a:pt x="146894" y="1468945"/>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B6673F6-98DC-4579-B3DC-415A5C88337A}">
      <dsp:nvSpPr>
        <dsp:cNvPr id="0" name=""/>
        <dsp:cNvSpPr/>
      </dsp:nvSpPr>
      <dsp:spPr>
        <a:xfrm>
          <a:off x="3801607" y="1836895"/>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Intertubular</a:t>
          </a:r>
          <a:r>
            <a:rPr lang="en-US" sz="1600" kern="1200" dirty="0"/>
            <a:t> dentin</a:t>
          </a:r>
        </a:p>
      </dsp:txBody>
      <dsp:txXfrm>
        <a:off x="3823119" y="1858407"/>
        <a:ext cx="1132132" cy="691448"/>
      </dsp:txXfrm>
    </dsp:sp>
    <dsp:sp modelId="{1ADEDA66-BF5F-481F-8AB0-849DF69E2FB0}">
      <dsp:nvSpPr>
        <dsp:cNvPr id="0" name=""/>
        <dsp:cNvSpPr/>
      </dsp:nvSpPr>
      <dsp:spPr>
        <a:xfrm>
          <a:off x="3654712" y="735186"/>
          <a:ext cx="146894" cy="2387036"/>
        </a:xfrm>
        <a:custGeom>
          <a:avLst/>
          <a:gdLst/>
          <a:ahLst/>
          <a:cxnLst/>
          <a:rect l="0" t="0" r="0" b="0"/>
          <a:pathLst>
            <a:path>
              <a:moveTo>
                <a:pt x="0" y="0"/>
              </a:moveTo>
              <a:lnTo>
                <a:pt x="0" y="2387036"/>
              </a:lnTo>
              <a:lnTo>
                <a:pt x="146894" y="2387036"/>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1284348-DBF8-4E93-9EC1-3B353AEC72F2}">
      <dsp:nvSpPr>
        <dsp:cNvPr id="0" name=""/>
        <dsp:cNvSpPr/>
      </dsp:nvSpPr>
      <dsp:spPr>
        <a:xfrm>
          <a:off x="3801607" y="2754986"/>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Interglobular</a:t>
          </a:r>
          <a:r>
            <a:rPr lang="en-US" sz="1600" kern="1200" dirty="0"/>
            <a:t> Dentin</a:t>
          </a:r>
        </a:p>
      </dsp:txBody>
      <dsp:txXfrm>
        <a:off x="3823119" y="2776498"/>
        <a:ext cx="1132132" cy="691448"/>
      </dsp:txXfrm>
    </dsp:sp>
    <dsp:sp modelId="{923914F0-7669-4F0E-B6F8-4B651FE2909D}">
      <dsp:nvSpPr>
        <dsp:cNvPr id="0" name=""/>
        <dsp:cNvSpPr/>
      </dsp:nvSpPr>
      <dsp:spPr>
        <a:xfrm>
          <a:off x="3654712" y="735186"/>
          <a:ext cx="146894" cy="3305128"/>
        </a:xfrm>
        <a:custGeom>
          <a:avLst/>
          <a:gdLst/>
          <a:ahLst/>
          <a:cxnLst/>
          <a:rect l="0" t="0" r="0" b="0"/>
          <a:pathLst>
            <a:path>
              <a:moveTo>
                <a:pt x="0" y="0"/>
              </a:moveTo>
              <a:lnTo>
                <a:pt x="0" y="3305128"/>
              </a:lnTo>
              <a:lnTo>
                <a:pt x="146894" y="3305128"/>
              </a:lnTo>
            </a:path>
          </a:pathLst>
        </a:custGeom>
        <a:noFill/>
        <a:ln w="12700" cap="flat" cmpd="sng" algn="ctr">
          <a:solidFill>
            <a:schemeClr val="accent4">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EF062FB-C3C8-4C4F-ABE7-C70C76B34332}">
      <dsp:nvSpPr>
        <dsp:cNvPr id="0" name=""/>
        <dsp:cNvSpPr/>
      </dsp:nvSpPr>
      <dsp:spPr>
        <a:xfrm>
          <a:off x="3801607" y="3673077"/>
          <a:ext cx="1175156" cy="73447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Sclerotic dentin</a:t>
          </a:r>
        </a:p>
      </dsp:txBody>
      <dsp:txXfrm>
        <a:off x="3823119" y="3694589"/>
        <a:ext cx="1132132" cy="6914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AAD08-6FF7-41C8-B507-0EC963D7DF2B}" type="datetimeFigureOut">
              <a:rPr lang="en-US" smtClean="0"/>
              <a:t>11/1/2019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75C31-CB55-4868-8898-C95DEA391C38}" type="slidenum">
              <a:rPr lang="en-US" smtClean="0"/>
              <a:t>‹#›</a:t>
            </a:fld>
            <a:endParaRPr lang="en-US"/>
          </a:p>
        </p:txBody>
      </p:sp>
    </p:spTree>
    <p:extLst>
      <p:ext uri="{BB962C8B-B14F-4D97-AF65-F5344CB8AC3E}">
        <p14:creationId xmlns:p14="http://schemas.microsoft.com/office/powerpoint/2010/main" val="310535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0B46CCB-81FE-4B2E-A77F-11F45AF081CD}" type="datetime1">
              <a:rPr lang="tr-TR" smtClean="0"/>
              <a:t>1.11.2019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2515924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E6D57B-A2EC-4C83-BA95-1D83235FC92F}" type="datetime1">
              <a:rPr lang="tr-TR" smtClean="0"/>
              <a:t>1.11.2019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59290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D3117-C2D0-4E85-B62B-AE1D570654E5}" type="datetime1">
              <a:rPr lang="tr-TR" smtClean="0"/>
              <a:t>1.11.2019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195304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4E442-8208-4680-8629-70568C18D073}" type="datetime1">
              <a:rPr lang="tr-TR" smtClean="0"/>
              <a:t>1.11.2019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249904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7FB5BB-A933-4564-AB67-A6254ACD6F15}" type="datetime1">
              <a:rPr lang="tr-TR" smtClean="0"/>
              <a:t>1.11.2019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679744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6122F2-04FD-4F84-95FF-B2331E69A793}" type="datetime1">
              <a:rPr lang="tr-TR" smtClean="0"/>
              <a:t>1.11.2019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1203307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972FF1-6436-4030-8FD5-3DA63A792D8A}" type="datetime1">
              <a:rPr lang="tr-TR" smtClean="0"/>
              <a:t>1.11.2019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28119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20E24E-8C65-456C-8632-D9F2001D0DC1}" type="datetime1">
              <a:rPr lang="tr-TR" smtClean="0"/>
              <a:t>1.11.2019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304163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65B5A-124E-455B-820D-8A61BC898684}" type="datetime1">
              <a:rPr lang="tr-TR" smtClean="0"/>
              <a:t>1.11.2019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293050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02D5963-3D35-40C2-8A96-106DC4168878}" type="datetime1">
              <a:rPr lang="tr-TR" smtClean="0"/>
              <a:t>1.11.2019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657878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7105727-86B0-4C5D-AA38-3166F9A08628}" type="datetime1">
              <a:rPr lang="tr-TR" smtClean="0"/>
              <a:t>1.11.2019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C23EDC8-9BF1-4D33-B56F-0C5829866CF5}" type="slidenum">
              <a:rPr lang="tr-TR" smtClean="0"/>
              <a:pPr/>
              <a:t>‹#›</a:t>
            </a:fld>
            <a:endParaRPr lang="tr-TR"/>
          </a:p>
        </p:txBody>
      </p:sp>
    </p:spTree>
    <p:extLst>
      <p:ext uri="{BB962C8B-B14F-4D97-AF65-F5344CB8AC3E}">
        <p14:creationId xmlns:p14="http://schemas.microsoft.com/office/powerpoint/2010/main" val="112594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DB2682E-5FE2-4698-B4EF-FFF9B870082B}" type="datetime1">
              <a:rPr lang="tr-TR" smtClean="0"/>
              <a:t>1.11.2019</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23EDC8-9BF1-4D33-B56F-0C5829866CF5}" type="slidenum">
              <a:rPr lang="tr-TR" smtClean="0"/>
              <a:pPr/>
              <a:t>‹#›</a:t>
            </a:fld>
            <a:endParaRPr lang="tr-TR"/>
          </a:p>
        </p:txBody>
      </p:sp>
    </p:spTree>
    <p:extLst>
      <p:ext uri="{BB962C8B-B14F-4D97-AF65-F5344CB8AC3E}">
        <p14:creationId xmlns:p14="http://schemas.microsoft.com/office/powerpoint/2010/main" val="1407378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srcRect/>
          <a:stretch>
            <a:fillRect/>
          </a:stretch>
        </p:blipFill>
        <p:spPr bwMode="auto">
          <a:xfrm>
            <a:off x="0" y="1287067"/>
            <a:ext cx="5955574" cy="3540230"/>
          </a:xfrm>
          <a:prstGeom prst="rect">
            <a:avLst/>
          </a:prstGeom>
          <a:noFill/>
          <a:ln w="25400">
            <a:noFill/>
            <a:miter lim="800000"/>
            <a:headEnd/>
            <a:tailEnd/>
          </a:ln>
        </p:spPr>
      </p:pic>
      <p:sp>
        <p:nvSpPr>
          <p:cNvPr id="6" name="Rectangle 5">
            <a:extLst>
              <a:ext uri="{FF2B5EF4-FFF2-40B4-BE49-F238E27FC236}">
                <a16:creationId xmlns:a16="http://schemas.microsoft.com/office/drawing/2014/main" id="{78CDA88D-B716-4122-83E4-648276B56E65}"/>
              </a:ext>
            </a:extLst>
          </p:cNvPr>
          <p:cNvSpPr/>
          <p:nvPr/>
        </p:nvSpPr>
        <p:spPr>
          <a:xfrm>
            <a:off x="1443842" y="188640"/>
            <a:ext cx="3119281" cy="1107996"/>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FF0000"/>
                </a:solidFill>
                <a:effectLst>
                  <a:outerShdw dist="38100" dir="2700000" algn="bl" rotWithShape="0">
                    <a:schemeClr val="accent5"/>
                  </a:outerShdw>
                </a:effectLst>
              </a:rPr>
              <a:t>DENTIN</a:t>
            </a:r>
          </a:p>
        </p:txBody>
      </p:sp>
      <p:sp>
        <p:nvSpPr>
          <p:cNvPr id="7" name="Rectangle 6">
            <a:extLst>
              <a:ext uri="{FF2B5EF4-FFF2-40B4-BE49-F238E27FC236}">
                <a16:creationId xmlns:a16="http://schemas.microsoft.com/office/drawing/2014/main" id="{A1A70EDF-0BAD-460C-87F3-E6D9DAC15386}"/>
              </a:ext>
            </a:extLst>
          </p:cNvPr>
          <p:cNvSpPr/>
          <p:nvPr/>
        </p:nvSpPr>
        <p:spPr>
          <a:xfrm>
            <a:off x="4683917" y="4623707"/>
            <a:ext cx="3831433" cy="1754326"/>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Dr. Hisham I. </a:t>
            </a:r>
            <a:r>
              <a:rPr 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Wali</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3600" b="1" dirty="0">
                <a:ln w="9525">
                  <a:solidFill>
                    <a:schemeClr val="bg1"/>
                  </a:solidFill>
                  <a:prstDash val="solid"/>
                </a:ln>
                <a:effectLst>
                  <a:outerShdw blurRad="12700" dist="38100" dir="2700000" algn="tl" rotWithShape="0">
                    <a:schemeClr val="bg1">
                      <a:lumMod val="50000"/>
                    </a:schemeClr>
                  </a:outerShdw>
                </a:effectLst>
              </a:rPr>
              <a:t>M.Sc. Conservative</a:t>
            </a:r>
          </a:p>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Nov\3\2019</a:t>
            </a:r>
          </a:p>
        </p:txBody>
      </p:sp>
      <p:sp>
        <p:nvSpPr>
          <p:cNvPr id="2" name="Slide Number Placeholder 1">
            <a:extLst>
              <a:ext uri="{FF2B5EF4-FFF2-40B4-BE49-F238E27FC236}">
                <a16:creationId xmlns:a16="http://schemas.microsoft.com/office/drawing/2014/main" id="{37DDE49B-CBE0-4EFF-8F3C-63C90652A9CC}"/>
              </a:ext>
            </a:extLst>
          </p:cNvPr>
          <p:cNvSpPr>
            <a:spLocks noGrp="1"/>
          </p:cNvSpPr>
          <p:nvPr>
            <p:ph type="sldNum" sz="quarter" idx="12"/>
          </p:nvPr>
        </p:nvSpPr>
        <p:spPr/>
        <p:txBody>
          <a:bodyPr/>
          <a:lstStyle/>
          <a:p>
            <a:fld id="{CC23EDC8-9BF1-4D33-B56F-0C5829866CF5}" type="slidenum">
              <a:rPr lang="tr-TR" smtClean="0"/>
              <a:pPr/>
              <a:t>1</a:t>
            </a:fld>
            <a:endParaRPr lang="tr-T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347864" y="260648"/>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graphicFrame>
        <p:nvGraphicFramePr>
          <p:cNvPr id="3" name="Diagram 2"/>
          <p:cNvGraphicFramePr/>
          <p:nvPr>
            <p:extLst>
              <p:ext uri="{D42A27DB-BD31-4B8C-83A1-F6EECF244321}">
                <p14:modId xmlns:p14="http://schemas.microsoft.com/office/powerpoint/2010/main" val="1973860435"/>
              </p:ext>
            </p:extLst>
          </p:nvPr>
        </p:nvGraphicFramePr>
        <p:xfrm>
          <a:off x="1524000" y="1397000"/>
          <a:ext cx="6648400"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6603629-6AE0-4990-BF92-C37B990B3353}"/>
              </a:ext>
            </a:extLst>
          </p:cNvPr>
          <p:cNvSpPr>
            <a:spLocks noGrp="1"/>
          </p:cNvSpPr>
          <p:nvPr>
            <p:ph type="sldNum" sz="quarter" idx="12"/>
          </p:nvPr>
        </p:nvSpPr>
        <p:spPr/>
        <p:txBody>
          <a:bodyPr/>
          <a:lstStyle/>
          <a:p>
            <a:fld id="{CC23EDC8-9BF1-4D33-B56F-0C5829866CF5}" type="slidenum">
              <a:rPr lang="tr-TR" smtClean="0"/>
              <a:pPr/>
              <a:t>10</a:t>
            </a:fld>
            <a:endParaRPr lang="tr-TR"/>
          </a:p>
        </p:txBody>
      </p:sp>
    </p:spTree>
    <p:extLst>
      <p:ext uri="{BB962C8B-B14F-4D97-AF65-F5344CB8AC3E}">
        <p14:creationId xmlns:p14="http://schemas.microsoft.com/office/powerpoint/2010/main" val="272690223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7939" y="52201"/>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3" name="Rectangle 2"/>
          <p:cNvSpPr/>
          <p:nvPr/>
        </p:nvSpPr>
        <p:spPr>
          <a:xfrm>
            <a:off x="535400" y="652046"/>
            <a:ext cx="1704313"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Primary dentin</a:t>
            </a:r>
            <a:endParaRPr lang="en-US" dirty="0">
              <a:solidFill>
                <a:srgbClr val="FF0000"/>
              </a:solidFill>
            </a:endParaRPr>
          </a:p>
        </p:txBody>
      </p:sp>
      <p:sp>
        <p:nvSpPr>
          <p:cNvPr id="4" name="Rectangle 3"/>
          <p:cNvSpPr/>
          <p:nvPr/>
        </p:nvSpPr>
        <p:spPr>
          <a:xfrm>
            <a:off x="422559" y="1441491"/>
            <a:ext cx="3531736"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Forms the initial shape of the tooth.</a:t>
            </a:r>
            <a:endParaRPr lang="en-US" dirty="0"/>
          </a:p>
        </p:txBody>
      </p:sp>
      <p:sp>
        <p:nvSpPr>
          <p:cNvPr id="5" name="Rectangle 4"/>
          <p:cNvSpPr/>
          <p:nvPr/>
        </p:nvSpPr>
        <p:spPr>
          <a:xfrm>
            <a:off x="422559" y="2054429"/>
            <a:ext cx="4572000" cy="646331"/>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It is usually completed 3 years after tooth eruption  and before root completion.</a:t>
            </a:r>
            <a:endParaRPr lang="en-US" dirty="0"/>
          </a:p>
        </p:txBody>
      </p:sp>
      <p:sp>
        <p:nvSpPr>
          <p:cNvPr id="6" name="Rectangle 5"/>
          <p:cNvSpPr/>
          <p:nvPr/>
        </p:nvSpPr>
        <p:spPr>
          <a:xfrm>
            <a:off x="422559" y="2944366"/>
            <a:ext cx="4605028" cy="646331"/>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Primary dentin is composed of mantle and </a:t>
            </a:r>
            <a:r>
              <a:rPr lang="en-US" dirty="0" err="1">
                <a:latin typeface="Times New Roman" panose="02020603050405020304" pitchFamily="18" charset="0"/>
                <a:ea typeface="Calibri" panose="020F0502020204030204" pitchFamily="34" charset="0"/>
              </a:rPr>
              <a:t>circumpulpal</a:t>
            </a:r>
            <a:r>
              <a:rPr lang="en-US" dirty="0">
                <a:latin typeface="Times New Roman" panose="02020603050405020304" pitchFamily="18" charset="0"/>
                <a:ea typeface="Calibri" panose="020F0502020204030204" pitchFamily="34" charset="0"/>
              </a:rPr>
              <a:t> dentin.</a:t>
            </a:r>
            <a:endParaRPr lang="en-US" dirty="0"/>
          </a:p>
        </p:txBody>
      </p:sp>
      <p:sp>
        <p:nvSpPr>
          <p:cNvPr id="7" name="Rectangle 6"/>
          <p:cNvSpPr/>
          <p:nvPr/>
        </p:nvSpPr>
        <p:spPr>
          <a:xfrm>
            <a:off x="422559" y="4509120"/>
            <a:ext cx="4572000" cy="646331"/>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Mantle dentin is the first primary dentin formed.</a:t>
            </a:r>
            <a:endParaRPr lang="en-US" dirty="0"/>
          </a:p>
        </p:txBody>
      </p:sp>
      <p:sp>
        <p:nvSpPr>
          <p:cNvPr id="8" name="Rectangle 7"/>
          <p:cNvSpPr/>
          <p:nvPr/>
        </p:nvSpPr>
        <p:spPr>
          <a:xfrm>
            <a:off x="422559" y="5241974"/>
            <a:ext cx="4572000" cy="923330"/>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Mantle dentin is deposited first at the DEJ and extends from the junction </a:t>
            </a:r>
            <a:r>
              <a:rPr lang="en-US" dirty="0" err="1">
                <a:latin typeface="Times New Roman" panose="02020603050405020304" pitchFamily="18" charset="0"/>
                <a:ea typeface="Calibri" panose="020F0502020204030204" pitchFamily="34" charset="0"/>
              </a:rPr>
              <a:t>pulpward</a:t>
            </a:r>
            <a:r>
              <a:rPr lang="en-US" dirty="0">
                <a:latin typeface="Times New Roman" panose="02020603050405020304" pitchFamily="18" charset="0"/>
                <a:ea typeface="Calibri" panose="020F0502020204030204" pitchFamily="34" charset="0"/>
              </a:rPr>
              <a:t> to the zone of </a:t>
            </a:r>
            <a:r>
              <a:rPr lang="en-US" dirty="0" err="1">
                <a:latin typeface="Times New Roman" panose="02020603050405020304" pitchFamily="18" charset="0"/>
                <a:ea typeface="Calibri" panose="020F0502020204030204" pitchFamily="34" charset="0"/>
              </a:rPr>
              <a:t>interglobular</a:t>
            </a:r>
            <a:r>
              <a:rPr lang="en-US" dirty="0">
                <a:latin typeface="Times New Roman" panose="02020603050405020304" pitchFamily="18" charset="0"/>
                <a:ea typeface="Calibri" panose="020F0502020204030204" pitchFamily="34" charset="0"/>
              </a:rPr>
              <a:t> or globular dentin.</a:t>
            </a:r>
            <a:endParaRPr lang="en-US" dirty="0"/>
          </a:p>
        </p:txBody>
      </p:sp>
      <p:pic>
        <p:nvPicPr>
          <p:cNvPr id="12" name="Picture 11"/>
          <p:cNvPicPr>
            <a:picLocks noChangeAspect="1"/>
          </p:cNvPicPr>
          <p:nvPr/>
        </p:nvPicPr>
        <p:blipFill>
          <a:blip r:embed="rId2"/>
          <a:stretch>
            <a:fillRect/>
          </a:stretch>
        </p:blipFill>
        <p:spPr>
          <a:xfrm>
            <a:off x="5148064" y="132722"/>
            <a:ext cx="3744416" cy="5503142"/>
          </a:xfrm>
          <a:prstGeom prst="rect">
            <a:avLst/>
          </a:prstGeom>
        </p:spPr>
      </p:pic>
      <p:sp>
        <p:nvSpPr>
          <p:cNvPr id="13" name="TextBox 12"/>
          <p:cNvSpPr txBox="1"/>
          <p:nvPr/>
        </p:nvSpPr>
        <p:spPr>
          <a:xfrm>
            <a:off x="5027587" y="5884454"/>
            <a:ext cx="1872208" cy="338554"/>
          </a:xfrm>
          <a:prstGeom prst="rect">
            <a:avLst/>
          </a:prstGeom>
          <a:noFill/>
        </p:spPr>
        <p:txBody>
          <a:bodyPr wrap="square" rtlCol="0">
            <a:spAutoFit/>
          </a:bodyPr>
          <a:lstStyle/>
          <a:p>
            <a:r>
              <a:rPr lang="en-US" sz="1600" dirty="0"/>
              <a:t>B Mantle Dentin</a:t>
            </a:r>
          </a:p>
        </p:txBody>
      </p:sp>
      <p:sp>
        <p:nvSpPr>
          <p:cNvPr id="14" name="TextBox 13"/>
          <p:cNvSpPr txBox="1"/>
          <p:nvPr/>
        </p:nvSpPr>
        <p:spPr>
          <a:xfrm>
            <a:off x="6691799" y="5884454"/>
            <a:ext cx="2200681" cy="338554"/>
          </a:xfrm>
          <a:prstGeom prst="rect">
            <a:avLst/>
          </a:prstGeom>
          <a:noFill/>
        </p:spPr>
        <p:txBody>
          <a:bodyPr wrap="square" rtlCol="0">
            <a:spAutoFit/>
          </a:bodyPr>
          <a:lstStyle/>
          <a:p>
            <a:r>
              <a:rPr lang="en-US" sz="1600" dirty="0"/>
              <a:t>C: Ciircumpulpal Dentin</a:t>
            </a:r>
          </a:p>
        </p:txBody>
      </p:sp>
      <p:sp>
        <p:nvSpPr>
          <p:cNvPr id="15" name="TextBox 14"/>
          <p:cNvSpPr txBox="1"/>
          <p:nvPr/>
        </p:nvSpPr>
        <p:spPr>
          <a:xfrm>
            <a:off x="6693791" y="6193202"/>
            <a:ext cx="792088" cy="338554"/>
          </a:xfrm>
          <a:prstGeom prst="rect">
            <a:avLst/>
          </a:prstGeom>
          <a:noFill/>
        </p:spPr>
        <p:txBody>
          <a:bodyPr wrap="square" rtlCol="0">
            <a:spAutoFit/>
          </a:bodyPr>
          <a:lstStyle/>
          <a:p>
            <a:r>
              <a:rPr lang="en-US" sz="1600" dirty="0"/>
              <a:t>E: DEJ</a:t>
            </a:r>
          </a:p>
        </p:txBody>
      </p:sp>
      <p:sp>
        <p:nvSpPr>
          <p:cNvPr id="16" name="TextBox 15"/>
          <p:cNvSpPr txBox="1"/>
          <p:nvPr/>
        </p:nvSpPr>
        <p:spPr>
          <a:xfrm>
            <a:off x="5027587" y="5586698"/>
            <a:ext cx="3215157" cy="338554"/>
          </a:xfrm>
          <a:prstGeom prst="rect">
            <a:avLst/>
          </a:prstGeom>
          <a:noFill/>
        </p:spPr>
        <p:txBody>
          <a:bodyPr wrap="square" rtlCol="0">
            <a:spAutoFit/>
          </a:bodyPr>
          <a:lstStyle/>
          <a:p>
            <a:r>
              <a:rPr lang="en-US" sz="1600" dirty="0"/>
              <a:t>A: Contour of Owen</a:t>
            </a:r>
          </a:p>
        </p:txBody>
      </p:sp>
      <p:sp>
        <p:nvSpPr>
          <p:cNvPr id="17" name="TextBox 16"/>
          <p:cNvSpPr txBox="1"/>
          <p:nvPr/>
        </p:nvSpPr>
        <p:spPr>
          <a:xfrm>
            <a:off x="5028909" y="6196840"/>
            <a:ext cx="1872208" cy="338554"/>
          </a:xfrm>
          <a:prstGeom prst="rect">
            <a:avLst/>
          </a:prstGeom>
          <a:noFill/>
        </p:spPr>
        <p:txBody>
          <a:bodyPr wrap="square" rtlCol="0">
            <a:spAutoFit/>
          </a:bodyPr>
          <a:lstStyle/>
          <a:p>
            <a:r>
              <a:rPr lang="en-US" sz="1600" dirty="0"/>
              <a:t>D: S-Curve</a:t>
            </a:r>
          </a:p>
        </p:txBody>
      </p:sp>
      <p:sp>
        <p:nvSpPr>
          <p:cNvPr id="10" name="Slide Number Placeholder 9">
            <a:extLst>
              <a:ext uri="{FF2B5EF4-FFF2-40B4-BE49-F238E27FC236}">
                <a16:creationId xmlns:a16="http://schemas.microsoft.com/office/drawing/2014/main" id="{47A91D65-E50E-4FB5-90F3-CC377A9CA834}"/>
              </a:ext>
            </a:extLst>
          </p:cNvPr>
          <p:cNvSpPr>
            <a:spLocks noGrp="1"/>
          </p:cNvSpPr>
          <p:nvPr>
            <p:ph type="sldNum" sz="quarter" idx="12"/>
          </p:nvPr>
        </p:nvSpPr>
        <p:spPr/>
        <p:txBody>
          <a:bodyPr/>
          <a:lstStyle/>
          <a:p>
            <a:fld id="{CC23EDC8-9BF1-4D33-B56F-0C5829866CF5}" type="slidenum">
              <a:rPr lang="tr-TR" smtClean="0"/>
              <a:pPr/>
              <a:t>11</a:t>
            </a:fld>
            <a:endParaRPr lang="tr-TR"/>
          </a:p>
        </p:txBody>
      </p:sp>
      <p:sp>
        <p:nvSpPr>
          <p:cNvPr id="18" name="Rectangle 17">
            <a:extLst>
              <a:ext uri="{FF2B5EF4-FFF2-40B4-BE49-F238E27FC236}">
                <a16:creationId xmlns:a16="http://schemas.microsoft.com/office/drawing/2014/main" id="{0BFF816A-8D1E-49A1-830F-8A5FCC55464A}"/>
              </a:ext>
            </a:extLst>
          </p:cNvPr>
          <p:cNvSpPr/>
          <p:nvPr/>
        </p:nvSpPr>
        <p:spPr>
          <a:xfrm>
            <a:off x="422559" y="3717032"/>
            <a:ext cx="4572000" cy="646331"/>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Mantle dentin is so named because it serves as a covering.</a:t>
            </a:r>
            <a:endParaRPr lang="en-US" dirty="0"/>
          </a:p>
        </p:txBody>
      </p:sp>
    </p:spTree>
    <p:extLst>
      <p:ext uri="{BB962C8B-B14F-4D97-AF65-F5344CB8AC3E}">
        <p14:creationId xmlns:p14="http://schemas.microsoft.com/office/powerpoint/2010/main" val="36922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4925629" y="4452435"/>
            <a:ext cx="4038741" cy="2373775"/>
          </a:xfrm>
          <a:prstGeom prst="rect">
            <a:avLst/>
          </a:prstGeom>
        </p:spPr>
      </p:pic>
      <p:sp>
        <p:nvSpPr>
          <p:cNvPr id="7" name="Rectangle 6"/>
          <p:cNvSpPr/>
          <p:nvPr/>
        </p:nvSpPr>
        <p:spPr>
          <a:xfrm>
            <a:off x="1377939" y="52201"/>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8" name="Rectangle 7"/>
          <p:cNvSpPr/>
          <p:nvPr/>
        </p:nvSpPr>
        <p:spPr>
          <a:xfrm>
            <a:off x="535400" y="652046"/>
            <a:ext cx="1704313"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Primary dentin</a:t>
            </a:r>
            <a:endParaRPr lang="en-US" dirty="0">
              <a:solidFill>
                <a:srgbClr val="FF0000"/>
              </a:solidFill>
            </a:endParaRPr>
          </a:p>
        </p:txBody>
      </p:sp>
      <p:pic>
        <p:nvPicPr>
          <p:cNvPr id="9" name="Picture 8"/>
          <p:cNvPicPr>
            <a:picLocks noChangeAspect="1"/>
          </p:cNvPicPr>
          <p:nvPr/>
        </p:nvPicPr>
        <p:blipFill>
          <a:blip r:embed="rId3"/>
          <a:stretch>
            <a:fillRect/>
          </a:stretch>
        </p:blipFill>
        <p:spPr>
          <a:xfrm>
            <a:off x="6084168" y="60084"/>
            <a:ext cx="2880202" cy="4233012"/>
          </a:xfrm>
          <a:prstGeom prst="rect">
            <a:avLst/>
          </a:prstGeom>
        </p:spPr>
      </p:pic>
      <p:sp>
        <p:nvSpPr>
          <p:cNvPr id="10" name="Rectangle 9"/>
          <p:cNvSpPr/>
          <p:nvPr/>
        </p:nvSpPr>
        <p:spPr>
          <a:xfrm>
            <a:off x="179512" y="1253260"/>
            <a:ext cx="4572000" cy="923330"/>
          </a:xfrm>
          <a:prstGeom prst="rect">
            <a:avLst/>
          </a:prstGeom>
        </p:spPr>
        <p:txBody>
          <a:bodyPr>
            <a:spAutoFit/>
          </a:bodyPr>
          <a:lstStyle/>
          <a:p>
            <a:pPr algn="just"/>
            <a:r>
              <a:rPr lang="en-US" dirty="0" err="1">
                <a:latin typeface="Times New Roman" panose="02020603050405020304" pitchFamily="18" charset="0"/>
                <a:ea typeface="Calibri" panose="020F0502020204030204" pitchFamily="34" charset="0"/>
              </a:rPr>
              <a:t>Circumpulpal</a:t>
            </a:r>
            <a:r>
              <a:rPr lang="en-US" dirty="0">
                <a:latin typeface="Times New Roman" panose="02020603050405020304" pitchFamily="18" charset="0"/>
                <a:ea typeface="Calibri" panose="020F0502020204030204" pitchFamily="34" charset="0"/>
              </a:rPr>
              <a:t> dentin directly underlies mantle dentin and comprises the bulk of the tooth's primary dentin</a:t>
            </a:r>
            <a:endParaRPr lang="en-US" dirty="0"/>
          </a:p>
        </p:txBody>
      </p:sp>
      <p:sp>
        <p:nvSpPr>
          <p:cNvPr id="11" name="Rectangle 10"/>
          <p:cNvSpPr/>
          <p:nvPr/>
        </p:nvSpPr>
        <p:spPr>
          <a:xfrm>
            <a:off x="197844" y="2408472"/>
            <a:ext cx="4572000" cy="646331"/>
          </a:xfrm>
          <a:prstGeom prst="rect">
            <a:avLst/>
          </a:prstGeom>
        </p:spPr>
        <p:txBody>
          <a:bodyPr>
            <a:spAutoFit/>
          </a:bodyPr>
          <a:lstStyle/>
          <a:p>
            <a:r>
              <a:rPr lang="en-US" dirty="0" err="1">
                <a:latin typeface="Times New Roman" panose="02020603050405020304" pitchFamily="18" charset="0"/>
                <a:ea typeface="Calibri" panose="020F0502020204030204" pitchFamily="34" charset="0"/>
              </a:rPr>
              <a:t>Circumpulpal</a:t>
            </a:r>
            <a:r>
              <a:rPr lang="en-US" dirty="0">
                <a:latin typeface="Times New Roman" panose="02020603050405020304" pitchFamily="18" charset="0"/>
                <a:ea typeface="Calibri" panose="020F0502020204030204" pitchFamily="34" charset="0"/>
              </a:rPr>
              <a:t> dentin is thicker in crown portion than in the root portion of teeth</a:t>
            </a:r>
            <a:endParaRPr lang="en-US" dirty="0"/>
          </a:p>
        </p:txBody>
      </p:sp>
      <p:sp>
        <p:nvSpPr>
          <p:cNvPr id="2" name="Slide Number Placeholder 1">
            <a:extLst>
              <a:ext uri="{FF2B5EF4-FFF2-40B4-BE49-F238E27FC236}">
                <a16:creationId xmlns:a16="http://schemas.microsoft.com/office/drawing/2014/main" id="{F46B59FE-9904-48E5-8B8B-8F30DC1DED3A}"/>
              </a:ext>
            </a:extLst>
          </p:cNvPr>
          <p:cNvSpPr>
            <a:spLocks noGrp="1"/>
          </p:cNvSpPr>
          <p:nvPr>
            <p:ph type="sldNum" sz="quarter" idx="12"/>
          </p:nvPr>
        </p:nvSpPr>
        <p:spPr/>
        <p:txBody>
          <a:bodyPr/>
          <a:lstStyle/>
          <a:p>
            <a:fld id="{CC23EDC8-9BF1-4D33-B56F-0C5829866CF5}" type="slidenum">
              <a:rPr lang="tr-TR" smtClean="0"/>
              <a:pPr/>
              <a:t>12</a:t>
            </a:fld>
            <a:endParaRPr lang="tr-TR"/>
          </a:p>
        </p:txBody>
      </p:sp>
    </p:spTree>
    <p:extLst>
      <p:ext uri="{BB962C8B-B14F-4D97-AF65-F5344CB8AC3E}">
        <p14:creationId xmlns:p14="http://schemas.microsoft.com/office/powerpoint/2010/main" val="37668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190" y="692696"/>
            <a:ext cx="1909497" cy="463397"/>
          </a:xfrm>
          <a:prstGeom prst="rect">
            <a:avLst/>
          </a:prstGeom>
        </p:spPr>
        <p:txBody>
          <a:bodyPr wrap="none">
            <a:spAutoFit/>
          </a:bodyPr>
          <a:lstStyle/>
          <a:p>
            <a:pPr algn="just">
              <a:lnSpc>
                <a:spcPct val="150000"/>
              </a:lnSpc>
            </a:pPr>
            <a:r>
              <a:rPr lang="en-US" b="1" dirty="0">
                <a:solidFill>
                  <a:srgbClr val="FF0000"/>
                </a:solidFill>
                <a:latin typeface="Times New Roman" panose="02020603050405020304" pitchFamily="18" charset="0"/>
                <a:ea typeface="Calibri" panose="020F0502020204030204" pitchFamily="34" charset="0"/>
                <a:cs typeface="Arial" panose="020B0604020202020204" pitchFamily="34" charset="0"/>
              </a:rPr>
              <a:t>Secondary dentin</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4283968" y="829444"/>
            <a:ext cx="4332419" cy="5479405"/>
          </a:xfrm>
          <a:prstGeom prst="rect">
            <a:avLst/>
          </a:prstGeom>
        </p:spPr>
      </p:pic>
      <p:sp>
        <p:nvSpPr>
          <p:cNvPr id="7" name="Rectangle 6"/>
          <p:cNvSpPr/>
          <p:nvPr/>
        </p:nvSpPr>
        <p:spPr>
          <a:xfrm>
            <a:off x="80264" y="1392095"/>
            <a:ext cx="4059688" cy="646331"/>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Secondary dentin forms internally to primary dentin of the crown and root.</a:t>
            </a:r>
            <a:endParaRPr lang="en-US" dirty="0"/>
          </a:p>
        </p:txBody>
      </p:sp>
      <p:sp>
        <p:nvSpPr>
          <p:cNvPr id="8" name="Rectangle 7"/>
          <p:cNvSpPr/>
          <p:nvPr/>
        </p:nvSpPr>
        <p:spPr>
          <a:xfrm>
            <a:off x="0" y="2241393"/>
            <a:ext cx="4139952" cy="923330"/>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It develops after the crown has come into clinical occlusal function and the roots are nearly completed.</a:t>
            </a:r>
            <a:endParaRPr lang="en-US" dirty="0"/>
          </a:p>
        </p:txBody>
      </p:sp>
      <p:sp>
        <p:nvSpPr>
          <p:cNvPr id="9" name="Rectangle 8"/>
          <p:cNvSpPr/>
          <p:nvPr/>
        </p:nvSpPr>
        <p:spPr>
          <a:xfrm>
            <a:off x="0" y="3245980"/>
            <a:ext cx="4139952" cy="646331"/>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Secondary dentin forms on all internal aspects of the pulp chamber.</a:t>
            </a:r>
            <a:endParaRPr lang="en-US" dirty="0"/>
          </a:p>
        </p:txBody>
      </p:sp>
      <p:sp>
        <p:nvSpPr>
          <p:cNvPr id="10" name="Rectangle 9"/>
          <p:cNvSpPr/>
          <p:nvPr/>
        </p:nvSpPr>
        <p:spPr>
          <a:xfrm>
            <a:off x="80264" y="4365104"/>
            <a:ext cx="3915672" cy="923330"/>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In multi-rooted teeth, it tends to be thicker on the roof and floor than on the side walls.</a:t>
            </a:r>
            <a:endParaRPr lang="en-US" dirty="0"/>
          </a:p>
        </p:txBody>
      </p:sp>
      <p:sp>
        <p:nvSpPr>
          <p:cNvPr id="11" name="Rectangle 10"/>
          <p:cNvSpPr/>
          <p:nvPr/>
        </p:nvSpPr>
        <p:spPr>
          <a:xfrm>
            <a:off x="1512530" y="179348"/>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2" name="Slide Number Placeholder 1">
            <a:extLst>
              <a:ext uri="{FF2B5EF4-FFF2-40B4-BE49-F238E27FC236}">
                <a16:creationId xmlns:a16="http://schemas.microsoft.com/office/drawing/2014/main" id="{E2D91E60-7829-4F6E-91B3-DA06F7FA1574}"/>
              </a:ext>
            </a:extLst>
          </p:cNvPr>
          <p:cNvSpPr>
            <a:spLocks noGrp="1"/>
          </p:cNvSpPr>
          <p:nvPr>
            <p:ph type="sldNum" sz="quarter" idx="12"/>
          </p:nvPr>
        </p:nvSpPr>
        <p:spPr/>
        <p:txBody>
          <a:bodyPr/>
          <a:lstStyle/>
          <a:p>
            <a:fld id="{CC23EDC8-9BF1-4D33-B56F-0C5829866CF5}" type="slidenum">
              <a:rPr lang="tr-TR" smtClean="0"/>
              <a:pPr/>
              <a:t>13</a:t>
            </a:fld>
            <a:endParaRPr lang="tr-TR"/>
          </a:p>
        </p:txBody>
      </p:sp>
    </p:spTree>
    <p:extLst>
      <p:ext uri="{BB962C8B-B14F-4D97-AF65-F5344CB8AC3E}">
        <p14:creationId xmlns:p14="http://schemas.microsoft.com/office/powerpoint/2010/main" val="278046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0013" y="3833366"/>
            <a:ext cx="2736513" cy="2763986"/>
          </a:xfrm>
          <a:prstGeom prst="rect">
            <a:avLst/>
          </a:prstGeom>
        </p:spPr>
      </p:pic>
      <p:sp>
        <p:nvSpPr>
          <p:cNvPr id="3" name="Rectangle 2"/>
          <p:cNvSpPr/>
          <p:nvPr/>
        </p:nvSpPr>
        <p:spPr>
          <a:xfrm>
            <a:off x="1512530" y="107340"/>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4" name="Rectangle 3"/>
          <p:cNvSpPr/>
          <p:nvPr/>
        </p:nvSpPr>
        <p:spPr>
          <a:xfrm>
            <a:off x="557781" y="598409"/>
            <a:ext cx="1909497" cy="463397"/>
          </a:xfrm>
          <a:prstGeom prst="rect">
            <a:avLst/>
          </a:prstGeom>
        </p:spPr>
        <p:txBody>
          <a:bodyPr wrap="none">
            <a:spAutoFit/>
          </a:bodyPr>
          <a:lstStyle/>
          <a:p>
            <a:pPr algn="just">
              <a:lnSpc>
                <a:spcPct val="150000"/>
              </a:lnSpc>
            </a:pPr>
            <a:r>
              <a:rPr lang="en-US" b="1" dirty="0">
                <a:solidFill>
                  <a:srgbClr val="FF0000"/>
                </a:solidFill>
                <a:latin typeface="Times New Roman" panose="02020603050405020304" pitchFamily="18" charset="0"/>
                <a:ea typeface="Calibri" panose="020F0502020204030204" pitchFamily="34" charset="0"/>
                <a:cs typeface="Arial" panose="020B0604020202020204" pitchFamily="34" charset="0"/>
              </a:rPr>
              <a:t>Secondary dentin</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p:cNvPicPr/>
          <p:nvPr/>
        </p:nvPicPr>
        <p:blipFill>
          <a:blip r:embed="rId3"/>
          <a:stretch>
            <a:fillRect/>
          </a:stretch>
        </p:blipFill>
        <p:spPr>
          <a:xfrm>
            <a:off x="5888731" y="142580"/>
            <a:ext cx="2808312" cy="3572294"/>
          </a:xfrm>
          <a:prstGeom prst="rect">
            <a:avLst/>
          </a:prstGeom>
          <a:noFill/>
        </p:spPr>
      </p:pic>
      <p:sp>
        <p:nvSpPr>
          <p:cNvPr id="7" name="Text Box 15"/>
          <p:cNvSpPr txBox="1"/>
          <p:nvPr/>
        </p:nvSpPr>
        <p:spPr>
          <a:xfrm>
            <a:off x="5652120" y="448866"/>
            <a:ext cx="1425575" cy="2990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r>
              <a:rPr lang="en-US" sz="11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Primary dentin</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 Box 15"/>
          <p:cNvSpPr txBox="1"/>
          <p:nvPr/>
        </p:nvSpPr>
        <p:spPr>
          <a:xfrm>
            <a:off x="7396983" y="3079844"/>
            <a:ext cx="1425575" cy="2990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6000"/>
              </a:lnSpc>
              <a:spcBef>
                <a:spcPts val="0"/>
              </a:spcBef>
              <a:spcAft>
                <a:spcPts val="800"/>
              </a:spcAft>
            </a:pPr>
            <a:r>
              <a:rPr lang="en-US" sz="1100" b="1">
                <a:solidFill>
                  <a:srgbClr val="FFFF00"/>
                </a:solidFill>
                <a:effectLst/>
                <a:latin typeface="Calibri" panose="020F0502020204030204" pitchFamily="34" charset="0"/>
                <a:ea typeface="Calibri" panose="020F0502020204030204" pitchFamily="34" charset="0"/>
                <a:cs typeface="Arial" panose="020B0604020202020204" pitchFamily="34" charset="0"/>
              </a:rPr>
              <a:t>secondary  dentin</a:t>
            </a:r>
            <a:endParaRPr lang="en-US" sz="1200">
              <a:effectLst/>
              <a:latin typeface="Times New Roman" panose="02020603050405020304" pitchFamily="18" charset="0"/>
              <a:ea typeface="Times New Roman" panose="02020603050405020304" pitchFamily="18" charset="0"/>
            </a:endParaRPr>
          </a:p>
        </p:txBody>
      </p:sp>
      <p:sp>
        <p:nvSpPr>
          <p:cNvPr id="9" name="Text Box 17"/>
          <p:cNvSpPr txBox="1"/>
          <p:nvPr/>
        </p:nvSpPr>
        <p:spPr>
          <a:xfrm>
            <a:off x="6743886" y="1865261"/>
            <a:ext cx="1306195"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Demarcation line</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p:cNvSpPr/>
          <p:nvPr/>
        </p:nvSpPr>
        <p:spPr>
          <a:xfrm>
            <a:off x="181278" y="1538146"/>
            <a:ext cx="5326826" cy="923330"/>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During their course from primary to secondary dentin, dentinal tubules change their direction and the latter is histologically represented and called demarcation line</a:t>
            </a:r>
            <a:endParaRPr lang="en-US" dirty="0"/>
          </a:p>
        </p:txBody>
      </p:sp>
      <p:sp>
        <p:nvSpPr>
          <p:cNvPr id="5" name="Slide Number Placeholder 4">
            <a:extLst>
              <a:ext uri="{FF2B5EF4-FFF2-40B4-BE49-F238E27FC236}">
                <a16:creationId xmlns:a16="http://schemas.microsoft.com/office/drawing/2014/main" id="{3D6BB0E2-4BD9-49C8-B0B8-35D6EB897894}"/>
              </a:ext>
            </a:extLst>
          </p:cNvPr>
          <p:cNvSpPr>
            <a:spLocks noGrp="1"/>
          </p:cNvSpPr>
          <p:nvPr>
            <p:ph type="sldNum" sz="quarter" idx="12"/>
          </p:nvPr>
        </p:nvSpPr>
        <p:spPr/>
        <p:txBody>
          <a:bodyPr/>
          <a:lstStyle/>
          <a:p>
            <a:fld id="{CC23EDC8-9BF1-4D33-B56F-0C5829866CF5}" type="slidenum">
              <a:rPr lang="tr-TR" smtClean="0"/>
              <a:pPr/>
              <a:t>14</a:t>
            </a:fld>
            <a:endParaRPr lang="tr-TR"/>
          </a:p>
        </p:txBody>
      </p:sp>
    </p:spTree>
    <p:extLst>
      <p:ext uri="{BB962C8B-B14F-4D97-AF65-F5344CB8AC3E}">
        <p14:creationId xmlns:p14="http://schemas.microsoft.com/office/powerpoint/2010/main" val="4194323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1840" y="260648"/>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3" name="Rectangle 2"/>
          <p:cNvSpPr/>
          <p:nvPr/>
        </p:nvSpPr>
        <p:spPr>
          <a:xfrm>
            <a:off x="507607" y="629980"/>
            <a:ext cx="1683153" cy="463397"/>
          </a:xfrm>
          <a:prstGeom prst="rect">
            <a:avLst/>
          </a:prstGeom>
        </p:spPr>
        <p:txBody>
          <a:bodyPr wrap="none">
            <a:spAutoFit/>
          </a:bodyPr>
          <a:lstStyle/>
          <a:p>
            <a:pPr algn="just">
              <a:lnSpc>
                <a:spcPct val="150000"/>
              </a:lnSpc>
            </a:pPr>
            <a:r>
              <a:rPr lang="en-US" b="1" dirty="0">
                <a:solidFill>
                  <a:srgbClr val="FF0000"/>
                </a:solidFill>
                <a:latin typeface="Times New Roman" panose="02020603050405020304" pitchFamily="18" charset="0"/>
                <a:ea typeface="Calibri" panose="020F0502020204030204" pitchFamily="34" charset="0"/>
                <a:cs typeface="Arial" panose="020B0604020202020204" pitchFamily="34" charset="0"/>
              </a:rPr>
              <a:t>Tertiary dentin</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572000" y="657404"/>
            <a:ext cx="4332419" cy="5479405"/>
          </a:xfrm>
          <a:prstGeom prst="rect">
            <a:avLst/>
          </a:prstGeom>
        </p:spPr>
      </p:pic>
      <p:sp>
        <p:nvSpPr>
          <p:cNvPr id="5" name="Rectangle 4"/>
          <p:cNvSpPr/>
          <p:nvPr/>
        </p:nvSpPr>
        <p:spPr>
          <a:xfrm>
            <a:off x="25544" y="1431157"/>
            <a:ext cx="4330432" cy="923330"/>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Tertiary dentin results from pulpal stimulation and forms only at the site of odontoblastic activation</a:t>
            </a:r>
            <a:endParaRPr lang="en-US" dirty="0"/>
          </a:p>
        </p:txBody>
      </p:sp>
      <p:sp>
        <p:nvSpPr>
          <p:cNvPr id="6" name="Rectangle 5"/>
          <p:cNvSpPr/>
          <p:nvPr/>
        </p:nvSpPr>
        <p:spPr>
          <a:xfrm>
            <a:off x="25544" y="2509333"/>
            <a:ext cx="4572000" cy="646331"/>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Activation may result from attrition, abrasion, caries, or restorative procedures</a:t>
            </a:r>
            <a:endParaRPr lang="en-US" dirty="0"/>
          </a:p>
        </p:txBody>
      </p:sp>
      <p:sp>
        <p:nvSpPr>
          <p:cNvPr id="7" name="Rectangle 6"/>
          <p:cNvSpPr/>
          <p:nvPr/>
        </p:nvSpPr>
        <p:spPr>
          <a:xfrm>
            <a:off x="25544" y="3310510"/>
            <a:ext cx="4572000" cy="1200329"/>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The quality (or architecture) and the quantity of tertiary dentin produced are related to the cellular response initiated, which depends on the intensity and duration of the stimulus</a:t>
            </a:r>
            <a:endParaRPr lang="en-US" dirty="0"/>
          </a:p>
        </p:txBody>
      </p:sp>
      <p:sp>
        <p:nvSpPr>
          <p:cNvPr id="8" name="Rectangle 7"/>
          <p:cNvSpPr/>
          <p:nvPr/>
        </p:nvSpPr>
        <p:spPr>
          <a:xfrm>
            <a:off x="36200" y="4656693"/>
            <a:ext cx="4572000" cy="1200329"/>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Tertiary dentin is sub classified as </a:t>
            </a:r>
            <a:r>
              <a:rPr lang="en-US" dirty="0">
                <a:solidFill>
                  <a:srgbClr val="FF0000"/>
                </a:solidFill>
                <a:latin typeface="Times New Roman" panose="02020603050405020304" pitchFamily="18" charset="0"/>
                <a:ea typeface="Calibri" panose="020F0502020204030204" pitchFamily="34" charset="0"/>
              </a:rPr>
              <a:t>reactionary</a:t>
            </a:r>
            <a:r>
              <a:rPr lang="en-US" dirty="0">
                <a:latin typeface="Times New Roman" panose="02020603050405020304" pitchFamily="18" charset="0"/>
                <a:ea typeface="Calibri" panose="020F0502020204030204" pitchFamily="34" charset="0"/>
              </a:rPr>
              <a:t> or </a:t>
            </a:r>
            <a:r>
              <a:rPr lang="en-US" dirty="0">
                <a:solidFill>
                  <a:srgbClr val="FF0000"/>
                </a:solidFill>
                <a:latin typeface="Times New Roman" panose="02020603050405020304" pitchFamily="18" charset="0"/>
                <a:ea typeface="Calibri" panose="020F0502020204030204" pitchFamily="34" charset="0"/>
              </a:rPr>
              <a:t>reparative dentin</a:t>
            </a:r>
            <a:r>
              <a:rPr lang="en-US" dirty="0">
                <a:latin typeface="Times New Roman" panose="02020603050405020304" pitchFamily="18" charset="0"/>
                <a:ea typeface="Calibri" panose="020F0502020204030204" pitchFamily="34" charset="0"/>
              </a:rPr>
              <a:t>, the former deposited by preexisting odontoblasts and the latter by newly differentiated odontoblast-like cells</a:t>
            </a:r>
            <a:endParaRPr lang="en-US" dirty="0"/>
          </a:p>
        </p:txBody>
      </p:sp>
      <p:sp>
        <p:nvSpPr>
          <p:cNvPr id="9" name="Slide Number Placeholder 8">
            <a:extLst>
              <a:ext uri="{FF2B5EF4-FFF2-40B4-BE49-F238E27FC236}">
                <a16:creationId xmlns:a16="http://schemas.microsoft.com/office/drawing/2014/main" id="{EDB8F5E8-BCC4-4ED7-8C3A-B2C7D4796496}"/>
              </a:ext>
            </a:extLst>
          </p:cNvPr>
          <p:cNvSpPr>
            <a:spLocks noGrp="1"/>
          </p:cNvSpPr>
          <p:nvPr>
            <p:ph type="sldNum" sz="quarter" idx="12"/>
          </p:nvPr>
        </p:nvSpPr>
        <p:spPr/>
        <p:txBody>
          <a:bodyPr/>
          <a:lstStyle/>
          <a:p>
            <a:fld id="{CC23EDC8-9BF1-4D33-B56F-0C5829866CF5}" type="slidenum">
              <a:rPr lang="tr-TR" smtClean="0"/>
              <a:pPr/>
              <a:t>15</a:t>
            </a:fld>
            <a:endParaRPr lang="tr-TR"/>
          </a:p>
        </p:txBody>
      </p:sp>
    </p:spTree>
    <p:extLst>
      <p:ext uri="{BB962C8B-B14F-4D97-AF65-F5344CB8AC3E}">
        <p14:creationId xmlns:p14="http://schemas.microsoft.com/office/powerpoint/2010/main" val="34673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347864" y="260648"/>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graphicFrame>
        <p:nvGraphicFramePr>
          <p:cNvPr id="3" name="Diagram 2"/>
          <p:cNvGraphicFramePr/>
          <p:nvPr/>
        </p:nvGraphicFramePr>
        <p:xfrm>
          <a:off x="1524000" y="1397000"/>
          <a:ext cx="6648400"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A1E30B7-AC22-4887-99C7-48C3363F7C03}"/>
              </a:ext>
            </a:extLst>
          </p:cNvPr>
          <p:cNvSpPr>
            <a:spLocks noGrp="1"/>
          </p:cNvSpPr>
          <p:nvPr>
            <p:ph type="sldNum" sz="quarter" idx="12"/>
          </p:nvPr>
        </p:nvSpPr>
        <p:spPr/>
        <p:txBody>
          <a:bodyPr/>
          <a:lstStyle/>
          <a:p>
            <a:fld id="{CC23EDC8-9BF1-4D33-B56F-0C5829866CF5}" type="slidenum">
              <a:rPr lang="tr-TR" smtClean="0"/>
              <a:pPr/>
              <a:t>16</a:t>
            </a:fld>
            <a:endParaRPr lang="tr-TR"/>
          </a:p>
        </p:txBody>
      </p:sp>
    </p:spTree>
    <p:extLst>
      <p:ext uri="{BB962C8B-B14F-4D97-AF65-F5344CB8AC3E}">
        <p14:creationId xmlns:p14="http://schemas.microsoft.com/office/powerpoint/2010/main" val="39629792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9194" y="188640"/>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3" name="Rectangle 2"/>
          <p:cNvSpPr/>
          <p:nvPr/>
        </p:nvSpPr>
        <p:spPr>
          <a:xfrm>
            <a:off x="179512" y="836712"/>
            <a:ext cx="3576941"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Peritubular or intratubular dentin</a:t>
            </a:r>
            <a:endParaRPr lang="en-US" dirty="0"/>
          </a:p>
        </p:txBody>
      </p:sp>
      <p:sp>
        <p:nvSpPr>
          <p:cNvPr id="4" name="Rectangle 3"/>
          <p:cNvSpPr/>
          <p:nvPr/>
        </p:nvSpPr>
        <p:spPr>
          <a:xfrm>
            <a:off x="179512" y="4432549"/>
            <a:ext cx="8352928" cy="646331"/>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The dentinal matrix that immediately surrounds the dentinal tubule is termed intratubular or peritubular dentin</a:t>
            </a:r>
          </a:p>
        </p:txBody>
      </p:sp>
      <p:sp>
        <p:nvSpPr>
          <p:cNvPr id="5" name="Rectangle 4"/>
          <p:cNvSpPr/>
          <p:nvPr/>
        </p:nvSpPr>
        <p:spPr>
          <a:xfrm>
            <a:off x="179512" y="5381403"/>
            <a:ext cx="8352928" cy="369332"/>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Peritubular dentin is present in tubules throughout dentin </a:t>
            </a:r>
            <a:r>
              <a:rPr lang="en-US" b="1" u="sng" dirty="0">
                <a:solidFill>
                  <a:srgbClr val="FF0000"/>
                </a:solidFill>
                <a:latin typeface="Times New Roman" panose="02020603050405020304" pitchFamily="18" charset="0"/>
                <a:ea typeface="Calibri" panose="020F0502020204030204" pitchFamily="34" charset="0"/>
              </a:rPr>
              <a:t>except</a:t>
            </a:r>
            <a:r>
              <a:rPr lang="en-US" dirty="0">
                <a:solidFill>
                  <a:srgbClr val="FF0000"/>
                </a:solidFill>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rPr>
              <a:t>near the pulp</a:t>
            </a:r>
            <a:endParaRPr lang="en-US" dirty="0"/>
          </a:p>
        </p:txBody>
      </p:sp>
      <p:pic>
        <p:nvPicPr>
          <p:cNvPr id="10" name="Picture 9"/>
          <p:cNvPicPr>
            <a:picLocks noChangeAspect="1"/>
          </p:cNvPicPr>
          <p:nvPr/>
        </p:nvPicPr>
        <p:blipFill>
          <a:blip r:embed="rId2"/>
          <a:stretch>
            <a:fillRect/>
          </a:stretch>
        </p:blipFill>
        <p:spPr>
          <a:xfrm>
            <a:off x="1619672" y="1313106"/>
            <a:ext cx="6239955" cy="2943036"/>
          </a:xfrm>
          <a:prstGeom prst="rect">
            <a:avLst/>
          </a:prstGeom>
        </p:spPr>
      </p:pic>
      <p:sp>
        <p:nvSpPr>
          <p:cNvPr id="6" name="Slide Number Placeholder 5">
            <a:extLst>
              <a:ext uri="{FF2B5EF4-FFF2-40B4-BE49-F238E27FC236}">
                <a16:creationId xmlns:a16="http://schemas.microsoft.com/office/drawing/2014/main" id="{6A286A0C-5951-46C0-9106-0DF34A25DAD0}"/>
              </a:ext>
            </a:extLst>
          </p:cNvPr>
          <p:cNvSpPr>
            <a:spLocks noGrp="1"/>
          </p:cNvSpPr>
          <p:nvPr>
            <p:ph type="sldNum" sz="quarter" idx="12"/>
          </p:nvPr>
        </p:nvSpPr>
        <p:spPr/>
        <p:txBody>
          <a:bodyPr/>
          <a:lstStyle/>
          <a:p>
            <a:fld id="{CC23EDC8-9BF1-4D33-B56F-0C5829866CF5}" type="slidenum">
              <a:rPr lang="tr-TR" smtClean="0"/>
              <a:pPr/>
              <a:t>17</a:t>
            </a:fld>
            <a:endParaRPr lang="tr-TR"/>
          </a:p>
        </p:txBody>
      </p:sp>
    </p:spTree>
    <p:extLst>
      <p:ext uri="{BB962C8B-B14F-4D97-AF65-F5344CB8AC3E}">
        <p14:creationId xmlns:p14="http://schemas.microsoft.com/office/powerpoint/2010/main" val="2798992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anvas 29"/>
          <p:cNvGrpSpPr/>
          <p:nvPr/>
        </p:nvGrpSpPr>
        <p:grpSpPr>
          <a:xfrm>
            <a:off x="1043608" y="1092889"/>
            <a:ext cx="6408712" cy="3564439"/>
            <a:chOff x="0" y="0"/>
            <a:chExt cx="5486400" cy="2834640"/>
          </a:xfrm>
        </p:grpSpPr>
        <p:sp>
          <p:nvSpPr>
            <p:cNvPr id="3" name="Rectangle 2"/>
            <p:cNvSpPr/>
            <p:nvPr/>
          </p:nvSpPr>
          <p:spPr>
            <a:xfrm>
              <a:off x="0" y="0"/>
              <a:ext cx="5486400" cy="2834640"/>
            </a:xfrm>
            <a:prstGeom prst="rect">
              <a:avLst/>
            </a:prstGeom>
          </p:spPr>
        </p:sp>
        <p:grpSp>
          <p:nvGrpSpPr>
            <p:cNvPr id="4" name="Group 3"/>
            <p:cNvGrpSpPr/>
            <p:nvPr/>
          </p:nvGrpSpPr>
          <p:grpSpPr>
            <a:xfrm>
              <a:off x="0" y="1"/>
              <a:ext cx="5341621" cy="2773679"/>
              <a:chOff x="0" y="1"/>
              <a:chExt cx="5341621" cy="2773679"/>
            </a:xfrm>
          </p:grpSpPr>
          <p:pic>
            <p:nvPicPr>
              <p:cNvPr id="5" name="Picture 4"/>
              <p:cNvPicPr>
                <a:picLocks noChangeAspect="1"/>
              </p:cNvPicPr>
              <p:nvPr/>
            </p:nvPicPr>
            <p:blipFill>
              <a:blip r:embed="rId2"/>
              <a:stretch>
                <a:fillRect/>
              </a:stretch>
            </p:blipFill>
            <p:spPr>
              <a:xfrm>
                <a:off x="0" y="1"/>
                <a:ext cx="2766060" cy="2193582"/>
              </a:xfrm>
              <a:prstGeom prst="rect">
                <a:avLst/>
              </a:prstGeom>
            </p:spPr>
          </p:pic>
          <p:sp>
            <p:nvSpPr>
              <p:cNvPr id="6" name="Text Box 31"/>
              <p:cNvSpPr txBox="1"/>
              <p:nvPr/>
            </p:nvSpPr>
            <p:spPr>
              <a:xfrm>
                <a:off x="53340" y="2278380"/>
                <a:ext cx="5288281" cy="495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07000"/>
                  </a:lnSpc>
                  <a:spcBef>
                    <a:spcPts val="0"/>
                  </a:spcBef>
                  <a:spcAft>
                    <a:spcPts val="800"/>
                  </a:spcAft>
                </a:pPr>
                <a:r>
                  <a:rPr lang="en-US" sz="1200">
                    <a:effectLst/>
                    <a:latin typeface="Times New Roman" panose="02020603050405020304" pitchFamily="18" charset="0"/>
                    <a:ea typeface="Calibri" panose="020F0502020204030204" pitchFamily="34" charset="0"/>
                    <a:cs typeface="Arial" panose="020B0604020202020204" pitchFamily="34" charset="0"/>
                  </a:rPr>
                  <a:t>Diagram of dentinal.tubules showing  peritubular and intertubular dentin. Note that side branches of dentinal tubules are in the intertubular dentin.</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grpSp>
      <p:sp>
        <p:nvSpPr>
          <p:cNvPr id="7" name="Rectangle 6"/>
          <p:cNvSpPr/>
          <p:nvPr/>
        </p:nvSpPr>
        <p:spPr>
          <a:xfrm>
            <a:off x="2529194" y="188640"/>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8" name="Rectangle 7"/>
          <p:cNvSpPr/>
          <p:nvPr/>
        </p:nvSpPr>
        <p:spPr>
          <a:xfrm>
            <a:off x="179512" y="507987"/>
            <a:ext cx="3576941"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Peritubular or intratubular dentin</a:t>
            </a:r>
            <a:endParaRPr lang="en-US" dirty="0"/>
          </a:p>
        </p:txBody>
      </p:sp>
      <p:sp>
        <p:nvSpPr>
          <p:cNvPr id="9" name="Rectangle 8"/>
          <p:cNvSpPr/>
          <p:nvPr/>
        </p:nvSpPr>
        <p:spPr>
          <a:xfrm>
            <a:off x="19472" y="5445224"/>
            <a:ext cx="8175510" cy="646331"/>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However, because it is formed within and at the expense of the tubules, intratubular dentin is a more accurate term</a:t>
            </a:r>
            <a:endParaRPr lang="en-US" dirty="0"/>
          </a:p>
        </p:txBody>
      </p:sp>
      <p:sp>
        <p:nvSpPr>
          <p:cNvPr id="10" name="Rectangle 9"/>
          <p:cNvSpPr/>
          <p:nvPr/>
        </p:nvSpPr>
        <p:spPr>
          <a:xfrm>
            <a:off x="19472" y="4864514"/>
            <a:ext cx="8175510" cy="369332"/>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So called peritubular because it is a </a:t>
            </a:r>
            <a:r>
              <a:rPr lang="en-US" dirty="0" err="1">
                <a:latin typeface="Times New Roman" panose="02020603050405020304" pitchFamily="18" charset="0"/>
                <a:ea typeface="Calibri" panose="020F0502020204030204" pitchFamily="34" charset="0"/>
              </a:rPr>
              <a:t>hypermineralized</a:t>
            </a:r>
            <a:r>
              <a:rPr lang="en-US" dirty="0">
                <a:latin typeface="Times New Roman" panose="02020603050405020304" pitchFamily="18" charset="0"/>
                <a:ea typeface="Calibri" panose="020F0502020204030204" pitchFamily="34" charset="0"/>
              </a:rPr>
              <a:t> collar surrounding the tubules</a:t>
            </a:r>
            <a:endParaRPr lang="en-US" dirty="0"/>
          </a:p>
        </p:txBody>
      </p:sp>
      <p:sp>
        <p:nvSpPr>
          <p:cNvPr id="11" name="Slide Number Placeholder 10">
            <a:extLst>
              <a:ext uri="{FF2B5EF4-FFF2-40B4-BE49-F238E27FC236}">
                <a16:creationId xmlns:a16="http://schemas.microsoft.com/office/drawing/2014/main" id="{793DD51E-96E1-43D7-AA3D-6DC4130A879F}"/>
              </a:ext>
            </a:extLst>
          </p:cNvPr>
          <p:cNvSpPr>
            <a:spLocks noGrp="1"/>
          </p:cNvSpPr>
          <p:nvPr>
            <p:ph type="sldNum" sz="quarter" idx="12"/>
          </p:nvPr>
        </p:nvSpPr>
        <p:spPr/>
        <p:txBody>
          <a:bodyPr/>
          <a:lstStyle/>
          <a:p>
            <a:fld id="{CC23EDC8-9BF1-4D33-B56F-0C5829866CF5}" type="slidenum">
              <a:rPr lang="tr-TR" smtClean="0"/>
              <a:pPr/>
              <a:t>18</a:t>
            </a:fld>
            <a:endParaRPr lang="tr-TR"/>
          </a:p>
        </p:txBody>
      </p:sp>
    </p:spTree>
    <p:extLst>
      <p:ext uri="{BB962C8B-B14F-4D97-AF65-F5344CB8AC3E}">
        <p14:creationId xmlns:p14="http://schemas.microsoft.com/office/powerpoint/2010/main" val="3388143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9194" y="188640"/>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4" name="Rectangle 3"/>
          <p:cNvSpPr/>
          <p:nvPr/>
        </p:nvSpPr>
        <p:spPr>
          <a:xfrm>
            <a:off x="251520" y="586924"/>
            <a:ext cx="2110514" cy="507831"/>
          </a:xfrm>
          <a:prstGeom prst="rect">
            <a:avLst/>
          </a:prstGeom>
        </p:spPr>
        <p:txBody>
          <a:bodyPr wrap="none">
            <a:spAutoFit/>
          </a:bodyPr>
          <a:lstStyle/>
          <a:p>
            <a:pPr algn="just">
              <a:lnSpc>
                <a:spcPct val="150000"/>
              </a:lnSpc>
            </a:pPr>
            <a:r>
              <a:rPr lang="en-US"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Intertubular</a:t>
            </a:r>
            <a:r>
              <a:rPr lang="en-US" b="1" dirty="0">
                <a:solidFill>
                  <a:srgbClr val="FF0000"/>
                </a:solidFill>
                <a:latin typeface="Times New Roman" panose="02020603050405020304" pitchFamily="18" charset="0"/>
                <a:ea typeface="Calibri" panose="020F0502020204030204" pitchFamily="34" charset="0"/>
                <a:cs typeface="Arial" panose="020B0604020202020204" pitchFamily="34" charset="0"/>
              </a:rPr>
              <a:t> dentin</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243194" y="1196752"/>
            <a:ext cx="4572000" cy="646331"/>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The main body of dentin is located between or around the dentinal tubules</a:t>
            </a:r>
            <a:endParaRPr lang="en-US" dirty="0"/>
          </a:p>
        </p:txBody>
      </p:sp>
      <p:sp>
        <p:nvSpPr>
          <p:cNvPr id="6" name="Rectangle 5"/>
          <p:cNvSpPr/>
          <p:nvPr/>
        </p:nvSpPr>
        <p:spPr>
          <a:xfrm>
            <a:off x="236690" y="1945080"/>
            <a:ext cx="4572000" cy="646331"/>
          </a:xfrm>
          <a:prstGeom prst="rect">
            <a:avLst/>
          </a:prstGeom>
        </p:spPr>
        <p:txBody>
          <a:bodyPr>
            <a:spAutoFit/>
          </a:bodyPr>
          <a:lstStyle/>
          <a:p>
            <a:pPr algn="just"/>
            <a:r>
              <a:rPr lang="en-US" dirty="0" err="1">
                <a:latin typeface="Times New Roman" panose="02020603050405020304" pitchFamily="18" charset="0"/>
                <a:ea typeface="Calibri" panose="020F0502020204030204" pitchFamily="34" charset="0"/>
              </a:rPr>
              <a:t>Intertubular</a:t>
            </a:r>
            <a:r>
              <a:rPr lang="en-US" dirty="0">
                <a:latin typeface="Times New Roman" panose="02020603050405020304" pitchFamily="18" charset="0"/>
                <a:ea typeface="Calibri" panose="020F0502020204030204" pitchFamily="34" charset="0"/>
              </a:rPr>
              <a:t> dentin is the body of dentin, which comprises the crown and root</a:t>
            </a:r>
            <a:endParaRPr lang="en-US" dirty="0"/>
          </a:p>
        </p:txBody>
      </p:sp>
      <p:sp>
        <p:nvSpPr>
          <p:cNvPr id="7" name="Rectangle 6"/>
          <p:cNvSpPr/>
          <p:nvPr/>
        </p:nvSpPr>
        <p:spPr>
          <a:xfrm>
            <a:off x="251520" y="2693408"/>
            <a:ext cx="4572000" cy="646331"/>
          </a:xfrm>
          <a:prstGeom prst="rect">
            <a:avLst/>
          </a:prstGeom>
        </p:spPr>
        <p:txBody>
          <a:bodyPr>
            <a:spAutoFit/>
          </a:bodyPr>
          <a:lstStyle/>
          <a:p>
            <a:pPr algn="just"/>
            <a:r>
              <a:rPr lang="en-US" dirty="0" err="1">
                <a:latin typeface="Times New Roman" panose="02020603050405020304" pitchFamily="18" charset="0"/>
                <a:ea typeface="Calibri" panose="020F0502020204030204" pitchFamily="34" charset="0"/>
              </a:rPr>
              <a:t>Intertubular</a:t>
            </a:r>
            <a:r>
              <a:rPr lang="en-US" dirty="0">
                <a:latin typeface="Times New Roman" panose="02020603050405020304" pitchFamily="18" charset="0"/>
                <a:ea typeface="Calibri" panose="020F0502020204030204" pitchFamily="34" charset="0"/>
              </a:rPr>
              <a:t> dentin, however, is less calcified than intratubular dentin</a:t>
            </a:r>
            <a:endParaRPr lang="en-US" dirty="0"/>
          </a:p>
        </p:txBody>
      </p:sp>
      <p:pic>
        <p:nvPicPr>
          <p:cNvPr id="8" name="Picture 7"/>
          <p:cNvPicPr>
            <a:picLocks noChangeAspect="1"/>
          </p:cNvPicPr>
          <p:nvPr/>
        </p:nvPicPr>
        <p:blipFill>
          <a:blip r:embed="rId2"/>
          <a:stretch>
            <a:fillRect/>
          </a:stretch>
        </p:blipFill>
        <p:spPr>
          <a:xfrm>
            <a:off x="4831512" y="557971"/>
            <a:ext cx="3988960" cy="5664065"/>
          </a:xfrm>
          <a:prstGeom prst="rect">
            <a:avLst/>
          </a:prstGeom>
        </p:spPr>
      </p:pic>
      <p:pic>
        <p:nvPicPr>
          <p:cNvPr id="9" name="Picture 8"/>
          <p:cNvPicPr>
            <a:picLocks noChangeAspect="1"/>
          </p:cNvPicPr>
          <p:nvPr/>
        </p:nvPicPr>
        <p:blipFill>
          <a:blip r:embed="rId3"/>
          <a:stretch>
            <a:fillRect/>
          </a:stretch>
        </p:blipFill>
        <p:spPr>
          <a:xfrm>
            <a:off x="765155" y="3352275"/>
            <a:ext cx="3193757" cy="3313285"/>
          </a:xfrm>
          <a:prstGeom prst="rect">
            <a:avLst/>
          </a:prstGeom>
        </p:spPr>
      </p:pic>
      <p:sp>
        <p:nvSpPr>
          <p:cNvPr id="3" name="Slide Number Placeholder 2">
            <a:extLst>
              <a:ext uri="{FF2B5EF4-FFF2-40B4-BE49-F238E27FC236}">
                <a16:creationId xmlns:a16="http://schemas.microsoft.com/office/drawing/2014/main" id="{59DAA0CD-FF20-4E02-B502-F39B9D911DEC}"/>
              </a:ext>
            </a:extLst>
          </p:cNvPr>
          <p:cNvSpPr>
            <a:spLocks noGrp="1"/>
          </p:cNvSpPr>
          <p:nvPr>
            <p:ph type="sldNum" sz="quarter" idx="12"/>
          </p:nvPr>
        </p:nvSpPr>
        <p:spPr/>
        <p:txBody>
          <a:bodyPr/>
          <a:lstStyle/>
          <a:p>
            <a:fld id="{CC23EDC8-9BF1-4D33-B56F-0C5829866CF5}" type="slidenum">
              <a:rPr lang="tr-TR" smtClean="0"/>
              <a:pPr/>
              <a:t>19</a:t>
            </a:fld>
            <a:endParaRPr lang="tr-TR"/>
          </a:p>
        </p:txBody>
      </p:sp>
    </p:spTree>
    <p:extLst>
      <p:ext uri="{BB962C8B-B14F-4D97-AF65-F5344CB8AC3E}">
        <p14:creationId xmlns:p14="http://schemas.microsoft.com/office/powerpoint/2010/main" val="9984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347" y="2188460"/>
            <a:ext cx="3493278" cy="646331"/>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Dentin is the second hardest tissue in the human body.</a:t>
            </a:r>
            <a:endParaRPr lang="en-US" dirty="0"/>
          </a:p>
        </p:txBody>
      </p:sp>
      <p:sp>
        <p:nvSpPr>
          <p:cNvPr id="3" name="Rectangle 2"/>
          <p:cNvSpPr/>
          <p:nvPr/>
        </p:nvSpPr>
        <p:spPr>
          <a:xfrm>
            <a:off x="359588" y="2948750"/>
            <a:ext cx="3493278" cy="646331"/>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Softer than enamel and harder than bone.</a:t>
            </a:r>
            <a:endParaRPr lang="en-US" dirty="0"/>
          </a:p>
        </p:txBody>
      </p:sp>
      <p:sp>
        <p:nvSpPr>
          <p:cNvPr id="6" name="Rectangle 5"/>
          <p:cNvSpPr/>
          <p:nvPr/>
        </p:nvSpPr>
        <p:spPr>
          <a:xfrm>
            <a:off x="353373" y="3709040"/>
            <a:ext cx="3373283" cy="646331"/>
          </a:xfrm>
          <a:prstGeom prst="rect">
            <a:avLst/>
          </a:prstGeom>
        </p:spPr>
        <p:txBody>
          <a:bodyPr wrap="square">
            <a:spAutoFit/>
          </a:bodyPr>
          <a:lstStyle/>
          <a:p>
            <a:pPr marL="285750" indent="-285750" algn="just">
              <a:buFont typeface="Arial" panose="020B0604020202020204" pitchFamily="34" charset="0"/>
              <a:buChar char="•"/>
            </a:pPr>
            <a:r>
              <a:rPr lang="en-US" dirty="0">
                <a:latin typeface="Times New Roman" panose="02020603050405020304" pitchFamily="18" charset="0"/>
                <a:ea typeface="Calibri" panose="020F0502020204030204" pitchFamily="34" charset="0"/>
              </a:rPr>
              <a:t> Dentin forms the largest portion of the tooth structure.</a:t>
            </a:r>
            <a:endParaRPr lang="en-US" dirty="0"/>
          </a:p>
        </p:txBody>
      </p:sp>
      <p:sp>
        <p:nvSpPr>
          <p:cNvPr id="7" name="TextBox 6"/>
          <p:cNvSpPr txBox="1"/>
          <p:nvPr/>
        </p:nvSpPr>
        <p:spPr>
          <a:xfrm>
            <a:off x="353373" y="4457580"/>
            <a:ext cx="4434651"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Covered by enamel in the crown. </a:t>
            </a:r>
          </a:p>
        </p:txBody>
      </p:sp>
      <p:sp>
        <p:nvSpPr>
          <p:cNvPr id="8" name="TextBox 7"/>
          <p:cNvSpPr txBox="1"/>
          <p:nvPr/>
        </p:nvSpPr>
        <p:spPr>
          <a:xfrm>
            <a:off x="353373" y="4986041"/>
            <a:ext cx="4434651"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Covered by cementum in the root.</a:t>
            </a:r>
          </a:p>
        </p:txBody>
      </p:sp>
      <p:sp>
        <p:nvSpPr>
          <p:cNvPr id="9" name="Rectangle 8"/>
          <p:cNvSpPr/>
          <p:nvPr/>
        </p:nvSpPr>
        <p:spPr>
          <a:xfrm>
            <a:off x="317917" y="5583290"/>
            <a:ext cx="3954993" cy="369332"/>
          </a:xfrm>
          <a:prstGeom prst="rect">
            <a:avLst/>
          </a:prstGeom>
        </p:spPr>
        <p:txBody>
          <a:bodyPr wrap="none">
            <a:spAutoFit/>
          </a:bodyPr>
          <a:lstStyle/>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Forms the walls of the pulp chamber.</a:t>
            </a:r>
          </a:p>
        </p:txBody>
      </p:sp>
      <p:pic>
        <p:nvPicPr>
          <p:cNvPr id="12" name="Picture 11"/>
          <p:cNvPicPr>
            <a:picLocks noChangeAspect="1"/>
          </p:cNvPicPr>
          <p:nvPr/>
        </p:nvPicPr>
        <p:blipFill>
          <a:blip r:embed="rId2"/>
          <a:stretch>
            <a:fillRect/>
          </a:stretch>
        </p:blipFill>
        <p:spPr>
          <a:xfrm>
            <a:off x="3948206" y="14848"/>
            <a:ext cx="4775980" cy="4386951"/>
          </a:xfrm>
          <a:prstGeom prst="rect">
            <a:avLst/>
          </a:prstGeom>
        </p:spPr>
      </p:pic>
      <p:sp>
        <p:nvSpPr>
          <p:cNvPr id="4" name="Slide Number Placeholder 3">
            <a:extLst>
              <a:ext uri="{FF2B5EF4-FFF2-40B4-BE49-F238E27FC236}">
                <a16:creationId xmlns:a16="http://schemas.microsoft.com/office/drawing/2014/main" id="{6D362F25-7B72-476F-B4E1-6E97F4EB72C5}"/>
              </a:ext>
            </a:extLst>
          </p:cNvPr>
          <p:cNvSpPr>
            <a:spLocks noGrp="1"/>
          </p:cNvSpPr>
          <p:nvPr>
            <p:ph type="sldNum" sz="quarter" idx="12"/>
          </p:nvPr>
        </p:nvSpPr>
        <p:spPr/>
        <p:txBody>
          <a:bodyPr/>
          <a:lstStyle/>
          <a:p>
            <a:fld id="{CC23EDC8-9BF1-4D33-B56F-0C5829866CF5}" type="slidenum">
              <a:rPr lang="tr-TR" smtClean="0"/>
              <a:pPr/>
              <a:t>2</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anim calcmode="lin" valueType="num">
                                      <p:cBhvr>
                                        <p:cTn id="13" dur="250" fill="hold"/>
                                        <p:tgtEl>
                                          <p:spTgt spid="2"/>
                                        </p:tgtEl>
                                        <p:attrNameLst>
                                          <p:attrName>ppt_x</p:attrName>
                                        </p:attrNameLst>
                                      </p:cBhvr>
                                      <p:tavLst>
                                        <p:tav tm="0">
                                          <p:val>
                                            <p:strVal val="#ppt_x"/>
                                          </p:val>
                                        </p:tav>
                                        <p:tav tm="100000">
                                          <p:val>
                                            <p:strVal val="#ppt_x"/>
                                          </p:val>
                                        </p:tav>
                                      </p:tavLst>
                                    </p:anim>
                                    <p:anim calcmode="lin" valueType="num">
                                      <p:cBhvr>
                                        <p:cTn id="14"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17">
                                          <p:stCondLst>
                                            <p:cond delay="0"/>
                                          </p:stCondLst>
                                        </p:cTn>
                                        <p:tgtEl>
                                          <p:spTgt spid="6"/>
                                        </p:tgtEl>
                                      </p:cBhvr>
                                    </p:animEffect>
                                    <p:anim calcmode="lin" valueType="num">
                                      <p:cBhvr>
                                        <p:cTn id="24"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29" dur="10">
                                          <p:stCondLst>
                                            <p:cond delay="244"/>
                                          </p:stCondLst>
                                        </p:cTn>
                                        <p:tgtEl>
                                          <p:spTgt spid="6"/>
                                        </p:tgtEl>
                                      </p:cBhvr>
                                      <p:to x="100000" y="60000"/>
                                    </p:animScale>
                                    <p:animScale>
                                      <p:cBhvr>
                                        <p:cTn id="30" dur="62" decel="50000">
                                          <p:stCondLst>
                                            <p:cond delay="254"/>
                                          </p:stCondLst>
                                        </p:cTn>
                                        <p:tgtEl>
                                          <p:spTgt spid="6"/>
                                        </p:tgtEl>
                                      </p:cBhvr>
                                      <p:to x="100000" y="100000"/>
                                    </p:animScale>
                                    <p:animScale>
                                      <p:cBhvr>
                                        <p:cTn id="31" dur="10">
                                          <p:stCondLst>
                                            <p:cond delay="492"/>
                                          </p:stCondLst>
                                        </p:cTn>
                                        <p:tgtEl>
                                          <p:spTgt spid="6"/>
                                        </p:tgtEl>
                                      </p:cBhvr>
                                      <p:to x="100000" y="80000"/>
                                    </p:animScale>
                                    <p:animScale>
                                      <p:cBhvr>
                                        <p:cTn id="32" dur="62" decel="50000">
                                          <p:stCondLst>
                                            <p:cond delay="502"/>
                                          </p:stCondLst>
                                        </p:cTn>
                                        <p:tgtEl>
                                          <p:spTgt spid="6"/>
                                        </p:tgtEl>
                                      </p:cBhvr>
                                      <p:to x="100000" y="100000"/>
                                    </p:animScale>
                                    <p:animScale>
                                      <p:cBhvr>
                                        <p:cTn id="33" dur="10">
                                          <p:stCondLst>
                                            <p:cond delay="616"/>
                                          </p:stCondLst>
                                        </p:cTn>
                                        <p:tgtEl>
                                          <p:spTgt spid="6"/>
                                        </p:tgtEl>
                                      </p:cBhvr>
                                      <p:to x="100000" y="90000"/>
                                    </p:animScale>
                                    <p:animScale>
                                      <p:cBhvr>
                                        <p:cTn id="34" dur="62" decel="50000">
                                          <p:stCondLst>
                                            <p:cond delay="625"/>
                                          </p:stCondLst>
                                        </p:cTn>
                                        <p:tgtEl>
                                          <p:spTgt spid="6"/>
                                        </p:tgtEl>
                                      </p:cBhvr>
                                      <p:to x="100000" y="100000"/>
                                    </p:animScale>
                                    <p:animScale>
                                      <p:cBhvr>
                                        <p:cTn id="35" dur="10">
                                          <p:stCondLst>
                                            <p:cond delay="678"/>
                                          </p:stCondLst>
                                        </p:cTn>
                                        <p:tgtEl>
                                          <p:spTgt spid="6"/>
                                        </p:tgtEl>
                                      </p:cBhvr>
                                      <p:to x="100000" y="95000"/>
                                    </p:animScale>
                                    <p:animScale>
                                      <p:cBhvr>
                                        <p:cTn id="36" dur="62" decel="50000">
                                          <p:stCondLst>
                                            <p:cond delay="68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9194" y="188640"/>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3" name="Rectangle 2"/>
          <p:cNvSpPr/>
          <p:nvPr/>
        </p:nvSpPr>
        <p:spPr>
          <a:xfrm>
            <a:off x="467544" y="692696"/>
            <a:ext cx="1725793" cy="507831"/>
          </a:xfrm>
          <a:prstGeom prst="rect">
            <a:avLst/>
          </a:prstGeom>
        </p:spPr>
        <p:txBody>
          <a:bodyPr wrap="none">
            <a:spAutoFit/>
          </a:bodyPr>
          <a:lstStyle/>
          <a:p>
            <a:pPr algn="just">
              <a:lnSpc>
                <a:spcPct val="150000"/>
              </a:lnSpc>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Sclerotic dentin</a:t>
            </a:r>
            <a:endParaRPr lang="en-US" sz="1400" dirty="0">
              <a:solidFill>
                <a:srgbClr val="000000"/>
              </a:solidFill>
              <a:effectLst/>
              <a:latin typeface="Times New Roman" panose="02020603050405020304" pitchFamily="18" charset="0"/>
              <a:ea typeface="Calibri" panose="020F0502020204030204" pitchFamily="34" charset="0"/>
            </a:endParaRPr>
          </a:p>
        </p:txBody>
      </p:sp>
      <p:grpSp>
        <p:nvGrpSpPr>
          <p:cNvPr id="4" name="Canvas 33"/>
          <p:cNvGrpSpPr/>
          <p:nvPr/>
        </p:nvGrpSpPr>
        <p:grpSpPr>
          <a:xfrm>
            <a:off x="3635896" y="1412776"/>
            <a:ext cx="5832648" cy="2880320"/>
            <a:chOff x="0" y="0"/>
            <a:chExt cx="4922520" cy="2026920"/>
          </a:xfrm>
        </p:grpSpPr>
        <p:sp>
          <p:nvSpPr>
            <p:cNvPr id="5" name="Rectangle 4"/>
            <p:cNvSpPr/>
            <p:nvPr/>
          </p:nvSpPr>
          <p:spPr>
            <a:xfrm>
              <a:off x="0" y="0"/>
              <a:ext cx="4922520" cy="2026920"/>
            </a:xfrm>
            <a:prstGeom prst="rect">
              <a:avLst/>
            </a:prstGeom>
          </p:spPr>
        </p:sp>
        <p:pic>
          <p:nvPicPr>
            <p:cNvPr id="6" name="Picture 5"/>
            <p:cNvPicPr>
              <a:picLocks noChangeAspect="1"/>
            </p:cNvPicPr>
            <p:nvPr/>
          </p:nvPicPr>
          <p:blipFill>
            <a:blip r:embed="rId2"/>
            <a:stretch>
              <a:fillRect/>
            </a:stretch>
          </p:blipFill>
          <p:spPr>
            <a:xfrm>
              <a:off x="114300" y="30480"/>
              <a:ext cx="4381500" cy="1900651"/>
            </a:xfrm>
            <a:prstGeom prst="rect">
              <a:avLst/>
            </a:prstGeom>
          </p:spPr>
        </p:pic>
      </p:grpSp>
      <p:sp>
        <p:nvSpPr>
          <p:cNvPr id="7" name="Rectangle 6"/>
          <p:cNvSpPr/>
          <p:nvPr/>
        </p:nvSpPr>
        <p:spPr>
          <a:xfrm>
            <a:off x="175478" y="1412776"/>
            <a:ext cx="3392702" cy="923330"/>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Sclerotic dentin describes dentinal tubules that have become occluded with calcified material.</a:t>
            </a:r>
            <a:endParaRPr lang="en-US" dirty="0"/>
          </a:p>
        </p:txBody>
      </p:sp>
      <p:sp>
        <p:nvSpPr>
          <p:cNvPr id="8" name="Rectangle 7"/>
          <p:cNvSpPr/>
          <p:nvPr/>
        </p:nvSpPr>
        <p:spPr>
          <a:xfrm>
            <a:off x="175478" y="2483367"/>
            <a:ext cx="3392702" cy="646331"/>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Sclerotic dentin is harder, denser, and less sensitive.</a:t>
            </a:r>
            <a:endParaRPr lang="en-US" dirty="0"/>
          </a:p>
        </p:txBody>
      </p:sp>
      <p:sp>
        <p:nvSpPr>
          <p:cNvPr id="9" name="Rectangle 8"/>
          <p:cNvSpPr/>
          <p:nvPr/>
        </p:nvSpPr>
        <p:spPr>
          <a:xfrm>
            <a:off x="158425" y="3276959"/>
            <a:ext cx="3409755" cy="646331"/>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The amount of sclerotic dentin increases with age.</a:t>
            </a:r>
            <a:endParaRPr lang="en-US" dirty="0"/>
          </a:p>
        </p:txBody>
      </p:sp>
      <p:sp>
        <p:nvSpPr>
          <p:cNvPr id="10" name="Rectangle 9"/>
          <p:cNvSpPr/>
          <p:nvPr/>
        </p:nvSpPr>
        <p:spPr>
          <a:xfrm>
            <a:off x="196754" y="4342655"/>
            <a:ext cx="3371426" cy="1200329"/>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Most common in the </a:t>
            </a:r>
            <a:r>
              <a:rPr lang="en-US" dirty="0">
                <a:latin typeface="Times New Roman" panose="02020603050405020304" pitchFamily="18" charset="0"/>
                <a:ea typeface="Calibri" panose="020F0502020204030204" pitchFamily="34" charset="0"/>
              </a:rPr>
              <a:t>apical third of the root and in the crown midway between the DEJ and the surface of the pulp.</a:t>
            </a:r>
            <a:endParaRPr lang="en-US" dirty="0"/>
          </a:p>
        </p:txBody>
      </p:sp>
      <p:sp>
        <p:nvSpPr>
          <p:cNvPr id="11" name="Slide Number Placeholder 10">
            <a:extLst>
              <a:ext uri="{FF2B5EF4-FFF2-40B4-BE49-F238E27FC236}">
                <a16:creationId xmlns:a16="http://schemas.microsoft.com/office/drawing/2014/main" id="{A0A50B7F-EE77-4935-8B4A-7330181BBCA9}"/>
              </a:ext>
            </a:extLst>
          </p:cNvPr>
          <p:cNvSpPr>
            <a:spLocks noGrp="1"/>
          </p:cNvSpPr>
          <p:nvPr>
            <p:ph type="sldNum" sz="quarter" idx="12"/>
          </p:nvPr>
        </p:nvSpPr>
        <p:spPr/>
        <p:txBody>
          <a:bodyPr/>
          <a:lstStyle/>
          <a:p>
            <a:fld id="{CC23EDC8-9BF1-4D33-B56F-0C5829866CF5}" type="slidenum">
              <a:rPr lang="tr-TR" smtClean="0"/>
              <a:pPr/>
              <a:t>20</a:t>
            </a:fld>
            <a:endParaRPr lang="tr-TR"/>
          </a:p>
        </p:txBody>
      </p:sp>
    </p:spTree>
    <p:extLst>
      <p:ext uri="{BB962C8B-B14F-4D97-AF65-F5344CB8AC3E}">
        <p14:creationId xmlns:p14="http://schemas.microsoft.com/office/powerpoint/2010/main" val="269685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41109" y="2199616"/>
            <a:ext cx="4104456" cy="1459359"/>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Font typeface="Arial" panose="020B0604020202020204" pitchFamily="34" charset="0"/>
              <a:buNone/>
            </a:pPr>
            <a:r>
              <a:rPr lang="en-US" b="1" dirty="0">
                <a:solidFill>
                  <a:schemeClr val="accent1"/>
                </a:solidFill>
              </a:rPr>
              <a:t>Physiologic sclerotic dentin</a:t>
            </a:r>
            <a:r>
              <a:rPr lang="en-US" dirty="0"/>
              <a:t>: Sclerotic dentin occurs due to aging.</a:t>
            </a:r>
          </a:p>
          <a:p>
            <a:pPr algn="just">
              <a:buFont typeface="Arial" panose="020B0604020202020204" pitchFamily="34" charset="0"/>
              <a:buNone/>
            </a:pPr>
            <a:r>
              <a:rPr lang="en-US" b="1" dirty="0">
                <a:solidFill>
                  <a:schemeClr val="accent1"/>
                </a:solidFill>
              </a:rPr>
              <a:t>Reactive sclerotic dentin</a:t>
            </a:r>
            <a:r>
              <a:rPr lang="en-US" dirty="0"/>
              <a:t>: Reactive sclerotic dentin occurs due to irritants.</a:t>
            </a:r>
          </a:p>
        </p:txBody>
      </p:sp>
      <p:sp>
        <p:nvSpPr>
          <p:cNvPr id="3" name="Rectangle 2"/>
          <p:cNvSpPr/>
          <p:nvPr/>
        </p:nvSpPr>
        <p:spPr>
          <a:xfrm>
            <a:off x="2529194" y="188888"/>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4" name="Rectangle 3"/>
          <p:cNvSpPr/>
          <p:nvPr/>
        </p:nvSpPr>
        <p:spPr>
          <a:xfrm>
            <a:off x="467544" y="692944"/>
            <a:ext cx="1725793" cy="507831"/>
          </a:xfrm>
          <a:prstGeom prst="rect">
            <a:avLst/>
          </a:prstGeom>
        </p:spPr>
        <p:txBody>
          <a:bodyPr wrap="none">
            <a:spAutoFit/>
          </a:bodyPr>
          <a:lstStyle/>
          <a:p>
            <a:pPr algn="just">
              <a:lnSpc>
                <a:spcPct val="150000"/>
              </a:lnSpc>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Sclerotic dentin</a:t>
            </a:r>
            <a:endParaRPr lang="en-US" sz="1400" dirty="0">
              <a:solidFill>
                <a:srgbClr val="000000"/>
              </a:solidFill>
              <a:effectLst/>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4302112" y="715227"/>
            <a:ext cx="4144960" cy="5810117"/>
          </a:xfrm>
          <a:prstGeom prst="rect">
            <a:avLst/>
          </a:prstGeom>
        </p:spPr>
      </p:pic>
      <p:sp>
        <p:nvSpPr>
          <p:cNvPr id="6" name="Slide Number Placeholder 5">
            <a:extLst>
              <a:ext uri="{FF2B5EF4-FFF2-40B4-BE49-F238E27FC236}">
                <a16:creationId xmlns:a16="http://schemas.microsoft.com/office/drawing/2014/main" id="{E107A5E7-B80A-4676-AEDC-A291267311AF}"/>
              </a:ext>
            </a:extLst>
          </p:cNvPr>
          <p:cNvSpPr>
            <a:spLocks noGrp="1"/>
          </p:cNvSpPr>
          <p:nvPr>
            <p:ph type="sldNum" sz="quarter" idx="12"/>
          </p:nvPr>
        </p:nvSpPr>
        <p:spPr/>
        <p:txBody>
          <a:bodyPr/>
          <a:lstStyle/>
          <a:p>
            <a:fld id="{CC23EDC8-9BF1-4D33-B56F-0C5829866CF5}" type="slidenum">
              <a:rPr lang="tr-TR" smtClean="0"/>
              <a:pPr/>
              <a:t>21</a:t>
            </a:fld>
            <a:endParaRPr lang="tr-TR"/>
          </a:p>
        </p:txBody>
      </p:sp>
      <p:sp>
        <p:nvSpPr>
          <p:cNvPr id="7" name="Rectangle 6">
            <a:extLst>
              <a:ext uri="{FF2B5EF4-FFF2-40B4-BE49-F238E27FC236}">
                <a16:creationId xmlns:a16="http://schemas.microsoft.com/office/drawing/2014/main" id="{4923EE25-CDAE-4466-B9D8-C9B363198DB3}"/>
              </a:ext>
            </a:extLst>
          </p:cNvPr>
          <p:cNvSpPr/>
          <p:nvPr/>
        </p:nvSpPr>
        <p:spPr>
          <a:xfrm>
            <a:off x="141109" y="1233895"/>
            <a:ext cx="3371426" cy="646331"/>
          </a:xfrm>
          <a:prstGeom prst="rect">
            <a:avLst/>
          </a:prstGeom>
        </p:spPr>
        <p:txBody>
          <a:bodyPr wrap="square">
            <a:spAutoFit/>
          </a:bodyPr>
          <a:lstStyle/>
          <a:p>
            <a:pPr algn="just"/>
            <a:r>
              <a:rPr lang="en-US" dirty="0">
                <a:solidFill>
                  <a:srgbClr val="00B050"/>
                </a:solidFill>
                <a:latin typeface="Times New Roman" panose="02020603050405020304" pitchFamily="18" charset="0"/>
                <a:ea typeface="Calibri" panose="020F0502020204030204" pitchFamily="34" charset="0"/>
              </a:rPr>
              <a:t>Sclerotic dentin can be subclassified into:</a:t>
            </a:r>
            <a:endParaRPr lang="en-US" dirty="0">
              <a:solidFill>
                <a:srgbClr val="00B050"/>
              </a:solidFill>
            </a:endParaRPr>
          </a:p>
        </p:txBody>
      </p:sp>
    </p:spTree>
    <p:extLst>
      <p:ext uri="{BB962C8B-B14F-4D97-AF65-F5344CB8AC3E}">
        <p14:creationId xmlns:p14="http://schemas.microsoft.com/office/powerpoint/2010/main" val="65666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9194" y="188888"/>
            <a:ext cx="2454518"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Classification of dentin</a:t>
            </a:r>
            <a:endParaRPr lang="en-US" dirty="0"/>
          </a:p>
        </p:txBody>
      </p:sp>
      <p:sp>
        <p:nvSpPr>
          <p:cNvPr id="3" name="Rectangle 2"/>
          <p:cNvSpPr/>
          <p:nvPr/>
        </p:nvSpPr>
        <p:spPr>
          <a:xfrm>
            <a:off x="467544" y="692944"/>
            <a:ext cx="2200282" cy="369332"/>
          </a:xfrm>
          <a:prstGeom prst="rect">
            <a:avLst/>
          </a:prstGeom>
        </p:spPr>
        <p:txBody>
          <a:bodyPr wrap="none">
            <a:spAutoFit/>
          </a:bodyPr>
          <a:lstStyle/>
          <a:p>
            <a:r>
              <a:rPr lang="en-US" b="1" dirty="0" err="1">
                <a:solidFill>
                  <a:srgbClr val="FF0000"/>
                </a:solidFill>
                <a:latin typeface="Times New Roman" panose="02020603050405020304" pitchFamily="18" charset="0"/>
                <a:ea typeface="Calibri" panose="020F0502020204030204" pitchFamily="34" charset="0"/>
              </a:rPr>
              <a:t>Interglobular</a:t>
            </a:r>
            <a:r>
              <a:rPr lang="en-US" b="1" dirty="0">
                <a:solidFill>
                  <a:srgbClr val="FF0000"/>
                </a:solidFill>
                <a:latin typeface="Times New Roman" panose="02020603050405020304" pitchFamily="18" charset="0"/>
                <a:ea typeface="Calibri" panose="020F0502020204030204" pitchFamily="34" charset="0"/>
              </a:rPr>
              <a:t> dentin</a:t>
            </a:r>
          </a:p>
        </p:txBody>
      </p:sp>
      <p:sp>
        <p:nvSpPr>
          <p:cNvPr id="4" name="Rectangle 3"/>
          <p:cNvSpPr/>
          <p:nvPr/>
        </p:nvSpPr>
        <p:spPr>
          <a:xfrm>
            <a:off x="243194" y="1197000"/>
            <a:ext cx="8649286" cy="646331"/>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Areas of </a:t>
            </a:r>
            <a:r>
              <a:rPr lang="en-US" dirty="0" err="1">
                <a:solidFill>
                  <a:srgbClr val="000000"/>
                </a:solidFill>
                <a:latin typeface="Times New Roman" panose="02020603050405020304" pitchFamily="18" charset="0"/>
                <a:ea typeface="Calibri" panose="020F0502020204030204" pitchFamily="34" charset="0"/>
              </a:rPr>
              <a:t>unmineralized</a:t>
            </a:r>
            <a:r>
              <a:rPr lang="en-US" dirty="0">
                <a:solidFill>
                  <a:srgbClr val="000000"/>
                </a:solidFill>
                <a:latin typeface="Times New Roman" panose="02020603050405020304" pitchFamily="18" charset="0"/>
                <a:ea typeface="Calibri" panose="020F0502020204030204" pitchFamily="34" charset="0"/>
              </a:rPr>
              <a:t> or </a:t>
            </a:r>
            <a:r>
              <a:rPr lang="en-US" dirty="0" err="1">
                <a:solidFill>
                  <a:srgbClr val="000000"/>
                </a:solidFill>
                <a:latin typeface="Times New Roman" panose="02020603050405020304" pitchFamily="18" charset="0"/>
                <a:ea typeface="Calibri" panose="020F0502020204030204" pitchFamily="34" charset="0"/>
              </a:rPr>
              <a:t>hypomineralized</a:t>
            </a:r>
            <a:r>
              <a:rPr lang="en-US" dirty="0">
                <a:solidFill>
                  <a:srgbClr val="000000"/>
                </a:solidFill>
                <a:latin typeface="Times New Roman" panose="02020603050405020304" pitchFamily="18" charset="0"/>
                <a:ea typeface="Calibri" panose="020F0502020204030204" pitchFamily="34" charset="0"/>
              </a:rPr>
              <a:t> dentin where globular zones of mineralization have failed to fuse into a homogeneous mass within mature dentin</a:t>
            </a:r>
            <a:endParaRPr lang="en-US" dirty="0"/>
          </a:p>
        </p:txBody>
      </p:sp>
      <p:sp>
        <p:nvSpPr>
          <p:cNvPr id="5" name="Rectangle 4"/>
          <p:cNvSpPr/>
          <p:nvPr/>
        </p:nvSpPr>
        <p:spPr>
          <a:xfrm>
            <a:off x="243194" y="1985294"/>
            <a:ext cx="8649286" cy="646331"/>
          </a:xfrm>
          <a:prstGeom prst="rect">
            <a:avLst/>
          </a:prstGeom>
        </p:spPr>
        <p:txBody>
          <a:bodyPr wrap="square">
            <a:spAutoFit/>
          </a:bodyPr>
          <a:lstStyle/>
          <a:p>
            <a:r>
              <a:rPr lang="en-US" dirty="0">
                <a:solidFill>
                  <a:srgbClr val="000000"/>
                </a:solidFill>
                <a:latin typeface="Times New Roman" panose="02020603050405020304" pitchFamily="18" charset="0"/>
                <a:ea typeface="Calibri" panose="020F0502020204030204" pitchFamily="34" charset="0"/>
              </a:rPr>
              <a:t>Prevalent in human teeth in which the person has had a deficiency in vitamin D or exposure to high levels of fluoride at the time of dentin formation</a:t>
            </a:r>
            <a:endParaRPr lang="en-US" dirty="0"/>
          </a:p>
        </p:txBody>
      </p:sp>
      <p:sp>
        <p:nvSpPr>
          <p:cNvPr id="6" name="Rectangle 5"/>
          <p:cNvSpPr/>
          <p:nvPr/>
        </p:nvSpPr>
        <p:spPr>
          <a:xfrm>
            <a:off x="243194" y="2773588"/>
            <a:ext cx="8649286" cy="646331"/>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Seen most frequently in the </a:t>
            </a:r>
            <a:r>
              <a:rPr lang="en-US" dirty="0" err="1">
                <a:solidFill>
                  <a:srgbClr val="000000"/>
                </a:solidFill>
                <a:latin typeface="Times New Roman" panose="02020603050405020304" pitchFamily="18" charset="0"/>
                <a:ea typeface="Calibri" panose="020F0502020204030204" pitchFamily="34" charset="0"/>
              </a:rPr>
              <a:t>circumpulpal</a:t>
            </a:r>
            <a:r>
              <a:rPr lang="en-US" dirty="0">
                <a:solidFill>
                  <a:srgbClr val="000000"/>
                </a:solidFill>
                <a:latin typeface="Times New Roman" panose="02020603050405020304" pitchFamily="18" charset="0"/>
                <a:ea typeface="Calibri" panose="020F0502020204030204" pitchFamily="34" charset="0"/>
              </a:rPr>
              <a:t> dentin just below the mantle dentin, where the pattern of mineralization is largely globular</a:t>
            </a:r>
            <a:endParaRPr lang="en-US" dirty="0"/>
          </a:p>
        </p:txBody>
      </p:sp>
      <p:grpSp>
        <p:nvGrpSpPr>
          <p:cNvPr id="7" name="Group 6"/>
          <p:cNvGrpSpPr/>
          <p:nvPr/>
        </p:nvGrpSpPr>
        <p:grpSpPr>
          <a:xfrm>
            <a:off x="755576" y="3400116"/>
            <a:ext cx="7344816" cy="3356583"/>
            <a:chOff x="1" y="1"/>
            <a:chExt cx="5387340" cy="2308859"/>
          </a:xfrm>
        </p:grpSpPr>
        <p:pic>
          <p:nvPicPr>
            <p:cNvPr id="8" name="Picture 7"/>
            <p:cNvPicPr>
              <a:picLocks noChangeAspect="1"/>
            </p:cNvPicPr>
            <p:nvPr/>
          </p:nvPicPr>
          <p:blipFill>
            <a:blip r:embed="rId2"/>
            <a:stretch>
              <a:fillRect/>
            </a:stretch>
          </p:blipFill>
          <p:spPr>
            <a:xfrm>
              <a:off x="1" y="1"/>
              <a:ext cx="1676469" cy="2308859"/>
            </a:xfrm>
            <a:prstGeom prst="rect">
              <a:avLst/>
            </a:prstGeom>
          </p:spPr>
        </p:pic>
        <p:pic>
          <p:nvPicPr>
            <p:cNvPr id="9" name="Picture 8"/>
            <p:cNvPicPr>
              <a:picLocks noChangeAspect="1"/>
            </p:cNvPicPr>
            <p:nvPr/>
          </p:nvPicPr>
          <p:blipFill>
            <a:blip r:embed="rId3"/>
            <a:stretch>
              <a:fillRect/>
            </a:stretch>
          </p:blipFill>
          <p:spPr>
            <a:xfrm>
              <a:off x="1725878" y="1"/>
              <a:ext cx="3661463" cy="2270760"/>
            </a:xfrm>
            <a:prstGeom prst="rect">
              <a:avLst/>
            </a:prstGeom>
          </p:spPr>
        </p:pic>
        <p:cxnSp>
          <p:nvCxnSpPr>
            <p:cNvPr id="10" name="Straight Arrow Connector 9"/>
            <p:cNvCxnSpPr/>
            <p:nvPr/>
          </p:nvCxnSpPr>
          <p:spPr>
            <a:xfrm flipH="1" flipV="1">
              <a:off x="853440" y="1257300"/>
              <a:ext cx="1043940" cy="5029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Slide Number Placeholder 10">
            <a:extLst>
              <a:ext uri="{FF2B5EF4-FFF2-40B4-BE49-F238E27FC236}">
                <a16:creationId xmlns:a16="http://schemas.microsoft.com/office/drawing/2014/main" id="{7E20A6AC-9704-4C56-A0D4-0A3CFEE16C36}"/>
              </a:ext>
            </a:extLst>
          </p:cNvPr>
          <p:cNvSpPr>
            <a:spLocks noGrp="1"/>
          </p:cNvSpPr>
          <p:nvPr>
            <p:ph type="sldNum" sz="quarter" idx="12"/>
          </p:nvPr>
        </p:nvSpPr>
        <p:spPr/>
        <p:txBody>
          <a:bodyPr/>
          <a:lstStyle/>
          <a:p>
            <a:fld id="{CC23EDC8-9BF1-4D33-B56F-0C5829866CF5}" type="slidenum">
              <a:rPr lang="tr-TR" smtClean="0"/>
              <a:pPr/>
              <a:t>22</a:t>
            </a:fld>
            <a:endParaRPr lang="tr-TR"/>
          </a:p>
        </p:txBody>
      </p:sp>
    </p:spTree>
    <p:extLst>
      <p:ext uri="{BB962C8B-B14F-4D97-AF65-F5344CB8AC3E}">
        <p14:creationId xmlns:p14="http://schemas.microsoft.com/office/powerpoint/2010/main" val="223727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332656"/>
            <a:ext cx="6336704" cy="369332"/>
          </a:xfrm>
          <a:prstGeom prst="rect">
            <a:avLst/>
          </a:prstGeom>
        </p:spPr>
        <p:txBody>
          <a:bodyPr wrap="square">
            <a:spAutoFit/>
          </a:bodyPr>
          <a:lstStyle/>
          <a:p>
            <a:pPr algn="ctr"/>
            <a:r>
              <a:rPr lang="en-US" b="1" dirty="0">
                <a:solidFill>
                  <a:srgbClr val="FF0000"/>
                </a:solidFill>
                <a:latin typeface="Times New Roman" panose="02020603050405020304" pitchFamily="18" charset="0"/>
                <a:ea typeface="Calibri" panose="020F0502020204030204" pitchFamily="34" charset="0"/>
              </a:rPr>
              <a:t>Theories of pain transmission through dentin</a:t>
            </a:r>
            <a:endParaRPr lang="en-US" dirty="0"/>
          </a:p>
        </p:txBody>
      </p:sp>
      <p:sp>
        <p:nvSpPr>
          <p:cNvPr id="3" name="Rectangle 2"/>
          <p:cNvSpPr/>
          <p:nvPr/>
        </p:nvSpPr>
        <p:spPr>
          <a:xfrm>
            <a:off x="287524" y="849329"/>
            <a:ext cx="8424936" cy="646331"/>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Odontoblastic processes run inside dentinal tubules and extend through the dentin from the pulp to the </a:t>
            </a:r>
            <a:r>
              <a:rPr lang="en-US" dirty="0">
                <a:latin typeface="Times New Roman" panose="02020603050405020304" pitchFamily="18" charset="0"/>
                <a:ea typeface="Calibri" panose="020F0502020204030204" pitchFamily="34" charset="0"/>
              </a:rPr>
              <a:t>DEJ.</a:t>
            </a:r>
            <a:endParaRPr lang="en-US" dirty="0"/>
          </a:p>
        </p:txBody>
      </p:sp>
      <p:sp>
        <p:nvSpPr>
          <p:cNvPr id="4" name="Rectangle 3"/>
          <p:cNvSpPr/>
          <p:nvPr/>
        </p:nvSpPr>
        <p:spPr>
          <a:xfrm>
            <a:off x="287524" y="1643002"/>
            <a:ext cx="8640960" cy="369332"/>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These processes can be affected by various stimuli and thereby elicit pain</a:t>
            </a:r>
            <a:endParaRPr lang="en-US" dirty="0"/>
          </a:p>
        </p:txBody>
      </p:sp>
      <p:sp>
        <p:nvSpPr>
          <p:cNvPr id="5" name="Rectangle 4"/>
          <p:cNvSpPr/>
          <p:nvPr/>
        </p:nvSpPr>
        <p:spPr>
          <a:xfrm>
            <a:off x="252004" y="2159676"/>
            <a:ext cx="8424936" cy="646331"/>
          </a:xfrm>
          <a:prstGeom prst="rect">
            <a:avLst/>
          </a:prstGeom>
        </p:spPr>
        <p:txBody>
          <a:bodyPr wrap="square">
            <a:spAutoFit/>
          </a:bodyPr>
          <a:lstStyle/>
          <a:p>
            <a:r>
              <a:rPr lang="en-US" dirty="0">
                <a:solidFill>
                  <a:srgbClr val="000000"/>
                </a:solidFill>
                <a:latin typeface="Times New Roman" panose="02020603050405020304" pitchFamily="18" charset="0"/>
                <a:ea typeface="Calibri" panose="020F0502020204030204" pitchFamily="34" charset="0"/>
              </a:rPr>
              <a:t>Cold air or water, mechanical contact by a probe or bur, and dehydration with cotton wool or a stream of air</a:t>
            </a:r>
            <a:endParaRPr lang="en-US" dirty="0"/>
          </a:p>
        </p:txBody>
      </p:sp>
      <p:sp>
        <p:nvSpPr>
          <p:cNvPr id="6" name="TextBox 5"/>
          <p:cNvSpPr txBox="1"/>
          <p:nvPr/>
        </p:nvSpPr>
        <p:spPr>
          <a:xfrm>
            <a:off x="395536" y="3146857"/>
            <a:ext cx="8424936" cy="830997"/>
          </a:xfrm>
          <a:prstGeom prst="rect">
            <a:avLst/>
          </a:prstGeom>
          <a:noFill/>
        </p:spPr>
        <p:txBody>
          <a:bodyPr wrap="square" rtlCol="0">
            <a:spAutoFit/>
          </a:bodyPr>
          <a:lstStyle/>
          <a:p>
            <a:pPr algn="just"/>
            <a:r>
              <a:rPr lang="en-US" sz="2400" b="1" dirty="0">
                <a:solidFill>
                  <a:srgbClr val="FF0000"/>
                </a:solidFill>
              </a:rPr>
              <a:t>Why does the patient feel pain when the dentist drills in dentin to make a cavity without anesthetizing his tooth? </a:t>
            </a:r>
          </a:p>
        </p:txBody>
      </p:sp>
      <p:sp>
        <p:nvSpPr>
          <p:cNvPr id="7" name="Slide Number Placeholder 6">
            <a:extLst>
              <a:ext uri="{FF2B5EF4-FFF2-40B4-BE49-F238E27FC236}">
                <a16:creationId xmlns:a16="http://schemas.microsoft.com/office/drawing/2014/main" id="{DF093624-90D9-45A2-BC2A-9912857F2C0A}"/>
              </a:ext>
            </a:extLst>
          </p:cNvPr>
          <p:cNvSpPr>
            <a:spLocks noGrp="1"/>
          </p:cNvSpPr>
          <p:nvPr>
            <p:ph type="sldNum" sz="quarter" idx="12"/>
          </p:nvPr>
        </p:nvSpPr>
        <p:spPr/>
        <p:txBody>
          <a:bodyPr/>
          <a:lstStyle/>
          <a:p>
            <a:fld id="{CC23EDC8-9BF1-4D33-B56F-0C5829866CF5}" type="slidenum">
              <a:rPr lang="tr-TR" smtClean="0"/>
              <a:pPr/>
              <a:t>23</a:t>
            </a:fld>
            <a:endParaRPr lang="tr-TR"/>
          </a:p>
        </p:txBody>
      </p:sp>
    </p:spTree>
    <p:extLst>
      <p:ext uri="{BB962C8B-B14F-4D97-AF65-F5344CB8AC3E}">
        <p14:creationId xmlns:p14="http://schemas.microsoft.com/office/powerpoint/2010/main" val="45739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332656"/>
            <a:ext cx="6336704" cy="369332"/>
          </a:xfrm>
          <a:prstGeom prst="rect">
            <a:avLst/>
          </a:prstGeom>
        </p:spPr>
        <p:txBody>
          <a:bodyPr wrap="square">
            <a:spAutoFit/>
          </a:bodyPr>
          <a:lstStyle/>
          <a:p>
            <a:pPr algn="ctr"/>
            <a:r>
              <a:rPr lang="en-US" b="1" dirty="0">
                <a:solidFill>
                  <a:srgbClr val="FF0000"/>
                </a:solidFill>
                <a:latin typeface="Times New Roman" panose="02020603050405020304" pitchFamily="18" charset="0"/>
                <a:ea typeface="Calibri" panose="020F0502020204030204" pitchFamily="34" charset="0"/>
              </a:rPr>
              <a:t>Theories of pain transmission through dentin</a:t>
            </a:r>
            <a:endParaRPr lang="en-US" dirty="0"/>
          </a:p>
        </p:txBody>
      </p:sp>
      <p:sp>
        <p:nvSpPr>
          <p:cNvPr id="4" name="Rectangle 3"/>
          <p:cNvSpPr/>
          <p:nvPr/>
        </p:nvSpPr>
        <p:spPr>
          <a:xfrm>
            <a:off x="755576" y="2083251"/>
            <a:ext cx="2872518" cy="461665"/>
          </a:xfrm>
          <a:prstGeom prst="rect">
            <a:avLst/>
          </a:prstGeom>
        </p:spPr>
        <p:txBody>
          <a:bodyPr wrap="none">
            <a:spAutoFit/>
          </a:bodyPr>
          <a:lstStyle/>
          <a:p>
            <a:r>
              <a:rPr lang="en-US" sz="2400" b="1">
                <a:solidFill>
                  <a:srgbClr val="0070C0"/>
                </a:solidFill>
                <a:latin typeface="Times New Roman" panose="02020603050405020304" pitchFamily="18" charset="0"/>
                <a:ea typeface="Calibri" panose="020F0502020204030204" pitchFamily="34" charset="0"/>
              </a:rPr>
              <a:t>Transduction </a:t>
            </a:r>
            <a:r>
              <a:rPr lang="en-US" sz="2400" b="1" dirty="0">
                <a:solidFill>
                  <a:srgbClr val="0070C0"/>
                </a:solidFill>
                <a:latin typeface="Times New Roman" panose="02020603050405020304" pitchFamily="18" charset="0"/>
                <a:ea typeface="Calibri" panose="020F0502020204030204" pitchFamily="34" charset="0"/>
              </a:rPr>
              <a:t>theory</a:t>
            </a:r>
          </a:p>
        </p:txBody>
      </p:sp>
      <p:sp>
        <p:nvSpPr>
          <p:cNvPr id="5" name="Rectangle 4"/>
          <p:cNvSpPr/>
          <p:nvPr/>
        </p:nvSpPr>
        <p:spPr>
          <a:xfrm>
            <a:off x="758143" y="2969750"/>
            <a:ext cx="3093347" cy="461665"/>
          </a:xfrm>
          <a:prstGeom prst="rect">
            <a:avLst/>
          </a:prstGeom>
        </p:spPr>
        <p:txBody>
          <a:bodyPr wrap="none">
            <a:spAutoFit/>
          </a:bodyPr>
          <a:lstStyle/>
          <a:p>
            <a:r>
              <a:rPr lang="en-US" sz="2400" b="1" dirty="0">
                <a:solidFill>
                  <a:srgbClr val="0070C0"/>
                </a:solidFill>
                <a:latin typeface="Times New Roman" panose="02020603050405020304" pitchFamily="18" charset="0"/>
                <a:ea typeface="Calibri" panose="020F0502020204030204" pitchFamily="34" charset="0"/>
              </a:rPr>
              <a:t>Hydrodynamic theory</a:t>
            </a:r>
          </a:p>
        </p:txBody>
      </p:sp>
      <p:sp>
        <p:nvSpPr>
          <p:cNvPr id="6" name="Rectangle 5"/>
          <p:cNvSpPr/>
          <p:nvPr/>
        </p:nvSpPr>
        <p:spPr>
          <a:xfrm>
            <a:off x="755576" y="1196752"/>
            <a:ext cx="3527761" cy="461665"/>
          </a:xfrm>
          <a:prstGeom prst="rect">
            <a:avLst/>
          </a:prstGeom>
        </p:spPr>
        <p:txBody>
          <a:bodyPr wrap="none">
            <a:spAutoFit/>
          </a:bodyPr>
          <a:lstStyle/>
          <a:p>
            <a:r>
              <a:rPr lang="en-US" sz="2400" b="1" dirty="0">
                <a:solidFill>
                  <a:srgbClr val="0070C0"/>
                </a:solidFill>
                <a:latin typeface="Times New Roman" panose="02020603050405020304" pitchFamily="18" charset="0"/>
                <a:ea typeface="Calibri" panose="020F0502020204030204" pitchFamily="34" charset="0"/>
              </a:rPr>
              <a:t>Direct innervation theory</a:t>
            </a:r>
            <a:endParaRPr lang="en-US" sz="2400" dirty="0">
              <a:solidFill>
                <a:srgbClr val="0070C0"/>
              </a:solidFill>
            </a:endParaRPr>
          </a:p>
        </p:txBody>
      </p:sp>
      <p:sp>
        <p:nvSpPr>
          <p:cNvPr id="3" name="Slide Number Placeholder 2">
            <a:extLst>
              <a:ext uri="{FF2B5EF4-FFF2-40B4-BE49-F238E27FC236}">
                <a16:creationId xmlns:a16="http://schemas.microsoft.com/office/drawing/2014/main" id="{2CC91545-5068-4838-9633-704985600CE0}"/>
              </a:ext>
            </a:extLst>
          </p:cNvPr>
          <p:cNvSpPr>
            <a:spLocks noGrp="1"/>
          </p:cNvSpPr>
          <p:nvPr>
            <p:ph type="sldNum" sz="quarter" idx="12"/>
          </p:nvPr>
        </p:nvSpPr>
        <p:spPr/>
        <p:txBody>
          <a:bodyPr/>
          <a:lstStyle/>
          <a:p>
            <a:fld id="{CC23EDC8-9BF1-4D33-B56F-0C5829866CF5}" type="slidenum">
              <a:rPr lang="tr-TR" smtClean="0"/>
              <a:pPr/>
              <a:t>24</a:t>
            </a:fld>
            <a:endParaRPr lang="tr-TR"/>
          </a:p>
        </p:txBody>
      </p:sp>
    </p:spTree>
    <p:extLst>
      <p:ext uri="{BB962C8B-B14F-4D97-AF65-F5344CB8AC3E}">
        <p14:creationId xmlns:p14="http://schemas.microsoft.com/office/powerpoint/2010/main" val="322301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61262"/>
            <a:ext cx="7632848" cy="5328592"/>
          </a:xfrm>
          <a:prstGeom prst="rect">
            <a:avLst/>
          </a:prstGeom>
          <a:noFill/>
          <a:ln>
            <a:noFill/>
          </a:ln>
        </p:spPr>
      </p:pic>
      <p:sp>
        <p:nvSpPr>
          <p:cNvPr id="3" name="Rectangle 2"/>
          <p:cNvSpPr/>
          <p:nvPr/>
        </p:nvSpPr>
        <p:spPr>
          <a:xfrm>
            <a:off x="1547664" y="124448"/>
            <a:ext cx="6336704" cy="369332"/>
          </a:xfrm>
          <a:prstGeom prst="rect">
            <a:avLst/>
          </a:prstGeom>
        </p:spPr>
        <p:txBody>
          <a:bodyPr wrap="square">
            <a:spAutoFit/>
          </a:bodyPr>
          <a:lstStyle/>
          <a:p>
            <a:pPr algn="ctr"/>
            <a:r>
              <a:rPr lang="en-US" b="1" dirty="0">
                <a:solidFill>
                  <a:srgbClr val="FF0000"/>
                </a:solidFill>
                <a:latin typeface="Times New Roman" panose="02020603050405020304" pitchFamily="18" charset="0"/>
                <a:ea typeface="Calibri" panose="020F0502020204030204" pitchFamily="34" charset="0"/>
              </a:rPr>
              <a:t>Theories of pain transmission through dentin</a:t>
            </a:r>
            <a:endParaRPr lang="en-US" dirty="0"/>
          </a:p>
        </p:txBody>
      </p:sp>
      <p:sp>
        <p:nvSpPr>
          <p:cNvPr id="4" name="Text Box 51"/>
          <p:cNvSpPr txBox="1"/>
          <p:nvPr/>
        </p:nvSpPr>
        <p:spPr>
          <a:xfrm>
            <a:off x="755576" y="6030580"/>
            <a:ext cx="7632848" cy="5791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Arial" panose="020B0604020202020204" pitchFamily="34" charset="0"/>
              </a:rPr>
              <a:t>Three theories of dentin sensitivity. </a:t>
            </a:r>
            <a:r>
              <a:rPr lang="en-US" sz="1100" i="1" dirty="0">
                <a:effectLst/>
                <a:latin typeface="Times New Roman" panose="02020603050405020304" pitchFamily="18" charset="0"/>
                <a:ea typeface="Calibri" panose="020F0502020204030204" pitchFamily="34" charset="0"/>
                <a:cs typeface="Arial" panose="020B0604020202020204" pitchFamily="34" charset="0"/>
              </a:rPr>
              <a:t>A </a:t>
            </a:r>
            <a:r>
              <a:rPr lang="en-US" sz="1100" dirty="0">
                <a:effectLst/>
                <a:latin typeface="Times New Roman" panose="02020603050405020304" pitchFamily="18" charset="0"/>
                <a:ea typeface="Calibri" panose="020F0502020204030204" pitchFamily="34" charset="0"/>
                <a:cs typeface="Arial" panose="020B0604020202020204" pitchFamily="34" charset="0"/>
              </a:rPr>
              <a:t>suggests that the dentin is innervated directly. </a:t>
            </a:r>
            <a:r>
              <a:rPr lang="en-US" sz="1100" i="1" dirty="0">
                <a:effectLst/>
                <a:latin typeface="Times New Roman" panose="02020603050405020304" pitchFamily="18" charset="0"/>
                <a:ea typeface="Calibri" panose="020F0502020204030204" pitchFamily="34" charset="0"/>
                <a:cs typeface="Arial" panose="020B0604020202020204" pitchFamily="34" charset="0"/>
              </a:rPr>
              <a:t>B </a:t>
            </a:r>
            <a:r>
              <a:rPr lang="en-US" sz="1100" dirty="0">
                <a:effectLst/>
                <a:latin typeface="Times New Roman" panose="02020603050405020304" pitchFamily="18" charset="0"/>
                <a:ea typeface="Calibri" panose="020F0502020204030204" pitchFamily="34" charset="0"/>
                <a:cs typeface="Arial" panose="020B0604020202020204" pitchFamily="34" charset="0"/>
              </a:rPr>
              <a:t>suggests that the odontoblast acts as a receptor. </a:t>
            </a:r>
            <a:r>
              <a:rPr lang="en-US" sz="1100" i="1" dirty="0">
                <a:effectLst/>
                <a:latin typeface="Times New Roman" panose="02020603050405020304" pitchFamily="18" charset="0"/>
                <a:ea typeface="Calibri" panose="020F0502020204030204" pitchFamily="34" charset="0"/>
                <a:cs typeface="Arial" panose="020B0604020202020204" pitchFamily="34" charset="0"/>
              </a:rPr>
              <a:t>C </a:t>
            </a:r>
            <a:r>
              <a:rPr lang="en-US" sz="1100" dirty="0">
                <a:effectLst/>
                <a:latin typeface="Times New Roman" panose="02020603050405020304" pitchFamily="18" charset="0"/>
                <a:ea typeface="Calibri" panose="020F0502020204030204" pitchFamily="34" charset="0"/>
                <a:cs typeface="Arial" panose="020B0604020202020204" pitchFamily="34" charset="0"/>
              </a:rPr>
              <a:t>suggests that the receptors at the base of odontoblasts are stimulated directly or indirectly by fluid movement through the tubules</a:t>
            </a:r>
            <a:r>
              <a:rPr lang="en-US" sz="900" dirty="0">
                <a:effectLst/>
                <a:latin typeface="Univers-Condensed"/>
                <a:ea typeface="Calibri" panose="020F050202020403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5" name="Slide Number Placeholder 4">
            <a:extLst>
              <a:ext uri="{FF2B5EF4-FFF2-40B4-BE49-F238E27FC236}">
                <a16:creationId xmlns:a16="http://schemas.microsoft.com/office/drawing/2014/main" id="{030D4514-E761-4048-BBF0-D130D162FD77}"/>
              </a:ext>
            </a:extLst>
          </p:cNvPr>
          <p:cNvSpPr>
            <a:spLocks noGrp="1"/>
          </p:cNvSpPr>
          <p:nvPr>
            <p:ph type="sldNum" sz="quarter" idx="12"/>
          </p:nvPr>
        </p:nvSpPr>
        <p:spPr/>
        <p:txBody>
          <a:bodyPr/>
          <a:lstStyle/>
          <a:p>
            <a:fld id="{CC23EDC8-9BF1-4D33-B56F-0C5829866CF5}" type="slidenum">
              <a:rPr lang="tr-TR" smtClean="0"/>
              <a:pPr/>
              <a:t>25</a:t>
            </a:fld>
            <a:endParaRPr lang="tr-TR"/>
          </a:p>
        </p:txBody>
      </p:sp>
    </p:spTree>
    <p:extLst>
      <p:ext uri="{BB962C8B-B14F-4D97-AF65-F5344CB8AC3E}">
        <p14:creationId xmlns:p14="http://schemas.microsoft.com/office/powerpoint/2010/main" val="2504611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4542" y="1687920"/>
            <a:ext cx="4572000" cy="2031325"/>
          </a:xfrm>
          <a:prstGeom prst="rect">
            <a:avLst/>
          </a:prstGeom>
        </p:spPr>
        <p:txBody>
          <a:bodyPr>
            <a:spAutoFit/>
          </a:bodyPr>
          <a:lstStyle/>
          <a:p>
            <a:pPr algn="just"/>
            <a:r>
              <a:rPr lang="en-US" sz="2100" dirty="0">
                <a:latin typeface="Times New Roman" panose="02020603050405020304" pitchFamily="18" charset="0"/>
              </a:rPr>
              <a:t>Dentin is a permeable hard tissue with tubules leading from the </a:t>
            </a:r>
            <a:r>
              <a:rPr lang="en-US" sz="2100" dirty="0" err="1">
                <a:latin typeface="Times New Roman" panose="02020603050405020304" pitchFamily="18" charset="0"/>
              </a:rPr>
              <a:t>dentinoenamel</a:t>
            </a:r>
            <a:r>
              <a:rPr lang="en-US" sz="2100" dirty="0">
                <a:latin typeface="Times New Roman" panose="02020603050405020304" pitchFamily="18" charset="0"/>
              </a:rPr>
              <a:t> junction to the pulp. Therefore, in cavity preparation, sealing of dentinal tubules is a requisite of effective restorative dentistry.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264" y="857250"/>
            <a:ext cx="2431081" cy="241718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764" y="3379238"/>
            <a:ext cx="2189556" cy="2485441"/>
          </a:xfrm>
          <a:prstGeom prst="rect">
            <a:avLst/>
          </a:prstGeom>
        </p:spPr>
      </p:pic>
      <p:sp>
        <p:nvSpPr>
          <p:cNvPr id="2" name="Slide Number Placeholder 1">
            <a:extLst>
              <a:ext uri="{FF2B5EF4-FFF2-40B4-BE49-F238E27FC236}">
                <a16:creationId xmlns:a16="http://schemas.microsoft.com/office/drawing/2014/main" id="{3BED60DA-FC28-4771-9349-B56EAA7004C2}"/>
              </a:ext>
            </a:extLst>
          </p:cNvPr>
          <p:cNvSpPr>
            <a:spLocks noGrp="1"/>
          </p:cNvSpPr>
          <p:nvPr>
            <p:ph type="sldNum" sz="quarter" idx="12"/>
          </p:nvPr>
        </p:nvSpPr>
        <p:spPr/>
        <p:txBody>
          <a:bodyPr/>
          <a:lstStyle/>
          <a:p>
            <a:fld id="{CC23EDC8-9BF1-4D33-B56F-0C5829866CF5}" type="slidenum">
              <a:rPr lang="tr-TR" smtClean="0"/>
              <a:pPr/>
              <a:t>26</a:t>
            </a:fld>
            <a:endParaRPr lang="tr-TR"/>
          </a:p>
        </p:txBody>
      </p:sp>
    </p:spTree>
    <p:extLst>
      <p:ext uri="{BB962C8B-B14F-4D97-AF65-F5344CB8AC3E}">
        <p14:creationId xmlns:p14="http://schemas.microsoft.com/office/powerpoint/2010/main" val="4247268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230" y="1847155"/>
            <a:ext cx="4245428" cy="2031325"/>
          </a:xfrm>
          <a:prstGeom prst="rect">
            <a:avLst/>
          </a:prstGeom>
        </p:spPr>
        <p:txBody>
          <a:bodyPr wrap="square">
            <a:spAutoFit/>
          </a:bodyPr>
          <a:lstStyle/>
          <a:p>
            <a:pPr algn="just"/>
            <a:r>
              <a:rPr lang="en-US" sz="2100" dirty="0">
                <a:latin typeface="Times New Roman" panose="02020603050405020304" pitchFamily="18" charset="0"/>
              </a:rPr>
              <a:t>A metallic restoration, such as silver amalgam, is  an excellent thermal conductor. Therefore, it is appropriate to place a cement base under it to protect the pulp </a:t>
            </a:r>
            <a:r>
              <a:rPr lang="en-US" dirty="0">
                <a:latin typeface="Arial" panose="020B0604020202020204" pitchFamily="34" charset="0"/>
              </a:rPr>
              <a:t>by</a:t>
            </a:r>
            <a:r>
              <a:rPr lang="en-US" i="1" dirty="0">
                <a:latin typeface="Arial" panose="020B0604020202020204" pitchFamily="34" charset="0"/>
              </a:rPr>
              <a:t> </a:t>
            </a:r>
            <a:r>
              <a:rPr lang="en-US" sz="2100" dirty="0">
                <a:latin typeface="Times New Roman" panose="02020603050405020304" pitchFamily="18" charset="0"/>
              </a:rPr>
              <a:t>minimizing pain conduction. </a:t>
            </a:r>
            <a:endParaRPr lang="en-US" sz="21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215" y="2141408"/>
            <a:ext cx="3927557" cy="2841527"/>
          </a:xfrm>
          <a:prstGeom prst="rect">
            <a:avLst/>
          </a:prstGeom>
        </p:spPr>
      </p:pic>
      <p:sp>
        <p:nvSpPr>
          <p:cNvPr id="4" name="Slide Number Placeholder 3">
            <a:extLst>
              <a:ext uri="{FF2B5EF4-FFF2-40B4-BE49-F238E27FC236}">
                <a16:creationId xmlns:a16="http://schemas.microsoft.com/office/drawing/2014/main" id="{A45A58DF-2C58-4D01-BBC5-DD92AC04D071}"/>
              </a:ext>
            </a:extLst>
          </p:cNvPr>
          <p:cNvSpPr>
            <a:spLocks noGrp="1"/>
          </p:cNvSpPr>
          <p:nvPr>
            <p:ph type="sldNum" sz="quarter" idx="12"/>
          </p:nvPr>
        </p:nvSpPr>
        <p:spPr/>
        <p:txBody>
          <a:bodyPr/>
          <a:lstStyle/>
          <a:p>
            <a:fld id="{CC23EDC8-9BF1-4D33-B56F-0C5829866CF5}" type="slidenum">
              <a:rPr lang="tr-TR" smtClean="0"/>
              <a:pPr/>
              <a:t>27</a:t>
            </a:fld>
            <a:endParaRPr lang="tr-TR"/>
          </a:p>
        </p:txBody>
      </p:sp>
    </p:spTree>
    <p:extLst>
      <p:ext uri="{BB962C8B-B14F-4D97-AF65-F5344CB8AC3E}">
        <p14:creationId xmlns:p14="http://schemas.microsoft.com/office/powerpoint/2010/main" val="2418324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464" y="1068894"/>
            <a:ext cx="8196509" cy="807913"/>
          </a:xfrm>
          <a:prstGeom prst="rect">
            <a:avLst/>
          </a:prstGeom>
          <a:noFill/>
        </p:spPr>
        <p:txBody>
          <a:bodyPr wrap="square" lIns="68580" tIns="34290" rIns="68580" bIns="34290">
            <a:spAutoFit/>
          </a:bodyPr>
          <a:lstStyle/>
          <a:p>
            <a:pPr algn="just"/>
            <a:r>
              <a:rPr lang="en-US" sz="2400" dirty="0">
                <a:ln w="0"/>
                <a:solidFill>
                  <a:schemeClr val="accent1"/>
                </a:solidFill>
                <a:effectLst>
                  <a:outerShdw blurRad="38100" dist="19050" dir="2700000" algn="tl" rotWithShape="0">
                    <a:schemeClr val="dk1">
                      <a:alpha val="40000"/>
                    </a:schemeClr>
                  </a:outerShdw>
                </a:effectLst>
              </a:rPr>
              <a:t>The spread of carious lesions is faster in dentin than enamel,</a:t>
            </a:r>
            <a:r>
              <a:rPr lang="en-US" sz="2400" dirty="0">
                <a:ln w="0"/>
                <a:effectLst>
                  <a:outerShdw blurRad="38100" dist="19050" dir="2700000" algn="tl" rotWithShape="0">
                    <a:schemeClr val="dk1">
                      <a:alpha val="40000"/>
                    </a:schemeClr>
                  </a:outerShdw>
                </a:effectLst>
              </a:rPr>
              <a:t> </a:t>
            </a:r>
            <a:r>
              <a:rPr lang="en-US" sz="2400" dirty="0">
                <a:ln w="0"/>
                <a:solidFill>
                  <a:srgbClr val="FF0000"/>
                </a:solidFill>
                <a:effectLst>
                  <a:outerShdw blurRad="38100" dist="19050" dir="2700000" algn="tl" rotWithShape="0">
                    <a:schemeClr val="dk1">
                      <a:alpha val="40000"/>
                    </a:schemeClr>
                  </a:outerShdw>
                </a:effectLst>
              </a:rPr>
              <a:t>why?</a:t>
            </a:r>
          </a:p>
        </p:txBody>
      </p:sp>
      <p:sp>
        <p:nvSpPr>
          <p:cNvPr id="3" name="Rectangle 2"/>
          <p:cNvSpPr/>
          <p:nvPr/>
        </p:nvSpPr>
        <p:spPr>
          <a:xfrm>
            <a:off x="430421" y="2010509"/>
            <a:ext cx="3858551" cy="2654573"/>
          </a:xfrm>
          <a:prstGeom prst="rect">
            <a:avLst/>
          </a:prstGeom>
          <a:noFill/>
        </p:spPr>
        <p:txBody>
          <a:bodyPr wrap="square" lIns="68580" tIns="34290" rIns="68580" bIns="34290">
            <a:spAutoFit/>
          </a:bodyPr>
          <a:lstStyle/>
          <a:p>
            <a:pPr algn="just"/>
            <a:r>
              <a:rPr lang="en-US" sz="2400" dirty="0">
                <a:ln w="0"/>
                <a:effectLst>
                  <a:outerShdw blurRad="38100" dist="19050" dir="2700000" algn="tl" rotWithShape="0">
                    <a:schemeClr val="dk1">
                      <a:alpha val="40000"/>
                    </a:schemeClr>
                  </a:outerShdw>
                </a:effectLst>
              </a:rPr>
              <a:t>This is because of the low organic content of enamel in comparison to that of dentin. This Low organic content does not provide nutrient source for bacterial growth and acid production.</a:t>
            </a:r>
            <a:endParaRPr lang="en-US" sz="2400" dirty="0">
              <a:ln w="0"/>
              <a:solidFill>
                <a:srgbClr val="FF0000"/>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1" y="2010508"/>
            <a:ext cx="4068601" cy="3266342"/>
          </a:xfrm>
          <a:prstGeom prst="rect">
            <a:avLst/>
          </a:prstGeom>
        </p:spPr>
      </p:pic>
      <p:sp>
        <p:nvSpPr>
          <p:cNvPr id="4" name="Slide Number Placeholder 3">
            <a:extLst>
              <a:ext uri="{FF2B5EF4-FFF2-40B4-BE49-F238E27FC236}">
                <a16:creationId xmlns:a16="http://schemas.microsoft.com/office/drawing/2014/main" id="{8BD2DB95-5C23-4390-BA55-FCC8DE762044}"/>
              </a:ext>
            </a:extLst>
          </p:cNvPr>
          <p:cNvSpPr>
            <a:spLocks noGrp="1"/>
          </p:cNvSpPr>
          <p:nvPr>
            <p:ph type="sldNum" sz="quarter" idx="12"/>
          </p:nvPr>
        </p:nvSpPr>
        <p:spPr/>
        <p:txBody>
          <a:bodyPr/>
          <a:lstStyle/>
          <a:p>
            <a:fld id="{CC23EDC8-9BF1-4D33-B56F-0C5829866CF5}" type="slidenum">
              <a:rPr lang="tr-TR" smtClean="0"/>
              <a:pPr/>
              <a:t>28</a:t>
            </a:fld>
            <a:endParaRPr lang="tr-TR"/>
          </a:p>
        </p:txBody>
      </p:sp>
    </p:spTree>
    <p:extLst>
      <p:ext uri="{BB962C8B-B14F-4D97-AF65-F5344CB8AC3E}">
        <p14:creationId xmlns:p14="http://schemas.microsoft.com/office/powerpoint/2010/main" val="3323526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9600" dirty="0"/>
              <a:t>  </a:t>
            </a:r>
            <a:r>
              <a:rPr lang="en-US" sz="9600" dirty="0">
                <a:solidFill>
                  <a:srgbClr val="FF0000"/>
                </a:solidFill>
              </a:rPr>
              <a:t>THANK YOU !</a:t>
            </a:r>
            <a:endParaRPr lang="tr-TR" sz="9600" dirty="0">
              <a:solidFill>
                <a:srgbClr val="FF0000"/>
              </a:solidFill>
            </a:endParaRPr>
          </a:p>
        </p:txBody>
      </p:sp>
      <p:sp>
        <p:nvSpPr>
          <p:cNvPr id="2" name="Slide Number Placeholder 1">
            <a:extLst>
              <a:ext uri="{FF2B5EF4-FFF2-40B4-BE49-F238E27FC236}">
                <a16:creationId xmlns:a16="http://schemas.microsoft.com/office/drawing/2014/main" id="{179F78B6-C9C2-42F1-9B54-EB4DD652D34D}"/>
              </a:ext>
            </a:extLst>
          </p:cNvPr>
          <p:cNvSpPr>
            <a:spLocks noGrp="1"/>
          </p:cNvSpPr>
          <p:nvPr>
            <p:ph type="sldNum" sz="quarter" idx="12"/>
          </p:nvPr>
        </p:nvSpPr>
        <p:spPr/>
        <p:txBody>
          <a:bodyPr/>
          <a:lstStyle/>
          <a:p>
            <a:fld id="{CC23EDC8-9BF1-4D33-B56F-0C5829866CF5}" type="slidenum">
              <a:rPr lang="tr-TR" smtClean="0"/>
              <a:pPr/>
              <a:t>29</a:t>
            </a:fld>
            <a:endParaRPr lang="tr-T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34899" y="1463397"/>
            <a:ext cx="324036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Origin of dentin from mesoderm</a:t>
            </a:r>
          </a:p>
        </p:txBody>
      </p:sp>
      <p:sp>
        <p:nvSpPr>
          <p:cNvPr id="5" name="Rectangle 4"/>
          <p:cNvSpPr/>
          <p:nvPr/>
        </p:nvSpPr>
        <p:spPr>
          <a:xfrm>
            <a:off x="185958" y="2047843"/>
            <a:ext cx="2890564" cy="369332"/>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Process of dentin formation:</a:t>
            </a:r>
            <a:endParaRPr lang="en-US" dirty="0"/>
          </a:p>
        </p:txBody>
      </p:sp>
      <p:sp>
        <p:nvSpPr>
          <p:cNvPr id="6" name="Rectangle 5"/>
          <p:cNvSpPr/>
          <p:nvPr/>
        </p:nvSpPr>
        <p:spPr>
          <a:xfrm>
            <a:off x="185958" y="3040035"/>
            <a:ext cx="1313180"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Odontoblast</a:t>
            </a:r>
            <a:endParaRPr lang="en-US" dirty="0"/>
          </a:p>
        </p:txBody>
      </p:sp>
      <p:sp>
        <p:nvSpPr>
          <p:cNvPr id="7" name="Rectangle 6"/>
          <p:cNvSpPr/>
          <p:nvPr/>
        </p:nvSpPr>
        <p:spPr>
          <a:xfrm>
            <a:off x="210143" y="3497657"/>
            <a:ext cx="2866380" cy="646331"/>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Odontoblasts are considered part of pulp</a:t>
            </a:r>
            <a:endParaRPr lang="en-US" dirty="0"/>
          </a:p>
        </p:txBody>
      </p:sp>
      <p:sp>
        <p:nvSpPr>
          <p:cNvPr id="8" name="Rectangle 7"/>
          <p:cNvSpPr/>
          <p:nvPr/>
        </p:nvSpPr>
        <p:spPr>
          <a:xfrm>
            <a:off x="210142" y="4413394"/>
            <a:ext cx="2943845" cy="369332"/>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Dentin-pulp complex</a:t>
            </a:r>
            <a:endParaRPr lang="en-US" dirty="0"/>
          </a:p>
        </p:txBody>
      </p:sp>
      <p:sp>
        <p:nvSpPr>
          <p:cNvPr id="9" name="Rectangle 8"/>
          <p:cNvSpPr/>
          <p:nvPr/>
        </p:nvSpPr>
        <p:spPr>
          <a:xfrm>
            <a:off x="210142" y="5035367"/>
            <a:ext cx="3089874" cy="646331"/>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Dentin is considered a living tissue</a:t>
            </a:r>
            <a:endParaRPr lang="en-US" dirty="0"/>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3375259" y="365665"/>
            <a:ext cx="5513640" cy="4669701"/>
          </a:xfrm>
          <a:prstGeom prst="rect">
            <a:avLst/>
          </a:prstGeom>
          <a:noFill/>
          <a:ln>
            <a:noFill/>
          </a:ln>
        </p:spPr>
      </p:pic>
      <p:sp>
        <p:nvSpPr>
          <p:cNvPr id="11" name="Rectangle 10"/>
          <p:cNvSpPr/>
          <p:nvPr/>
        </p:nvSpPr>
        <p:spPr>
          <a:xfrm>
            <a:off x="153001" y="2544383"/>
            <a:ext cx="1556836"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dentinogenesis</a:t>
            </a:r>
            <a:endParaRPr lang="en-US" dirty="0"/>
          </a:p>
        </p:txBody>
      </p:sp>
      <p:sp>
        <p:nvSpPr>
          <p:cNvPr id="2" name="Slide Number Placeholder 1">
            <a:extLst>
              <a:ext uri="{FF2B5EF4-FFF2-40B4-BE49-F238E27FC236}">
                <a16:creationId xmlns:a16="http://schemas.microsoft.com/office/drawing/2014/main" id="{30BD9842-0F02-4EED-84E0-3496A0D63CFD}"/>
              </a:ext>
            </a:extLst>
          </p:cNvPr>
          <p:cNvSpPr>
            <a:spLocks noGrp="1"/>
          </p:cNvSpPr>
          <p:nvPr>
            <p:ph type="sldNum" sz="quarter" idx="12"/>
          </p:nvPr>
        </p:nvSpPr>
        <p:spPr/>
        <p:txBody>
          <a:bodyPr/>
          <a:lstStyle/>
          <a:p>
            <a:fld id="{CC23EDC8-9BF1-4D33-B56F-0C5829866CF5}" type="slidenum">
              <a:rPr lang="tr-TR" smtClean="0"/>
              <a:pPr/>
              <a:t>3</a:t>
            </a:fld>
            <a:endParaRPr lang="tr-TR"/>
          </a:p>
        </p:txBody>
      </p:sp>
    </p:spTree>
    <p:extLst>
      <p:ext uri="{BB962C8B-B14F-4D97-AF65-F5344CB8AC3E}">
        <p14:creationId xmlns:p14="http://schemas.microsoft.com/office/powerpoint/2010/main" val="102366460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 calcmode="lin" valueType="num">
                                      <p:cBhvr>
                                        <p:cTn id="41" dur="500" fill="hold"/>
                                        <p:tgtEl>
                                          <p:spTgt spid="8"/>
                                        </p:tgtEl>
                                        <p:attrNameLst>
                                          <p:attrName>style.rotation</p:attrName>
                                        </p:attrNameLst>
                                      </p:cBhvr>
                                      <p:tavLst>
                                        <p:tav tm="0">
                                          <p:val>
                                            <p:fltVal val="90"/>
                                          </p:val>
                                        </p:tav>
                                        <p:tav tm="100000">
                                          <p:val>
                                            <p:fltVal val="0"/>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010573916"/>
              </p:ext>
            </p:extLst>
          </p:nvPr>
        </p:nvGraphicFramePr>
        <p:xfrm>
          <a:off x="107504" y="563488"/>
          <a:ext cx="5496272"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647073" y="332656"/>
            <a:ext cx="3110147" cy="461665"/>
          </a:xfrm>
          <a:prstGeom prst="rect">
            <a:avLst/>
          </a:prstGeom>
        </p:spPr>
        <p:txBody>
          <a:bodyPr wrap="none">
            <a:spAutoFit/>
          </a:bodyPr>
          <a:lstStyle/>
          <a:p>
            <a:pPr lvl="0" algn="ctr"/>
            <a:r>
              <a:rPr lang="en-US" sz="2400" b="1" dirty="0">
                <a:solidFill>
                  <a:schemeClr val="tx1">
                    <a:lumMod val="75000"/>
                    <a:lumOff val="25000"/>
                  </a:schemeClr>
                </a:solidFill>
                <a:latin typeface="Times New Roman" panose="02020603050405020304" pitchFamily="18" charset="0"/>
                <a:ea typeface="Calibri" panose="020F0502020204030204" pitchFamily="34" charset="0"/>
              </a:rPr>
              <a:t>Composition of dentin</a:t>
            </a:r>
            <a:endParaRPr lang="en-US" sz="2400" dirty="0">
              <a:solidFill>
                <a:schemeClr val="tx1">
                  <a:lumMod val="75000"/>
                  <a:lumOff val="25000"/>
                </a:schemeClr>
              </a:solidFill>
            </a:endParaRPr>
          </a:p>
        </p:txBody>
      </p:sp>
      <p:graphicFrame>
        <p:nvGraphicFramePr>
          <p:cNvPr id="5" name="Diagram 4"/>
          <p:cNvGraphicFramePr/>
          <p:nvPr>
            <p:extLst>
              <p:ext uri="{D42A27DB-BD31-4B8C-83A1-F6EECF244321}">
                <p14:modId xmlns:p14="http://schemas.microsoft.com/office/powerpoint/2010/main" val="2099538139"/>
              </p:ext>
            </p:extLst>
          </p:nvPr>
        </p:nvGraphicFramePr>
        <p:xfrm>
          <a:off x="5181930" y="3501008"/>
          <a:ext cx="3924436" cy="28516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extLst>
              <p:ext uri="{D42A27DB-BD31-4B8C-83A1-F6EECF244321}">
                <p14:modId xmlns:p14="http://schemas.microsoft.com/office/powerpoint/2010/main" val="2195058034"/>
              </p:ext>
            </p:extLst>
          </p:nvPr>
        </p:nvGraphicFramePr>
        <p:xfrm>
          <a:off x="0" y="3560440"/>
          <a:ext cx="4991040" cy="32975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Slide Number Placeholder 1">
            <a:extLst>
              <a:ext uri="{FF2B5EF4-FFF2-40B4-BE49-F238E27FC236}">
                <a16:creationId xmlns:a16="http://schemas.microsoft.com/office/drawing/2014/main" id="{40311A2E-5A41-4812-A083-E7495FE66AEC}"/>
              </a:ext>
            </a:extLst>
          </p:cNvPr>
          <p:cNvSpPr>
            <a:spLocks noGrp="1"/>
          </p:cNvSpPr>
          <p:nvPr>
            <p:ph type="sldNum" sz="quarter" idx="12"/>
          </p:nvPr>
        </p:nvSpPr>
        <p:spPr/>
        <p:txBody>
          <a:bodyPr/>
          <a:lstStyle/>
          <a:p>
            <a:fld id="{CC23EDC8-9BF1-4D33-B56F-0C5829866CF5}" type="slidenum">
              <a:rPr lang="tr-TR" smtClean="0"/>
              <a:pPr/>
              <a:t>4</a:t>
            </a:fld>
            <a:endParaRPr lang="tr-TR"/>
          </a:p>
        </p:txBody>
      </p:sp>
    </p:spTree>
    <p:extLst>
      <p:ext uri="{BB962C8B-B14F-4D97-AF65-F5344CB8AC3E}">
        <p14:creationId xmlns:p14="http://schemas.microsoft.com/office/powerpoint/2010/main" val="21843303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Rectangle 1"/>
          <p:cNvSpPr/>
          <p:nvPr/>
        </p:nvSpPr>
        <p:spPr>
          <a:xfrm>
            <a:off x="3037010" y="346121"/>
            <a:ext cx="3008196" cy="369332"/>
          </a:xfrm>
          <a:prstGeom prst="rect">
            <a:avLst/>
          </a:prstGeom>
        </p:spPr>
        <p:txBody>
          <a:bodyPr wrap="none">
            <a:spAutoFit/>
          </a:bodyPr>
          <a:lstStyle/>
          <a:p>
            <a:r>
              <a:rPr lang="en-US" b="1" dirty="0">
                <a:solidFill>
                  <a:srgbClr val="FF0000"/>
                </a:solidFill>
                <a:latin typeface="Times New Roman" panose="02020603050405020304" pitchFamily="18" charset="0"/>
                <a:ea typeface="Calibri" panose="020F0502020204030204" pitchFamily="34" charset="0"/>
              </a:rPr>
              <a:t>Physical properties of dentin</a:t>
            </a:r>
            <a:endParaRPr lang="en-US" dirty="0"/>
          </a:p>
        </p:txBody>
      </p:sp>
      <p:sp>
        <p:nvSpPr>
          <p:cNvPr id="3" name="Rectangle 2"/>
          <p:cNvSpPr/>
          <p:nvPr/>
        </p:nvSpPr>
        <p:spPr>
          <a:xfrm>
            <a:off x="323528" y="2276872"/>
            <a:ext cx="4371710"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Yellow-white and slightly darker than enamel</a:t>
            </a:r>
            <a:endParaRPr lang="en-US" dirty="0"/>
          </a:p>
        </p:txBody>
      </p:sp>
      <p:sp>
        <p:nvSpPr>
          <p:cNvPr id="4" name="Rectangle 3"/>
          <p:cNvSpPr/>
          <p:nvPr/>
        </p:nvSpPr>
        <p:spPr>
          <a:xfrm>
            <a:off x="343352" y="2852936"/>
            <a:ext cx="323678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In older patients, dentin is darker</a:t>
            </a:r>
            <a:endParaRPr lang="en-US" dirty="0"/>
          </a:p>
        </p:txBody>
      </p:sp>
      <p:sp>
        <p:nvSpPr>
          <p:cNvPr id="5" name="Rectangle 4"/>
          <p:cNvSpPr/>
          <p:nvPr/>
        </p:nvSpPr>
        <p:spPr>
          <a:xfrm>
            <a:off x="370032" y="3356992"/>
            <a:ext cx="3985369" cy="923330"/>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Dentin can become brown or black when it has been exposed to oral fluids, old restorative materials</a:t>
            </a:r>
            <a:endParaRPr lang="en-US" dirty="0"/>
          </a:p>
        </p:txBody>
      </p:sp>
      <p:sp>
        <p:nvSpPr>
          <p:cNvPr id="6" name="Rectangle 5"/>
          <p:cNvSpPr/>
          <p:nvPr/>
        </p:nvSpPr>
        <p:spPr>
          <a:xfrm>
            <a:off x="323528" y="4365104"/>
            <a:ext cx="4031873"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Dentin surfaces are more opaque and dull</a:t>
            </a:r>
            <a:endParaRPr lang="en-US" dirty="0"/>
          </a:p>
        </p:txBody>
      </p:sp>
      <p:sp>
        <p:nvSpPr>
          <p:cNvPr id="7" name="Rectangle 6"/>
          <p:cNvSpPr/>
          <p:nvPr/>
        </p:nvSpPr>
        <p:spPr>
          <a:xfrm>
            <a:off x="370032" y="4870901"/>
            <a:ext cx="4572000" cy="646331"/>
          </a:xfrm>
          <a:prstGeom prst="rect">
            <a:avLst/>
          </a:prstGeom>
        </p:spPr>
        <p:txBody>
          <a:bodyPr>
            <a:spAutoFit/>
          </a:bodyPr>
          <a:lstStyle/>
          <a:p>
            <a:r>
              <a:rPr lang="en-US" dirty="0">
                <a:latin typeface="Times New Roman" panose="02020603050405020304" pitchFamily="18" charset="0"/>
                <a:ea typeface="Calibri" panose="020F0502020204030204" pitchFamily="34" charset="0"/>
              </a:rPr>
              <a:t>Dentin is less reflective to light than similar enamel surfaces, which appear shiny</a:t>
            </a:r>
            <a:endParaRPr lang="en-US" dirty="0"/>
          </a:p>
        </p:txBody>
      </p:sp>
      <p:pic>
        <p:nvPicPr>
          <p:cNvPr id="8" name="Picture 7"/>
          <p:cNvPicPr>
            <a:picLocks noChangeAspect="1"/>
          </p:cNvPicPr>
          <p:nvPr/>
        </p:nvPicPr>
        <p:blipFill>
          <a:blip r:embed="rId2"/>
          <a:stretch>
            <a:fillRect/>
          </a:stretch>
        </p:blipFill>
        <p:spPr>
          <a:xfrm>
            <a:off x="5076056" y="1147401"/>
            <a:ext cx="3877254" cy="2569631"/>
          </a:xfrm>
          <a:prstGeom prst="rect">
            <a:avLst/>
          </a:prstGeom>
        </p:spPr>
      </p:pic>
      <p:pic>
        <p:nvPicPr>
          <p:cNvPr id="9" name="Picture 8"/>
          <p:cNvPicPr>
            <a:picLocks noChangeAspect="1"/>
          </p:cNvPicPr>
          <p:nvPr/>
        </p:nvPicPr>
        <p:blipFill>
          <a:blip r:embed="rId3"/>
          <a:stretch>
            <a:fillRect/>
          </a:stretch>
        </p:blipFill>
        <p:spPr>
          <a:xfrm>
            <a:off x="4726814" y="4011726"/>
            <a:ext cx="3853181" cy="2553677"/>
          </a:xfrm>
          <a:prstGeom prst="rect">
            <a:avLst/>
          </a:prstGeom>
        </p:spPr>
      </p:pic>
      <p:sp>
        <p:nvSpPr>
          <p:cNvPr id="11" name="Rectangle 10"/>
          <p:cNvSpPr/>
          <p:nvPr/>
        </p:nvSpPr>
        <p:spPr>
          <a:xfrm>
            <a:off x="370032" y="1130896"/>
            <a:ext cx="1465664" cy="587148"/>
          </a:xfrm>
          <a:prstGeom prst="rect">
            <a:avLst/>
          </a:prstGeom>
        </p:spPr>
        <p:txBody>
          <a:bodyPr wrap="square">
            <a:spAutoFit/>
          </a:bodyPr>
          <a:lstStyle/>
          <a:p>
            <a:pPr marL="342900" lvl="0" indent="-342900" algn="just">
              <a:lnSpc>
                <a:spcPct val="150000"/>
              </a:lnSpc>
              <a:buFont typeface="+mj-lt"/>
              <a:buAutoNum type="arabicPeriod"/>
            </a:pPr>
            <a:r>
              <a:rPr lang="en-US" sz="2400" b="1" dirty="0">
                <a:solidFill>
                  <a:srgbClr val="C00000"/>
                </a:solidFill>
                <a:latin typeface="Times New Roman" panose="02020603050405020304" pitchFamily="18" charset="0"/>
                <a:ea typeface="Calibri" panose="020F0502020204030204" pitchFamily="34" charset="0"/>
                <a:cs typeface="Arial" panose="020B0604020202020204" pitchFamily="34" charset="0"/>
              </a:rPr>
              <a:t>Color</a:t>
            </a:r>
            <a:endParaRPr lang="en-US"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D40B8E1E-580B-4A39-9F88-891C0B3ABE80}"/>
              </a:ext>
            </a:extLst>
          </p:cNvPr>
          <p:cNvSpPr>
            <a:spLocks noGrp="1"/>
          </p:cNvSpPr>
          <p:nvPr>
            <p:ph type="sldNum" sz="quarter" idx="12"/>
          </p:nvPr>
        </p:nvSpPr>
        <p:spPr/>
        <p:txBody>
          <a:bodyPr/>
          <a:lstStyle/>
          <a:p>
            <a:fld id="{CC23EDC8-9BF1-4D33-B56F-0C5829866CF5}" type="slidenum">
              <a:rPr lang="tr-TR" smtClean="0"/>
              <a:pPr/>
              <a:t>5</a:t>
            </a:fld>
            <a:endParaRPr lang="tr-TR"/>
          </a:p>
        </p:txBody>
      </p:sp>
    </p:spTree>
    <p:extLst>
      <p:ext uri="{BB962C8B-B14F-4D97-AF65-F5344CB8AC3E}">
        <p14:creationId xmlns:p14="http://schemas.microsoft.com/office/powerpoint/2010/main" val="234942345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3037010" y="346121"/>
            <a:ext cx="3947747"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Calibri" panose="020F0502020204030204" pitchFamily="34" charset="0"/>
              </a:rPr>
              <a:t>Physical properties of dentin</a:t>
            </a:r>
            <a:endParaRPr lang="en-US" sz="2400" dirty="0"/>
          </a:p>
        </p:txBody>
      </p:sp>
      <p:sp>
        <p:nvSpPr>
          <p:cNvPr id="3" name="Rectangle 2"/>
          <p:cNvSpPr/>
          <p:nvPr/>
        </p:nvSpPr>
        <p:spPr>
          <a:xfrm>
            <a:off x="251520" y="975364"/>
            <a:ext cx="1897712" cy="579967"/>
          </a:xfrm>
          <a:prstGeom prst="rect">
            <a:avLst/>
          </a:prstGeom>
        </p:spPr>
        <p:txBody>
          <a:bodyPr wrap="square">
            <a:spAutoFit/>
          </a:bodyPr>
          <a:lstStyle/>
          <a:p>
            <a:pPr lvl="0" algn="ctr">
              <a:lnSpc>
                <a:spcPct val="150000"/>
              </a:lnSpc>
            </a:pP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 Hardness</a:t>
            </a:r>
          </a:p>
        </p:txBody>
      </p:sp>
      <p:sp>
        <p:nvSpPr>
          <p:cNvPr id="4" name="Rectangle 3"/>
          <p:cNvSpPr/>
          <p:nvPr/>
        </p:nvSpPr>
        <p:spPr>
          <a:xfrm>
            <a:off x="251520" y="1844824"/>
            <a:ext cx="4044697"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Dentin is harder than bone or cementum.</a:t>
            </a:r>
          </a:p>
        </p:txBody>
      </p:sp>
      <p:sp>
        <p:nvSpPr>
          <p:cNvPr id="5" name="Rectangle 4"/>
          <p:cNvSpPr/>
          <p:nvPr/>
        </p:nvSpPr>
        <p:spPr>
          <a:xfrm>
            <a:off x="259904" y="2257428"/>
            <a:ext cx="1967205"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Softer than Enamel</a:t>
            </a:r>
            <a:endParaRPr lang="en-US" dirty="0"/>
          </a:p>
        </p:txBody>
      </p:sp>
      <p:sp>
        <p:nvSpPr>
          <p:cNvPr id="6" name="Rectangle 5"/>
          <p:cNvSpPr/>
          <p:nvPr/>
        </p:nvSpPr>
        <p:spPr>
          <a:xfrm>
            <a:off x="232832" y="2694792"/>
            <a:ext cx="4572000" cy="646331"/>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The hardness of dentin averages one-fifth that of enamel</a:t>
            </a:r>
            <a:endParaRPr lang="en-US" dirty="0"/>
          </a:p>
        </p:txBody>
      </p:sp>
      <p:sp>
        <p:nvSpPr>
          <p:cNvPr id="7" name="Rectangle 6"/>
          <p:cNvSpPr/>
          <p:nvPr/>
        </p:nvSpPr>
        <p:spPr>
          <a:xfrm>
            <a:off x="232832" y="3390434"/>
            <a:ext cx="4572000" cy="923330"/>
          </a:xfrm>
          <a:prstGeom prst="rect">
            <a:avLst/>
          </a:prstGeom>
        </p:spPr>
        <p:txBody>
          <a:bodyPr>
            <a:spAutoFit/>
          </a:bodyPr>
          <a:lstStyle/>
          <a:p>
            <a:pPr algn="just"/>
            <a:r>
              <a:rPr lang="en-US">
                <a:latin typeface="Times New Roman" panose="02020603050405020304" pitchFamily="18" charset="0"/>
                <a:ea typeface="Calibri" panose="020F0502020204030204" pitchFamily="34" charset="0"/>
              </a:rPr>
              <a:t>Hardness </a:t>
            </a:r>
            <a:r>
              <a:rPr lang="en-US" dirty="0">
                <a:latin typeface="Times New Roman" panose="02020603050405020304" pitchFamily="18" charset="0"/>
                <a:ea typeface="Calibri" panose="020F0502020204030204" pitchFamily="34" charset="0"/>
              </a:rPr>
              <a:t>near the </a:t>
            </a:r>
            <a:r>
              <a:rPr lang="en-US" dirty="0" err="1">
                <a:latin typeface="Times New Roman" panose="02020603050405020304" pitchFamily="18" charset="0"/>
                <a:ea typeface="Calibri" panose="020F0502020204030204" pitchFamily="34" charset="0"/>
              </a:rPr>
              <a:t>dentinoenamel</a:t>
            </a:r>
            <a:r>
              <a:rPr lang="en-US" dirty="0">
                <a:latin typeface="Times New Roman" panose="02020603050405020304" pitchFamily="18" charset="0"/>
                <a:ea typeface="Calibri" panose="020F0502020204030204" pitchFamily="34" charset="0"/>
              </a:rPr>
              <a:t> junction (DEJ) is about three times greater than near the pulp</a:t>
            </a:r>
            <a:endParaRPr lang="en-US" dirty="0"/>
          </a:p>
        </p:txBody>
      </p:sp>
      <p:sp>
        <p:nvSpPr>
          <p:cNvPr id="8" name="Rectangle 7"/>
          <p:cNvSpPr/>
          <p:nvPr/>
        </p:nvSpPr>
        <p:spPr>
          <a:xfrm>
            <a:off x="245408" y="4520622"/>
            <a:ext cx="3172663"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Dentin becomes harder with age</a:t>
            </a:r>
            <a:endParaRPr lang="en-US" dirty="0"/>
          </a:p>
        </p:txBody>
      </p:sp>
      <p:sp>
        <p:nvSpPr>
          <p:cNvPr id="9" name="Rectangle 8"/>
          <p:cNvSpPr/>
          <p:nvPr/>
        </p:nvSpPr>
        <p:spPr>
          <a:xfrm>
            <a:off x="232832" y="4993153"/>
            <a:ext cx="4572000" cy="646331"/>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Compressive strength and the modulus of elasticity of dentin is lower than that of enamel</a:t>
            </a:r>
            <a:endParaRPr lang="en-US" dirty="0"/>
          </a:p>
        </p:txBody>
      </p:sp>
      <p:sp>
        <p:nvSpPr>
          <p:cNvPr id="10" name="Rectangle 9"/>
          <p:cNvSpPr/>
          <p:nvPr/>
        </p:nvSpPr>
        <p:spPr>
          <a:xfrm>
            <a:off x="232832" y="5756395"/>
            <a:ext cx="4572000" cy="646331"/>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Tensile strength of dentin is higher than that of enamel</a:t>
            </a:r>
            <a:endParaRPr lang="en-US" dirty="0"/>
          </a:p>
        </p:txBody>
      </p:sp>
      <p:pic>
        <p:nvPicPr>
          <p:cNvPr id="11" name="Picture 10"/>
          <p:cNvPicPr>
            <a:picLocks noChangeAspect="1"/>
          </p:cNvPicPr>
          <p:nvPr/>
        </p:nvPicPr>
        <p:blipFill>
          <a:blip r:embed="rId2"/>
          <a:stretch>
            <a:fillRect/>
          </a:stretch>
        </p:blipFill>
        <p:spPr>
          <a:xfrm>
            <a:off x="5541133" y="1547245"/>
            <a:ext cx="2887247" cy="4991998"/>
          </a:xfrm>
          <a:prstGeom prst="rect">
            <a:avLst/>
          </a:prstGeom>
        </p:spPr>
      </p:pic>
      <p:sp>
        <p:nvSpPr>
          <p:cNvPr id="12" name="Slide Number Placeholder 11">
            <a:extLst>
              <a:ext uri="{FF2B5EF4-FFF2-40B4-BE49-F238E27FC236}">
                <a16:creationId xmlns:a16="http://schemas.microsoft.com/office/drawing/2014/main" id="{D72AC8DB-3A87-4952-BF4C-B65B4D276D4E}"/>
              </a:ext>
            </a:extLst>
          </p:cNvPr>
          <p:cNvSpPr>
            <a:spLocks noGrp="1"/>
          </p:cNvSpPr>
          <p:nvPr>
            <p:ph type="sldNum" sz="quarter" idx="12"/>
          </p:nvPr>
        </p:nvSpPr>
        <p:spPr/>
        <p:txBody>
          <a:bodyPr/>
          <a:lstStyle/>
          <a:p>
            <a:fld id="{CC23EDC8-9BF1-4D33-B56F-0C5829866CF5}" type="slidenum">
              <a:rPr lang="tr-TR" smtClean="0"/>
              <a:pPr/>
              <a:t>6</a:t>
            </a:fld>
            <a:endParaRPr lang="tr-TR"/>
          </a:p>
        </p:txBody>
      </p:sp>
    </p:spTree>
    <p:extLst>
      <p:ext uri="{BB962C8B-B14F-4D97-AF65-F5344CB8AC3E}">
        <p14:creationId xmlns:p14="http://schemas.microsoft.com/office/powerpoint/2010/main" val="356760280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randombar(horizont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7000">
              <a:srgbClr val="A7C3C3">
                <a:alpha val="81000"/>
                <a:lumMod val="78000"/>
              </a:srgbClr>
            </a:gs>
            <a:gs pos="0">
              <a:schemeClr val="accent5">
                <a:lumMod val="60000"/>
                <a:lumOff val="4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6600000" scaled="0"/>
        </a:gradFill>
        <a:effectLst/>
      </p:bgPr>
    </p:bg>
    <p:spTree>
      <p:nvGrpSpPr>
        <p:cNvPr id="1" name=""/>
        <p:cNvGrpSpPr/>
        <p:nvPr/>
      </p:nvGrpSpPr>
      <p:grpSpPr>
        <a:xfrm>
          <a:off x="0" y="0"/>
          <a:ext cx="0" cy="0"/>
          <a:chOff x="0" y="0"/>
          <a:chExt cx="0" cy="0"/>
        </a:xfrm>
      </p:grpSpPr>
      <p:sp>
        <p:nvSpPr>
          <p:cNvPr id="2" name="Rectangle 1"/>
          <p:cNvSpPr/>
          <p:nvPr/>
        </p:nvSpPr>
        <p:spPr>
          <a:xfrm>
            <a:off x="3563888" y="260648"/>
            <a:ext cx="1704313" cy="369332"/>
          </a:xfrm>
          <a:prstGeom prst="rect">
            <a:avLst/>
          </a:prstGeom>
        </p:spPr>
        <p:txBody>
          <a:bodyPr wrap="none">
            <a:spAutoFit/>
          </a:bodyPr>
          <a:lstStyle/>
          <a:p>
            <a:r>
              <a:rPr lang="en-US" dirty="0">
                <a:solidFill>
                  <a:srgbClr val="FF0000"/>
                </a:solidFill>
                <a:latin typeface="Times New Roman" panose="02020603050405020304" pitchFamily="18" charset="0"/>
                <a:ea typeface="Calibri" panose="020F0502020204030204" pitchFamily="34" charset="0"/>
              </a:rPr>
              <a:t>Dentinal tubules</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851920" y="908720"/>
            <a:ext cx="5173980" cy="4417060"/>
          </a:xfrm>
          <a:prstGeom prst="rect">
            <a:avLst/>
          </a:prstGeom>
          <a:noFill/>
          <a:ln>
            <a:noFill/>
          </a:ln>
        </p:spPr>
      </p:pic>
      <p:sp>
        <p:nvSpPr>
          <p:cNvPr id="4" name="Rectangle 3"/>
          <p:cNvSpPr/>
          <p:nvPr/>
        </p:nvSpPr>
        <p:spPr>
          <a:xfrm>
            <a:off x="142960" y="908720"/>
            <a:ext cx="3456384" cy="923330"/>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Dentinal tubules extend through the entire thickness of the dentin from the pulp to the DEJ.</a:t>
            </a:r>
            <a:endParaRPr lang="en-US" dirty="0"/>
          </a:p>
        </p:txBody>
      </p:sp>
      <p:sp>
        <p:nvSpPr>
          <p:cNvPr id="5" name="Rectangle 4"/>
          <p:cNvSpPr/>
          <p:nvPr/>
        </p:nvSpPr>
        <p:spPr>
          <a:xfrm>
            <a:off x="142960" y="2110790"/>
            <a:ext cx="3456384" cy="1200329"/>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The tubules follow an S-shaped path from the outer surface of the dentin to the perimeter of the pulp in coronal dentin.</a:t>
            </a:r>
            <a:endParaRPr lang="en-US" dirty="0"/>
          </a:p>
        </p:txBody>
      </p:sp>
      <p:pic>
        <p:nvPicPr>
          <p:cNvPr id="7" name="Picture 6">
            <a:extLst>
              <a:ext uri="{FF2B5EF4-FFF2-40B4-BE49-F238E27FC236}">
                <a16:creationId xmlns:a16="http://schemas.microsoft.com/office/drawing/2014/main" id="{6597E9BE-AC96-45D1-9402-85978636FC87}"/>
              </a:ext>
            </a:extLst>
          </p:cNvPr>
          <p:cNvPicPr>
            <a:picLocks noChangeAspect="1"/>
          </p:cNvPicPr>
          <p:nvPr/>
        </p:nvPicPr>
        <p:blipFill>
          <a:blip r:embed="rId3"/>
          <a:stretch>
            <a:fillRect/>
          </a:stretch>
        </p:blipFill>
        <p:spPr>
          <a:xfrm>
            <a:off x="547265" y="3579619"/>
            <a:ext cx="3016623" cy="3046714"/>
          </a:xfrm>
          <a:prstGeom prst="rect">
            <a:avLst/>
          </a:prstGeom>
        </p:spPr>
      </p:pic>
      <p:sp>
        <p:nvSpPr>
          <p:cNvPr id="6" name="Slide Number Placeholder 5">
            <a:extLst>
              <a:ext uri="{FF2B5EF4-FFF2-40B4-BE49-F238E27FC236}">
                <a16:creationId xmlns:a16="http://schemas.microsoft.com/office/drawing/2014/main" id="{8AA97C9B-AD91-4FE4-874D-996F0186C0B9}"/>
              </a:ext>
            </a:extLst>
          </p:cNvPr>
          <p:cNvSpPr>
            <a:spLocks noGrp="1"/>
          </p:cNvSpPr>
          <p:nvPr>
            <p:ph type="sldNum" sz="quarter" idx="12"/>
          </p:nvPr>
        </p:nvSpPr>
        <p:spPr/>
        <p:txBody>
          <a:bodyPr/>
          <a:lstStyle/>
          <a:p>
            <a:fld id="{CC23EDC8-9BF1-4D33-B56F-0C5829866CF5}" type="slidenum">
              <a:rPr lang="tr-TR" smtClean="0"/>
              <a:pPr/>
              <a:t>7</a:t>
            </a:fld>
            <a:endParaRPr lang="tr-TR"/>
          </a:p>
        </p:txBody>
      </p:sp>
    </p:spTree>
    <p:extLst>
      <p:ext uri="{BB962C8B-B14F-4D97-AF65-F5344CB8AC3E}">
        <p14:creationId xmlns:p14="http://schemas.microsoft.com/office/powerpoint/2010/main" val="417401386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2" descr="D:\LECTURES FOR SECOND GRADE 2014-2015\Auxillary\preview007iiiiiiiiii.png"/>
          <p:cNvPicPr>
            <a:picLocks noChangeAspect="1" noChangeArrowheads="1"/>
          </p:cNvPicPr>
          <p:nvPr/>
        </p:nvPicPr>
        <p:blipFill rotWithShape="1">
          <a:blip r:embed="rId2"/>
          <a:srcRect l="32472" t="55542" r="19010" b="2408"/>
          <a:stretch/>
        </p:blipFill>
        <p:spPr bwMode="auto">
          <a:xfrm>
            <a:off x="4543440" y="629980"/>
            <a:ext cx="4447387" cy="2890802"/>
          </a:xfrm>
          <a:prstGeom prst="rect">
            <a:avLst/>
          </a:prstGeom>
          <a:noFill/>
        </p:spPr>
      </p:pic>
      <p:sp>
        <p:nvSpPr>
          <p:cNvPr id="3" name="Rectangle 2"/>
          <p:cNvSpPr/>
          <p:nvPr/>
        </p:nvSpPr>
        <p:spPr>
          <a:xfrm>
            <a:off x="3563888" y="260648"/>
            <a:ext cx="1704313"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Dentinal tubules</a:t>
            </a:r>
            <a:endParaRPr lang="en-US" dirty="0"/>
          </a:p>
        </p:txBody>
      </p:sp>
      <p:sp>
        <p:nvSpPr>
          <p:cNvPr id="4" name="Rectangle 3"/>
          <p:cNvSpPr/>
          <p:nvPr/>
        </p:nvSpPr>
        <p:spPr>
          <a:xfrm>
            <a:off x="241608" y="1074440"/>
            <a:ext cx="4114368" cy="878895"/>
          </a:xfrm>
          <a:prstGeom prst="rect">
            <a:avLst/>
          </a:prstGeom>
        </p:spPr>
        <p:txBody>
          <a:bodyPr wrap="square">
            <a:spAutoFit/>
          </a:bodyPr>
          <a:lstStyle/>
          <a:p>
            <a:pPr algn="just">
              <a:lnSpc>
                <a:spcPct val="150000"/>
              </a:lnSpc>
            </a:pPr>
            <a:r>
              <a:rPr lang="en-US" dirty="0">
                <a:latin typeface="Times New Roman" panose="02020603050405020304" pitchFamily="18" charset="0"/>
                <a:ea typeface="Calibri" panose="020F0502020204030204" pitchFamily="34" charset="0"/>
                <a:cs typeface="Arial" panose="020B0604020202020204" pitchFamily="34" charset="0"/>
              </a:rPr>
              <a:t>Dentinal tubules are closer to each other at pulp border than they are at DEJ. </a:t>
            </a:r>
            <a:r>
              <a:rPr lang="en-US" b="1" dirty="0">
                <a:solidFill>
                  <a:srgbClr val="FF0000"/>
                </a:solidFill>
                <a:latin typeface="Times New Roman" panose="02020603050405020304" pitchFamily="18" charset="0"/>
                <a:ea typeface="Calibri" panose="020F0502020204030204" pitchFamily="34" charset="0"/>
                <a:cs typeface="Arial" panose="020B0604020202020204" pitchFamily="34" charset="0"/>
              </a:rPr>
              <a:t>WHY? </a:t>
            </a:r>
            <a:endParaRPr lang="en-US"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2"/>
          <p:cNvPicPr>
            <a:picLocks noChangeAspect="1" noChangeArrowheads="1"/>
          </p:cNvPicPr>
          <p:nvPr/>
        </p:nvPicPr>
        <p:blipFill>
          <a:blip r:embed="rId3"/>
          <a:srcRect/>
          <a:stretch>
            <a:fillRect/>
          </a:stretch>
        </p:blipFill>
        <p:spPr bwMode="auto">
          <a:xfrm>
            <a:off x="4416533" y="3688724"/>
            <a:ext cx="4574294" cy="2971621"/>
          </a:xfrm>
          <a:prstGeom prst="rect">
            <a:avLst/>
          </a:prstGeom>
          <a:noFill/>
          <a:ln w="9525">
            <a:noFill/>
            <a:miter lim="800000"/>
            <a:headEnd/>
            <a:tailEnd/>
          </a:ln>
          <a:effectLst/>
        </p:spPr>
      </p:pic>
      <p:sp>
        <p:nvSpPr>
          <p:cNvPr id="7" name="TextBox 6"/>
          <p:cNvSpPr txBox="1"/>
          <p:nvPr/>
        </p:nvSpPr>
        <p:spPr>
          <a:xfrm>
            <a:off x="241608" y="2420888"/>
            <a:ext cx="3754328"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Surface area at DEJ is 5 times larger than that at pulp border</a:t>
            </a:r>
          </a:p>
        </p:txBody>
      </p:sp>
      <p:sp>
        <p:nvSpPr>
          <p:cNvPr id="8" name="TextBox 7"/>
          <p:cNvSpPr txBox="1"/>
          <p:nvPr/>
        </p:nvSpPr>
        <p:spPr>
          <a:xfrm>
            <a:off x="241608" y="3563508"/>
            <a:ext cx="3826336"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Dentinal tubules get larger as they approach pulp border</a:t>
            </a:r>
          </a:p>
        </p:txBody>
      </p:sp>
      <p:sp>
        <p:nvSpPr>
          <p:cNvPr id="5" name="Slide Number Placeholder 4">
            <a:extLst>
              <a:ext uri="{FF2B5EF4-FFF2-40B4-BE49-F238E27FC236}">
                <a16:creationId xmlns:a16="http://schemas.microsoft.com/office/drawing/2014/main" id="{9D6A6DF1-27C4-4E7D-BEBC-5216263C4F0B}"/>
              </a:ext>
            </a:extLst>
          </p:cNvPr>
          <p:cNvSpPr>
            <a:spLocks noGrp="1"/>
          </p:cNvSpPr>
          <p:nvPr>
            <p:ph type="sldNum" sz="quarter" idx="12"/>
          </p:nvPr>
        </p:nvSpPr>
        <p:spPr/>
        <p:txBody>
          <a:bodyPr/>
          <a:lstStyle/>
          <a:p>
            <a:fld id="{CC23EDC8-9BF1-4D33-B56F-0C5829866CF5}" type="slidenum">
              <a:rPr lang="tr-TR" smtClean="0"/>
              <a:pPr/>
              <a:t>8</a:t>
            </a:fld>
            <a:endParaRPr lang="tr-TR"/>
          </a:p>
        </p:txBody>
      </p:sp>
    </p:spTree>
    <p:extLst>
      <p:ext uri="{BB962C8B-B14F-4D97-AF65-F5344CB8AC3E}">
        <p14:creationId xmlns:p14="http://schemas.microsoft.com/office/powerpoint/2010/main" val="3887661231"/>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851920" y="332656"/>
            <a:ext cx="1155124" cy="369332"/>
          </a:xfrm>
          <a:prstGeom prst="rect">
            <a:avLst/>
          </a:prstGeom>
        </p:spPr>
        <p:txBody>
          <a:bodyPr wrap="none">
            <a:spAutoFit/>
          </a:bodyPr>
          <a:lstStyle/>
          <a:p>
            <a:r>
              <a:rPr lang="en-US" b="1" dirty="0" err="1">
                <a:solidFill>
                  <a:srgbClr val="FF0000"/>
                </a:solidFill>
                <a:latin typeface="Times New Roman" panose="02020603050405020304" pitchFamily="18" charset="0"/>
                <a:ea typeface="Calibri" panose="020F0502020204030204" pitchFamily="34" charset="0"/>
              </a:rPr>
              <a:t>Predentin</a:t>
            </a:r>
            <a:endParaRPr lang="en-US" dirty="0"/>
          </a:p>
        </p:txBody>
      </p:sp>
      <p:sp>
        <p:nvSpPr>
          <p:cNvPr id="3" name="Rectangle 2"/>
          <p:cNvSpPr/>
          <p:nvPr/>
        </p:nvSpPr>
        <p:spPr>
          <a:xfrm>
            <a:off x="107504" y="980728"/>
            <a:ext cx="4572000" cy="923330"/>
          </a:xfrm>
          <a:prstGeom prst="rect">
            <a:avLst/>
          </a:prstGeom>
        </p:spPr>
        <p:txBody>
          <a:bodyPr>
            <a:spAutoFit/>
          </a:bodyPr>
          <a:lstStyle/>
          <a:p>
            <a:pPr algn="just"/>
            <a:r>
              <a:rPr lang="en-US" dirty="0" err="1">
                <a:latin typeface="Times New Roman" panose="02020603050405020304" pitchFamily="18" charset="0"/>
                <a:ea typeface="Calibri" panose="020F0502020204030204" pitchFamily="34" charset="0"/>
              </a:rPr>
              <a:t>Predentin</a:t>
            </a:r>
            <a:r>
              <a:rPr lang="en-US" dirty="0">
                <a:latin typeface="Times New Roman" panose="02020603050405020304" pitchFamily="18" charset="0"/>
                <a:ea typeface="Calibri" panose="020F0502020204030204" pitchFamily="34" charset="0"/>
              </a:rPr>
              <a:t> is a band of newly formed, </a:t>
            </a:r>
            <a:r>
              <a:rPr lang="en-US" dirty="0" err="1">
                <a:latin typeface="Times New Roman" panose="02020603050405020304" pitchFamily="18" charset="0"/>
                <a:ea typeface="Calibri" panose="020F0502020204030204" pitchFamily="34" charset="0"/>
              </a:rPr>
              <a:t>umnineralized</a:t>
            </a:r>
            <a:r>
              <a:rPr lang="en-US" dirty="0">
                <a:latin typeface="Times New Roman" panose="02020603050405020304" pitchFamily="18" charset="0"/>
                <a:ea typeface="Calibri" panose="020F0502020204030204" pitchFamily="34" charset="0"/>
              </a:rPr>
              <a:t> matrix of dentin at the pulpal border of dentin.</a:t>
            </a:r>
            <a:endParaRPr lang="en-US" dirty="0"/>
          </a:p>
        </p:txBody>
      </p:sp>
      <p:sp>
        <p:nvSpPr>
          <p:cNvPr id="4" name="Rectangle 3"/>
          <p:cNvSpPr/>
          <p:nvPr/>
        </p:nvSpPr>
        <p:spPr>
          <a:xfrm>
            <a:off x="107504" y="2182798"/>
            <a:ext cx="4572000" cy="923330"/>
          </a:xfrm>
          <a:prstGeom prst="rect">
            <a:avLst/>
          </a:prstGeom>
        </p:spPr>
        <p:txBody>
          <a:bodyPr>
            <a:spAutoFit/>
          </a:bodyPr>
          <a:lstStyle/>
          <a:p>
            <a:pPr algn="just"/>
            <a:r>
              <a:rPr lang="en-US" dirty="0" err="1">
                <a:latin typeface="Times New Roman" panose="02020603050405020304" pitchFamily="18" charset="0"/>
                <a:ea typeface="Calibri" panose="020F0502020204030204" pitchFamily="34" charset="0"/>
              </a:rPr>
              <a:t>Predentin</a:t>
            </a:r>
            <a:r>
              <a:rPr lang="en-US" dirty="0">
                <a:latin typeface="Times New Roman" panose="02020603050405020304" pitchFamily="18" charset="0"/>
                <a:ea typeface="Calibri" panose="020F0502020204030204" pitchFamily="34" charset="0"/>
              </a:rPr>
              <a:t> is formed in two stages: first, the organic matrix is deposited, and second, an inorganic mineral substance is added.</a:t>
            </a:r>
            <a:endParaRPr lang="en-US" dirty="0"/>
          </a:p>
        </p:txBody>
      </p:sp>
      <p:sp>
        <p:nvSpPr>
          <p:cNvPr id="5" name="Rectangle 4"/>
          <p:cNvSpPr/>
          <p:nvPr/>
        </p:nvSpPr>
        <p:spPr>
          <a:xfrm>
            <a:off x="107504" y="3384868"/>
            <a:ext cx="4572000" cy="646331"/>
          </a:xfrm>
          <a:prstGeom prst="rect">
            <a:avLst/>
          </a:prstGeom>
        </p:spPr>
        <p:txBody>
          <a:bodyPr>
            <a:spAutoFit/>
          </a:bodyPr>
          <a:lstStyle/>
          <a:p>
            <a:pPr algn="just"/>
            <a:r>
              <a:rPr lang="en-US" dirty="0">
                <a:latin typeface="Times New Roman" panose="02020603050405020304" pitchFamily="18" charset="0"/>
                <a:ea typeface="Calibri" panose="020F0502020204030204" pitchFamily="34" charset="0"/>
              </a:rPr>
              <a:t>Mineralization occurs at the </a:t>
            </a:r>
            <a:r>
              <a:rPr lang="en-US" dirty="0" err="1">
                <a:latin typeface="Times New Roman" panose="02020603050405020304" pitchFamily="18" charset="0"/>
                <a:ea typeface="Calibri" panose="020F0502020204030204" pitchFamily="34" charset="0"/>
              </a:rPr>
              <a:t>predentin</a:t>
            </a:r>
            <a:r>
              <a:rPr lang="en-US" dirty="0">
                <a:latin typeface="Times New Roman" panose="02020603050405020304" pitchFamily="18" charset="0"/>
                <a:ea typeface="Calibri" panose="020F0502020204030204" pitchFamily="34" charset="0"/>
              </a:rPr>
              <a:t>-dentin junction (mineralization front).</a:t>
            </a:r>
          </a:p>
        </p:txBody>
      </p:sp>
      <p:pic>
        <p:nvPicPr>
          <p:cNvPr id="6" name="Picture 5"/>
          <p:cNvPicPr>
            <a:picLocks noChangeAspect="1"/>
          </p:cNvPicPr>
          <p:nvPr/>
        </p:nvPicPr>
        <p:blipFill>
          <a:blip r:embed="rId2"/>
          <a:stretch>
            <a:fillRect/>
          </a:stretch>
        </p:blipFill>
        <p:spPr>
          <a:xfrm rot="16200000">
            <a:off x="4502486" y="1104184"/>
            <a:ext cx="4655851" cy="3488720"/>
          </a:xfrm>
          <a:prstGeom prst="rect">
            <a:avLst/>
          </a:prstGeom>
        </p:spPr>
      </p:pic>
      <p:sp>
        <p:nvSpPr>
          <p:cNvPr id="7" name="TextBox 6"/>
          <p:cNvSpPr txBox="1"/>
          <p:nvPr/>
        </p:nvSpPr>
        <p:spPr>
          <a:xfrm rot="19627719">
            <a:off x="5230900" y="3888808"/>
            <a:ext cx="2016224" cy="369332"/>
          </a:xfrm>
          <a:prstGeom prst="rect">
            <a:avLst/>
          </a:prstGeom>
          <a:noFill/>
        </p:spPr>
        <p:txBody>
          <a:bodyPr wrap="square" rtlCol="0">
            <a:spAutoFit/>
          </a:bodyPr>
          <a:lstStyle/>
          <a:p>
            <a:r>
              <a:rPr lang="en-US" dirty="0" err="1">
                <a:solidFill>
                  <a:srgbClr val="FFFF00"/>
                </a:solidFill>
              </a:rPr>
              <a:t>Predentin</a:t>
            </a:r>
            <a:endParaRPr lang="en-US" dirty="0">
              <a:solidFill>
                <a:srgbClr val="FFFF00"/>
              </a:solidFill>
            </a:endParaRPr>
          </a:p>
        </p:txBody>
      </p:sp>
      <p:sp>
        <p:nvSpPr>
          <p:cNvPr id="8" name="TextBox 7"/>
          <p:cNvSpPr txBox="1"/>
          <p:nvPr/>
        </p:nvSpPr>
        <p:spPr>
          <a:xfrm rot="19627719">
            <a:off x="5446925" y="1058995"/>
            <a:ext cx="2016224" cy="369332"/>
          </a:xfrm>
          <a:prstGeom prst="rect">
            <a:avLst/>
          </a:prstGeom>
          <a:noFill/>
        </p:spPr>
        <p:txBody>
          <a:bodyPr wrap="square" rtlCol="0">
            <a:spAutoFit/>
          </a:bodyPr>
          <a:lstStyle/>
          <a:p>
            <a:r>
              <a:rPr lang="en-US" dirty="0">
                <a:solidFill>
                  <a:srgbClr val="FFFF00"/>
                </a:solidFill>
              </a:rPr>
              <a:t>Dentin</a:t>
            </a:r>
          </a:p>
        </p:txBody>
      </p:sp>
      <p:sp>
        <p:nvSpPr>
          <p:cNvPr id="9" name="Slide Number Placeholder 8">
            <a:extLst>
              <a:ext uri="{FF2B5EF4-FFF2-40B4-BE49-F238E27FC236}">
                <a16:creationId xmlns:a16="http://schemas.microsoft.com/office/drawing/2014/main" id="{9AAA6BC2-B74E-4E9D-B150-5BEDE7E481A7}"/>
              </a:ext>
            </a:extLst>
          </p:cNvPr>
          <p:cNvSpPr>
            <a:spLocks noGrp="1"/>
          </p:cNvSpPr>
          <p:nvPr>
            <p:ph type="sldNum" sz="quarter" idx="12"/>
          </p:nvPr>
        </p:nvSpPr>
        <p:spPr/>
        <p:txBody>
          <a:bodyPr/>
          <a:lstStyle/>
          <a:p>
            <a:fld id="{CC23EDC8-9BF1-4D33-B56F-0C5829866CF5}" type="slidenum">
              <a:rPr lang="tr-TR" smtClean="0"/>
              <a:pPr/>
              <a:t>9</a:t>
            </a:fld>
            <a:endParaRPr lang="tr-TR"/>
          </a:p>
        </p:txBody>
      </p:sp>
    </p:spTree>
    <p:extLst>
      <p:ext uri="{BB962C8B-B14F-4D97-AF65-F5344CB8AC3E}">
        <p14:creationId xmlns:p14="http://schemas.microsoft.com/office/powerpoint/2010/main" val="57922556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1262</TotalTime>
  <Words>1382</Words>
  <Application>Microsoft Office PowerPoint</Application>
  <PresentationFormat>On-screen Show (4:3)</PresentationFormat>
  <Paragraphs>189</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Univers-Condensed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Dentistry</dc:creator>
  <cp:lastModifiedBy>Hisham</cp:lastModifiedBy>
  <cp:revision>90</cp:revision>
  <dcterms:created xsi:type="dcterms:W3CDTF">2013-10-09T09:10:25Z</dcterms:created>
  <dcterms:modified xsi:type="dcterms:W3CDTF">2019-11-01T17:05:02Z</dcterms:modified>
</cp:coreProperties>
</file>