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4" r:id="rId1"/>
    <p:sldMasterId id="2147483936" r:id="rId2"/>
  </p:sldMasterIdLst>
  <p:notesMasterIdLst>
    <p:notesMasterId r:id="rId66"/>
  </p:notesMasterIdLst>
  <p:sldIdLst>
    <p:sldId id="256" r:id="rId3"/>
    <p:sldId id="273" r:id="rId4"/>
    <p:sldId id="294" r:id="rId5"/>
    <p:sldId id="278" r:id="rId6"/>
    <p:sldId id="279" r:id="rId7"/>
    <p:sldId id="295" r:id="rId8"/>
    <p:sldId id="280" r:id="rId9"/>
    <p:sldId id="281" r:id="rId10"/>
    <p:sldId id="282" r:id="rId11"/>
    <p:sldId id="283" r:id="rId12"/>
    <p:sldId id="284" r:id="rId13"/>
    <p:sldId id="285" r:id="rId14"/>
    <p:sldId id="363" r:id="rId15"/>
    <p:sldId id="287" r:id="rId16"/>
    <p:sldId id="288" r:id="rId17"/>
    <p:sldId id="289" r:id="rId18"/>
    <p:sldId id="290" r:id="rId19"/>
    <p:sldId id="291" r:id="rId20"/>
    <p:sldId id="296" r:id="rId21"/>
    <p:sldId id="297" r:id="rId22"/>
    <p:sldId id="298" r:id="rId23"/>
    <p:sldId id="309" r:id="rId24"/>
    <p:sldId id="313" r:id="rId25"/>
    <p:sldId id="301" r:id="rId26"/>
    <p:sldId id="302" r:id="rId27"/>
    <p:sldId id="305" r:id="rId28"/>
    <p:sldId id="323" r:id="rId29"/>
    <p:sldId id="308" r:id="rId30"/>
    <p:sldId id="314" r:id="rId31"/>
    <p:sldId id="315" r:id="rId32"/>
    <p:sldId id="316" r:id="rId33"/>
    <p:sldId id="317" r:id="rId34"/>
    <p:sldId id="318" r:id="rId35"/>
    <p:sldId id="500" r:id="rId36"/>
    <p:sldId id="370" r:id="rId37"/>
    <p:sldId id="384" r:id="rId38"/>
    <p:sldId id="369" r:id="rId39"/>
    <p:sldId id="371" r:id="rId40"/>
    <p:sldId id="476" r:id="rId41"/>
    <p:sldId id="383" r:id="rId42"/>
    <p:sldId id="372" r:id="rId43"/>
    <p:sldId id="378" r:id="rId44"/>
    <p:sldId id="381" r:id="rId45"/>
    <p:sldId id="380" r:id="rId46"/>
    <p:sldId id="373" r:id="rId47"/>
    <p:sldId id="376" r:id="rId48"/>
    <p:sldId id="395" r:id="rId49"/>
    <p:sldId id="385" r:id="rId50"/>
    <p:sldId id="396" r:id="rId51"/>
    <p:sldId id="477" r:id="rId52"/>
    <p:sldId id="389" r:id="rId53"/>
    <p:sldId id="386" r:id="rId54"/>
    <p:sldId id="478" r:id="rId55"/>
    <p:sldId id="479" r:id="rId56"/>
    <p:sldId id="387" r:id="rId57"/>
    <p:sldId id="390" r:id="rId58"/>
    <p:sldId id="391" r:id="rId59"/>
    <p:sldId id="480" r:id="rId60"/>
    <p:sldId id="392" r:id="rId61"/>
    <p:sldId id="397" r:id="rId62"/>
    <p:sldId id="393" r:id="rId63"/>
    <p:sldId id="398" r:id="rId64"/>
    <p:sldId id="526"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4D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62" autoAdjust="0"/>
    <p:restoredTop sz="86380" autoAdjust="0"/>
  </p:normalViewPr>
  <p:slideViewPr>
    <p:cSldViewPr>
      <p:cViewPr varScale="1">
        <p:scale>
          <a:sx n="74" d="100"/>
          <a:sy n="74" d="100"/>
        </p:scale>
        <p:origin x="1464" y="72"/>
      </p:cViewPr>
      <p:guideLst>
        <p:guide orient="horz" pos="2160"/>
        <p:guide pos="2880"/>
      </p:guideLst>
    </p:cSldViewPr>
  </p:slideViewPr>
  <p:outlineViewPr>
    <p:cViewPr>
      <p:scale>
        <a:sx n="33" d="100"/>
        <a:sy n="33" d="100"/>
      </p:scale>
      <p:origin x="258" y="22174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6C3B0E-86C0-4194-8534-55CF75E21E30}" type="datetimeFigureOut">
              <a:rPr lang="en-US" smtClean="0"/>
              <a:t>12/7/2016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FD12F-F066-4044-9E93-2499204286F7}" type="slidenum">
              <a:rPr lang="en-US" smtClean="0"/>
              <a:t>‹#›</a:t>
            </a:fld>
            <a:endParaRPr lang="en-US"/>
          </a:p>
        </p:txBody>
      </p:sp>
    </p:spTree>
    <p:extLst>
      <p:ext uri="{BB962C8B-B14F-4D97-AF65-F5344CB8AC3E}">
        <p14:creationId xmlns:p14="http://schemas.microsoft.com/office/powerpoint/2010/main" val="3815301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AB569DEA-8270-4409-8A43-F2C773A377DB}" type="datetimeFigureOut">
              <a:rPr lang="en-US" smtClean="0"/>
              <a:pPr/>
              <a:t>12/7/2016</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34B400BD-55F4-422D-8F6D-51A87380455D}"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4B400BD-55F4-422D-8F6D-51A87380455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4B400BD-55F4-422D-8F6D-51A87380455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1389532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23214165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23178769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B569DEA-8270-4409-8A43-F2C773A377DB}" type="datetimeFigureOut">
              <a:rPr lang="en-US" smtClean="0"/>
              <a:pPr/>
              <a:t>12/7/2016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26391497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B569DEA-8270-4409-8A43-F2C773A377DB}" type="datetimeFigureOut">
              <a:rPr lang="en-US" smtClean="0"/>
              <a:pPr/>
              <a:t>12/7/2016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12392976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B569DEA-8270-4409-8A43-F2C773A377DB}" type="datetimeFigureOut">
              <a:rPr lang="en-US" smtClean="0"/>
              <a:pPr/>
              <a:t>12/7/2016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22622051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569DEA-8270-4409-8A43-F2C773A377DB}" type="datetimeFigureOut">
              <a:rPr lang="en-US" smtClean="0"/>
              <a:pPr/>
              <a:t>12/7/2016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26949481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569DEA-8270-4409-8A43-F2C773A377DB}" type="datetimeFigureOut">
              <a:rPr lang="en-US" smtClean="0"/>
              <a:pPr/>
              <a:t>12/7/2016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929206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4B400BD-55F4-422D-8F6D-51A87380455D}"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569DEA-8270-4409-8A43-F2C773A377DB}" type="datetimeFigureOut">
              <a:rPr lang="en-US" smtClean="0"/>
              <a:pPr/>
              <a:t>12/7/2016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13979135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42532189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400BD-55F4-422D-8F6D-51A87380455D}"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639255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2070977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400BD-55F4-422D-8F6D-51A87380455D}"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913268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2274255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2465290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400BD-55F4-422D-8F6D-51A87380455D}" type="slidenum">
              <a:rPr lang="en-US" smtClean="0"/>
              <a:pPr/>
              <a:t>‹#›</a:t>
            </a:fld>
            <a:endParaRPr lang="en-US"/>
          </a:p>
        </p:txBody>
      </p:sp>
    </p:spTree>
    <p:extLst>
      <p:ext uri="{BB962C8B-B14F-4D97-AF65-F5344CB8AC3E}">
        <p14:creationId xmlns:p14="http://schemas.microsoft.com/office/powerpoint/2010/main" val="34305339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B569DEA-8270-4409-8A43-F2C773A377DB}" type="datetimeFigureOut">
              <a:rPr lang="en-US" smtClean="0"/>
              <a:pPr/>
              <a:t>12/7/2016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34B400BD-55F4-422D-8F6D-51A87380455D}"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B569DEA-8270-4409-8A43-F2C773A377DB}" type="datetimeFigureOut">
              <a:rPr lang="en-US" smtClean="0"/>
              <a:pPr/>
              <a:t>12/7/2016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4B400BD-55F4-422D-8F6D-51A87380455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B569DEA-8270-4409-8A43-F2C773A377DB}" type="datetimeFigureOut">
              <a:rPr lang="en-US" smtClean="0"/>
              <a:pPr/>
              <a:t>12/7/2016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34B400BD-55F4-422D-8F6D-51A87380455D}"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B569DEA-8270-4409-8A43-F2C773A377DB}" type="datetimeFigureOut">
              <a:rPr lang="en-US" smtClean="0"/>
              <a:pPr/>
              <a:t>12/7/2016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34B400BD-55F4-422D-8F6D-51A87380455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B569DEA-8270-4409-8A43-F2C773A377DB}" type="datetimeFigureOut">
              <a:rPr lang="en-US" smtClean="0"/>
              <a:pPr/>
              <a:t>12/7/2016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34B400BD-55F4-422D-8F6D-51A87380455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B569DEA-8270-4409-8A43-F2C773A377DB}" type="datetimeFigureOut">
              <a:rPr lang="en-US" smtClean="0"/>
              <a:pPr/>
              <a:t>12/7/2016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34B400BD-55F4-422D-8F6D-51A87380455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AB569DEA-8270-4409-8A43-F2C773A377DB}" type="datetimeFigureOut">
              <a:rPr lang="en-US" smtClean="0"/>
              <a:pPr/>
              <a:t>12/7/2016</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34B400BD-55F4-422D-8F6D-51A87380455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AB569DEA-8270-4409-8A43-F2C773A377DB}" type="datetimeFigureOut">
              <a:rPr lang="en-US" smtClean="0"/>
              <a:pPr/>
              <a:t>12/7/2016</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34B400BD-55F4-422D-8F6D-51A87380455D}"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B569DEA-8270-4409-8A43-F2C773A377DB}" type="datetimeFigureOut">
              <a:rPr lang="en-US" smtClean="0"/>
              <a:pPr/>
              <a:t>12/7/2016</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34B400BD-55F4-422D-8F6D-51A87380455D}" type="slidenum">
              <a:rPr lang="en-US" smtClean="0"/>
              <a:pPr/>
              <a:t>‹#›</a:t>
            </a:fld>
            <a:endParaRPr lang="en-US"/>
          </a:p>
        </p:txBody>
      </p:sp>
    </p:spTree>
    <p:extLst>
      <p:ext uri="{BB962C8B-B14F-4D97-AF65-F5344CB8AC3E}">
        <p14:creationId xmlns:p14="http://schemas.microsoft.com/office/powerpoint/2010/main" val="2668117059"/>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 id="2147483949" r:id="rId13"/>
    <p:sldLayoutId id="2147483950" r:id="rId14"/>
    <p:sldLayoutId id="2147483951" r:id="rId15"/>
    <p:sldLayoutId id="214748395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685801"/>
            <a:ext cx="7086600" cy="1447800"/>
          </a:xfrm>
        </p:spPr>
        <p:txBody>
          <a:bodyPr>
            <a:normAutofit fontScale="90000"/>
          </a:bodyPr>
          <a:lstStyle/>
          <a:p>
            <a:r>
              <a:rPr lang="en-US" sz="8000" dirty="0" smtClean="0"/>
              <a:t>Oral Radiology</a:t>
            </a:r>
            <a:endParaRPr lang="en-US" sz="8000" dirty="0"/>
          </a:p>
        </p:txBody>
      </p:sp>
      <p:sp>
        <p:nvSpPr>
          <p:cNvPr id="3" name="Subtitle 2"/>
          <p:cNvSpPr>
            <a:spLocks noGrp="1"/>
          </p:cNvSpPr>
          <p:nvPr>
            <p:ph type="subTitle" idx="1"/>
          </p:nvPr>
        </p:nvSpPr>
        <p:spPr>
          <a:xfrm>
            <a:off x="533400" y="3581400"/>
            <a:ext cx="6629400" cy="2438400"/>
          </a:xfrm>
          <a:solidFill>
            <a:schemeClr val="bg2"/>
          </a:solidFill>
        </p:spPr>
        <p:txBody>
          <a:bodyPr>
            <a:normAutofit/>
          </a:bodyPr>
          <a:lstStyle/>
          <a:p>
            <a:r>
              <a:rPr lang="en-US" sz="3200" b="1" i="1" dirty="0" smtClean="0"/>
              <a:t>         </a:t>
            </a:r>
          </a:p>
          <a:p>
            <a:r>
              <a:rPr lang="en-US" sz="4000" b="1" i="1" dirty="0" smtClean="0">
                <a:solidFill>
                  <a:srgbClr val="FF0000"/>
                </a:solidFill>
              </a:rPr>
              <a:t>Radiation Physics</a:t>
            </a:r>
          </a:p>
          <a:p>
            <a:endParaRPr lang="en-US" sz="4000" b="1" i="1" dirty="0" smtClean="0">
              <a:solidFill>
                <a:srgbClr val="FF0000"/>
              </a:solidFill>
            </a:endParaRPr>
          </a:p>
          <a:p>
            <a:endParaRPr lang="en-US" sz="4000" b="1" i="1"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04800"/>
            <a:ext cx="8077200" cy="6324600"/>
          </a:xfrm>
        </p:spPr>
        <p:txBody>
          <a:bodyPr>
            <a:normAutofit fontScale="92500" lnSpcReduction="10000"/>
          </a:bodyPr>
          <a:lstStyle/>
          <a:p>
            <a:pPr>
              <a:buNone/>
            </a:pPr>
            <a:endParaRPr lang="en-US" sz="3600" dirty="0" smtClean="0"/>
          </a:p>
          <a:p>
            <a:r>
              <a:rPr lang="en-US" sz="3600" dirty="0" smtClean="0"/>
              <a:t>Because of their double positive charge &amp; heavy mass , </a:t>
            </a:r>
            <a:r>
              <a:rPr lang="el-GR" sz="3600" dirty="0" smtClean="0"/>
              <a:t>α</a:t>
            </a:r>
            <a:r>
              <a:rPr lang="en-US" sz="3600" dirty="0" smtClean="0"/>
              <a:t> particles </a:t>
            </a:r>
            <a:r>
              <a:rPr lang="en-US" sz="3600" i="1" dirty="0" smtClean="0">
                <a:solidFill>
                  <a:srgbClr val="FFFF00"/>
                </a:solidFill>
              </a:rPr>
              <a:t>densely</a:t>
            </a:r>
            <a:r>
              <a:rPr lang="en-US" sz="3600" dirty="0" smtClean="0"/>
              <a:t> ionize matter through which they pass.</a:t>
            </a:r>
          </a:p>
          <a:p>
            <a:endParaRPr lang="en-US" sz="3600" dirty="0" smtClean="0"/>
          </a:p>
          <a:p>
            <a:r>
              <a:rPr lang="en-US" sz="3600" dirty="0" smtClean="0"/>
              <a:t>These particles quickly give up their energy &amp; penetrate only a </a:t>
            </a:r>
            <a:r>
              <a:rPr lang="en-US" sz="3600" dirty="0" smtClean="0">
                <a:solidFill>
                  <a:srgbClr val="FFFF00"/>
                </a:solidFill>
              </a:rPr>
              <a:t>few micrometers </a:t>
            </a:r>
            <a:r>
              <a:rPr lang="en-US" sz="3600" dirty="0" smtClean="0"/>
              <a:t>of body tissue (an ordinary sheet of paper absorbs them).</a:t>
            </a:r>
          </a:p>
          <a:p>
            <a:endParaRPr lang="en-US" sz="3600" dirty="0" smtClean="0"/>
          </a:p>
          <a:p>
            <a:r>
              <a:rPr lang="en-US" sz="3600" dirty="0" smtClean="0"/>
              <a:t>After stopping </a:t>
            </a:r>
            <a:r>
              <a:rPr lang="el-GR" sz="3600" dirty="0" smtClean="0"/>
              <a:t>α</a:t>
            </a:r>
            <a:r>
              <a:rPr lang="en-US" sz="3600" dirty="0" smtClean="0"/>
              <a:t> particles </a:t>
            </a:r>
            <a:r>
              <a:rPr lang="en-US" sz="3600" dirty="0" smtClean="0">
                <a:solidFill>
                  <a:srgbClr val="FFFF00"/>
                </a:solidFill>
              </a:rPr>
              <a:t>acquire</a:t>
            </a:r>
            <a:r>
              <a:rPr lang="en-US" sz="3600" dirty="0" smtClean="0"/>
              <a:t> </a:t>
            </a:r>
            <a:r>
              <a:rPr lang="en-US" sz="4400" dirty="0" smtClean="0"/>
              <a:t>2</a:t>
            </a:r>
            <a:r>
              <a:rPr lang="en-US" sz="3600" dirty="0" smtClean="0"/>
              <a:t> electrons &amp; become neutral helium atom.</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52400"/>
            <a:ext cx="8153400" cy="6400800"/>
          </a:xfrm>
        </p:spPr>
        <p:txBody>
          <a:bodyPr>
            <a:normAutofit fontScale="92500" lnSpcReduction="20000"/>
          </a:bodyPr>
          <a:lstStyle/>
          <a:p>
            <a:r>
              <a:rPr lang="en-US" sz="3600" b="1" dirty="0" smtClean="0"/>
              <a:t>Beta particles </a:t>
            </a:r>
            <a:r>
              <a:rPr lang="el-GR" sz="3600" b="1" dirty="0" smtClean="0"/>
              <a:t>β</a:t>
            </a:r>
            <a:endParaRPr lang="en-US" sz="3600" b="1" dirty="0" smtClean="0"/>
          </a:p>
          <a:p>
            <a:r>
              <a:rPr lang="en-US" dirty="0" smtClean="0"/>
              <a:t>When a </a:t>
            </a:r>
            <a:r>
              <a:rPr lang="en-US" dirty="0" smtClean="0">
                <a:solidFill>
                  <a:srgbClr val="FFFF00"/>
                </a:solidFill>
              </a:rPr>
              <a:t>neutron</a:t>
            </a:r>
            <a:r>
              <a:rPr lang="en-US" dirty="0" smtClean="0"/>
              <a:t> in a radioactive nucleus decay, it produces a proton, </a:t>
            </a:r>
            <a:r>
              <a:rPr lang="el-GR" dirty="0" smtClean="0"/>
              <a:t>β</a:t>
            </a:r>
            <a:r>
              <a:rPr lang="en-US" dirty="0" smtClean="0"/>
              <a:t> particle. These </a:t>
            </a:r>
            <a:r>
              <a:rPr lang="el-GR" sz="3600" dirty="0" smtClean="0"/>
              <a:t>β</a:t>
            </a:r>
            <a:r>
              <a:rPr lang="en-US" dirty="0" smtClean="0"/>
              <a:t> particles are </a:t>
            </a:r>
            <a:r>
              <a:rPr lang="en-US" dirty="0" smtClean="0">
                <a:solidFill>
                  <a:srgbClr val="FFFF00"/>
                </a:solidFill>
              </a:rPr>
              <a:t>identical</a:t>
            </a:r>
            <a:r>
              <a:rPr lang="en-US" dirty="0" smtClean="0"/>
              <a:t> to electrons.</a:t>
            </a:r>
          </a:p>
          <a:p>
            <a:endParaRPr lang="en-US" dirty="0" smtClean="0"/>
          </a:p>
          <a:p>
            <a:endParaRPr lang="en-US" dirty="0" smtClean="0"/>
          </a:p>
          <a:p>
            <a:endParaRPr lang="en-US" dirty="0" smtClean="0"/>
          </a:p>
          <a:p>
            <a:endParaRPr lang="en-US" dirty="0" smtClean="0"/>
          </a:p>
          <a:p>
            <a:endParaRPr lang="en-US" dirty="0" smtClean="0"/>
          </a:p>
          <a:p>
            <a:endParaRPr lang="en-US" dirty="0" smtClean="0"/>
          </a:p>
          <a:p>
            <a:pPr>
              <a:buNone/>
            </a:pPr>
            <a:endParaRPr lang="en-US" dirty="0" smtClean="0">
              <a:solidFill>
                <a:srgbClr val="00B0F0"/>
              </a:solidFill>
            </a:endParaRPr>
          </a:p>
          <a:p>
            <a:pPr>
              <a:buNone/>
            </a:pPr>
            <a:endParaRPr lang="en-US" dirty="0" smtClean="0">
              <a:solidFill>
                <a:srgbClr val="00B0F0"/>
              </a:solidFill>
            </a:endParaRPr>
          </a:p>
          <a:p>
            <a:pPr>
              <a:buNone/>
            </a:pPr>
            <a:endParaRPr lang="en-US" dirty="0" smtClean="0">
              <a:solidFill>
                <a:srgbClr val="00B0F0"/>
              </a:solidFill>
            </a:endParaRPr>
          </a:p>
          <a:p>
            <a:pPr>
              <a:buNone/>
            </a:pPr>
            <a:endParaRPr lang="en-US" dirty="0" smtClean="0">
              <a:solidFill>
                <a:srgbClr val="00B0F0"/>
              </a:solidFill>
            </a:endParaRPr>
          </a:p>
          <a:p>
            <a:pPr>
              <a:buNone/>
            </a:pPr>
            <a:r>
              <a:rPr lang="en-US" dirty="0" smtClean="0">
                <a:solidFill>
                  <a:srgbClr val="00B0F0"/>
                </a:solidFill>
              </a:rPr>
              <a:t>                                    </a:t>
            </a:r>
            <a:r>
              <a:rPr lang="en-US" b="1" dirty="0" smtClean="0">
                <a:solidFill>
                  <a:srgbClr val="FFFF00"/>
                </a:solidFill>
              </a:rPr>
              <a:t>Feynman diagram</a:t>
            </a:r>
          </a:p>
          <a:p>
            <a:endParaRPr lang="en-US" dirty="0" smtClean="0"/>
          </a:p>
          <a:p>
            <a:endParaRPr lang="en-US" dirty="0"/>
          </a:p>
        </p:txBody>
      </p:sp>
      <p:pic>
        <p:nvPicPr>
          <p:cNvPr id="5" name="Picture 4" descr="beta3.gif"/>
          <p:cNvPicPr>
            <a:picLocks noChangeAspect="1"/>
          </p:cNvPicPr>
          <p:nvPr/>
        </p:nvPicPr>
        <p:blipFill>
          <a:blip r:embed="rId2" cstate="print"/>
          <a:stretch>
            <a:fillRect/>
          </a:stretch>
        </p:blipFill>
        <p:spPr>
          <a:xfrm>
            <a:off x="914400" y="2209800"/>
            <a:ext cx="7467600" cy="3733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609600" y="228600"/>
            <a:ext cx="8077200" cy="6629400"/>
          </a:xfrm>
        </p:spPr>
        <p:txBody>
          <a:bodyPr>
            <a:noAutofit/>
          </a:bodyPr>
          <a:lstStyle/>
          <a:p>
            <a:r>
              <a:rPr lang="en-US" sz="3200" dirty="0" smtClean="0"/>
              <a:t>High-speed </a:t>
            </a:r>
            <a:r>
              <a:rPr lang="el-GR" sz="3600" dirty="0" smtClean="0"/>
              <a:t>β</a:t>
            </a:r>
            <a:r>
              <a:rPr lang="en-US" sz="3200" dirty="0" smtClean="0"/>
              <a:t> particles are </a:t>
            </a:r>
            <a:r>
              <a:rPr lang="en-US" sz="3200" dirty="0" smtClean="0">
                <a:solidFill>
                  <a:srgbClr val="FFFF00"/>
                </a:solidFill>
              </a:rPr>
              <a:t>not densely ionizing</a:t>
            </a:r>
            <a:r>
              <a:rPr lang="en-US" sz="3200" dirty="0" smtClean="0"/>
              <a:t> : thus, they are able to penetrate matter to a greater depth than </a:t>
            </a:r>
            <a:r>
              <a:rPr lang="el-GR" sz="3200" dirty="0" smtClean="0"/>
              <a:t>α</a:t>
            </a:r>
            <a:r>
              <a:rPr lang="en-US" sz="3200" dirty="0" smtClean="0"/>
              <a:t> particles can , up to a maximum of </a:t>
            </a:r>
            <a:r>
              <a:rPr lang="en-US" sz="3600" dirty="0" smtClean="0"/>
              <a:t>1.5</a:t>
            </a:r>
            <a:r>
              <a:rPr lang="en-US" sz="3200" dirty="0" smtClean="0"/>
              <a:t> cm in tissue.</a:t>
            </a:r>
            <a:endParaRPr lang="en-US" sz="2000" dirty="0" smtClean="0"/>
          </a:p>
          <a:p>
            <a:endParaRPr lang="en-US" sz="3200" dirty="0" smtClean="0"/>
          </a:p>
          <a:p>
            <a:r>
              <a:rPr lang="en-US" sz="3200" dirty="0" smtClean="0"/>
              <a:t>This deeper penetration occurs because </a:t>
            </a:r>
            <a:r>
              <a:rPr lang="el-GR" sz="3600" dirty="0" smtClean="0"/>
              <a:t>β</a:t>
            </a:r>
            <a:r>
              <a:rPr lang="en-US" sz="3200" dirty="0" smtClean="0"/>
              <a:t> particles are </a:t>
            </a:r>
            <a:r>
              <a:rPr lang="en-US" sz="3200" dirty="0" smtClean="0">
                <a:solidFill>
                  <a:srgbClr val="FFFF00"/>
                </a:solidFill>
              </a:rPr>
              <a:t>smaller </a:t>
            </a:r>
            <a:r>
              <a:rPr lang="en-US" sz="3200" dirty="0" smtClean="0"/>
              <a:t>&amp; </a:t>
            </a:r>
            <a:r>
              <a:rPr lang="en-US" sz="3200" dirty="0" smtClean="0">
                <a:solidFill>
                  <a:srgbClr val="FFFF00"/>
                </a:solidFill>
              </a:rPr>
              <a:t>lighter </a:t>
            </a:r>
            <a:r>
              <a:rPr lang="en-US" sz="3200" dirty="0" smtClean="0"/>
              <a:t>&amp;</a:t>
            </a:r>
            <a:r>
              <a:rPr lang="en-US" sz="3200" dirty="0" smtClean="0">
                <a:solidFill>
                  <a:srgbClr val="FFFF00"/>
                </a:solidFill>
              </a:rPr>
              <a:t> carry a single negative charge.</a:t>
            </a:r>
          </a:p>
          <a:p>
            <a:endParaRPr lang="en-US" sz="3200" dirty="0" smtClean="0">
              <a:solidFill>
                <a:srgbClr val="FFFF00"/>
              </a:solidFill>
            </a:endParaRPr>
          </a:p>
          <a:p>
            <a:r>
              <a:rPr lang="el-GR" sz="3600" dirty="0" smtClean="0"/>
              <a:t> β</a:t>
            </a:r>
            <a:r>
              <a:rPr lang="en-US" sz="3200" dirty="0" smtClean="0"/>
              <a:t> particles are used in </a:t>
            </a:r>
            <a:r>
              <a:rPr lang="en-US" sz="3200" dirty="0" smtClean="0">
                <a:solidFill>
                  <a:srgbClr val="FFFF00"/>
                </a:solidFill>
              </a:rPr>
              <a:t>radiation therapy </a:t>
            </a:r>
            <a:r>
              <a:rPr lang="en-US" sz="3200" dirty="0" smtClean="0"/>
              <a:t>for treatment of some skin cancers.</a:t>
            </a:r>
          </a:p>
          <a:p>
            <a:endParaRPr lang="en-US" sz="3200" dirty="0" smtClean="0">
              <a:solidFill>
                <a:srgbClr val="FFFF00"/>
              </a:solidFill>
            </a:endParaRPr>
          </a:p>
          <a:p>
            <a:endParaRPr lang="en-US" sz="3200" dirty="0" smtClean="0"/>
          </a:p>
          <a:p>
            <a:endParaRPr lang="en-US" sz="3200" dirty="0" smtClean="0"/>
          </a:p>
          <a:p>
            <a:endParaRPr lang="en-US" sz="3200"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enetration.jpg"/>
          <p:cNvPicPr>
            <a:picLocks noGrp="1" noChangeAspect="1"/>
          </p:cNvPicPr>
          <p:nvPr>
            <p:ph idx="1"/>
          </p:nvPr>
        </p:nvPicPr>
        <p:blipFill>
          <a:blip r:embed="rId2" cstate="print"/>
          <a:stretch>
            <a:fillRect/>
          </a:stretch>
        </p:blipFill>
        <p:spPr>
          <a:xfrm>
            <a:off x="457200" y="457200"/>
            <a:ext cx="8534400" cy="617219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914400"/>
          </a:xfrm>
        </p:spPr>
        <p:txBody>
          <a:bodyPr/>
          <a:lstStyle/>
          <a:p>
            <a:r>
              <a:rPr lang="en-US" dirty="0" smtClean="0">
                <a:solidFill>
                  <a:srgbClr val="00B0F0"/>
                </a:solidFill>
              </a:rPr>
              <a:t>ELECTROMAGNETIC RADIATION</a:t>
            </a:r>
            <a:endParaRPr lang="en-US" dirty="0">
              <a:solidFill>
                <a:srgbClr val="00B0F0"/>
              </a:solidFill>
            </a:endParaRPr>
          </a:p>
        </p:txBody>
      </p:sp>
      <p:sp>
        <p:nvSpPr>
          <p:cNvPr id="3" name="Content Placeholder 2"/>
          <p:cNvSpPr>
            <a:spLocks noGrp="1"/>
          </p:cNvSpPr>
          <p:nvPr>
            <p:ph idx="1"/>
          </p:nvPr>
        </p:nvSpPr>
        <p:spPr>
          <a:xfrm>
            <a:off x="914400" y="914400"/>
            <a:ext cx="7772400" cy="5441160"/>
          </a:xfrm>
        </p:spPr>
        <p:txBody>
          <a:bodyPr>
            <a:noAutofit/>
          </a:bodyPr>
          <a:lstStyle/>
          <a:p>
            <a:r>
              <a:rPr lang="en-US" sz="3200" dirty="0" smtClean="0"/>
              <a:t>Is the movement of energy through space as a </a:t>
            </a:r>
            <a:r>
              <a:rPr lang="en-US" sz="3200" i="1" dirty="0" smtClean="0">
                <a:solidFill>
                  <a:srgbClr val="FFFF00"/>
                </a:solidFill>
              </a:rPr>
              <a:t>combination </a:t>
            </a:r>
            <a:r>
              <a:rPr lang="en-US" sz="3200" dirty="0" smtClean="0"/>
              <a:t>of electric &amp; magnetic fields.</a:t>
            </a:r>
          </a:p>
          <a:p>
            <a:endParaRPr lang="en-US" sz="3200" dirty="0" smtClean="0"/>
          </a:p>
          <a:p>
            <a:r>
              <a:rPr lang="en-US" sz="3200" dirty="0" smtClean="0"/>
              <a:t>It is generated when the velocity of an </a:t>
            </a:r>
            <a:r>
              <a:rPr lang="en-US" sz="3200" i="1" dirty="0" smtClean="0">
                <a:solidFill>
                  <a:srgbClr val="FFFF00"/>
                </a:solidFill>
              </a:rPr>
              <a:t>electrically charged particle </a:t>
            </a:r>
            <a:r>
              <a:rPr lang="en-US" sz="3200" dirty="0" smtClean="0"/>
              <a:t>is altered.</a:t>
            </a:r>
          </a:p>
          <a:p>
            <a:endParaRPr lang="en-US" sz="3200" dirty="0" smtClean="0"/>
          </a:p>
          <a:p>
            <a:r>
              <a:rPr lang="en-US" sz="3200" dirty="0" smtClean="0"/>
              <a:t> Gamma ( </a:t>
            </a:r>
            <a:r>
              <a:rPr lang="el-GR" sz="3200" dirty="0" smtClean="0"/>
              <a:t>γ</a:t>
            </a:r>
            <a:r>
              <a:rPr lang="en-US" sz="3200" dirty="0" smtClean="0"/>
              <a:t> ) rays ,  x rays , ultraviolet rays, visible light, infrared radiations (heat), microwaves, radio waves are all examples of electromagnetic radiation.</a:t>
            </a:r>
            <a:endParaRPr 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772400" cy="685800"/>
          </a:xfrm>
        </p:spPr>
        <p:txBody>
          <a:bodyPr/>
          <a:lstStyle/>
          <a:p>
            <a:r>
              <a:rPr lang="en-US" sz="3200" b="1" dirty="0" smtClean="0">
                <a:solidFill>
                  <a:schemeClr val="tx1"/>
                </a:solidFill>
              </a:rPr>
              <a:t>ELECTROMAGNETIC SPECTRUM</a:t>
            </a:r>
            <a:endParaRPr lang="en-US" sz="3200" b="1" dirty="0">
              <a:solidFill>
                <a:schemeClr val="tx1"/>
              </a:solidFill>
            </a:endParaRPr>
          </a:p>
        </p:txBody>
      </p:sp>
      <p:pic>
        <p:nvPicPr>
          <p:cNvPr id="4" name="Content Placeholder 3" descr="cell-phone-radiation-spectru.gif"/>
          <p:cNvPicPr>
            <a:picLocks noGrp="1" noChangeAspect="1"/>
          </p:cNvPicPr>
          <p:nvPr>
            <p:ph idx="1"/>
          </p:nvPr>
        </p:nvPicPr>
        <p:blipFill>
          <a:blip r:embed="rId2" cstate="print"/>
          <a:stretch>
            <a:fillRect/>
          </a:stretch>
        </p:blipFill>
        <p:spPr>
          <a:xfrm>
            <a:off x="533400" y="1371600"/>
            <a:ext cx="8382000" cy="5105399"/>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0"/>
            <a:ext cx="8763000" cy="6355560"/>
          </a:xfrm>
        </p:spPr>
        <p:txBody>
          <a:bodyPr/>
          <a:lstStyle/>
          <a:p>
            <a:r>
              <a:rPr lang="en-US" i="1" dirty="0" smtClean="0">
                <a:solidFill>
                  <a:srgbClr val="FFFF00"/>
                </a:solidFill>
              </a:rPr>
              <a:t>Gamma rays </a:t>
            </a:r>
            <a:r>
              <a:rPr lang="en-US" dirty="0" smtClean="0"/>
              <a:t>originate in the nuclei of radioactive atoms. They typically have greater energy than do x rays.</a:t>
            </a:r>
          </a:p>
          <a:p>
            <a:endParaRPr lang="en-US" dirty="0" smtClean="0"/>
          </a:p>
          <a:p>
            <a:r>
              <a:rPr lang="en-US" i="1" dirty="0" smtClean="0">
                <a:solidFill>
                  <a:srgbClr val="FFFF00"/>
                </a:solidFill>
              </a:rPr>
              <a:t>X rays </a:t>
            </a:r>
            <a:r>
              <a:rPr lang="en-US" dirty="0" smtClean="0"/>
              <a:t>are produced extranuclearly from the interaction  of electrons  with large atomic nuclei in x ray machines.</a:t>
            </a:r>
          </a:p>
          <a:p>
            <a:endParaRPr lang="en-US" dirty="0" smtClean="0"/>
          </a:p>
          <a:p>
            <a:r>
              <a:rPr lang="en-US" dirty="0" smtClean="0">
                <a:solidFill>
                  <a:srgbClr val="FFFF00"/>
                </a:solidFill>
              </a:rPr>
              <a:t>Quantum theory </a:t>
            </a:r>
            <a:r>
              <a:rPr lang="en-US" dirty="0" smtClean="0"/>
              <a:t>considers electromagnetic radiation as a small bundles of energy called </a:t>
            </a:r>
            <a:r>
              <a:rPr lang="en-US" sz="3600" i="1" dirty="0" smtClean="0">
                <a:solidFill>
                  <a:srgbClr val="00B0F0"/>
                </a:solidFill>
              </a:rPr>
              <a:t>photons</a:t>
            </a:r>
            <a:r>
              <a:rPr lang="en-US" dirty="0" smtClean="0"/>
              <a:t>. Each photon travels at the speed of light &amp; contains a specific amount of energy.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763000" cy="6629400"/>
          </a:xfrm>
        </p:spPr>
        <p:txBody>
          <a:bodyPr/>
          <a:lstStyle/>
          <a:p>
            <a:r>
              <a:rPr lang="en-US" dirty="0" smtClean="0"/>
              <a:t>The unite of photon energy is the </a:t>
            </a:r>
            <a:r>
              <a:rPr lang="en-US" i="1" dirty="0" smtClean="0">
                <a:solidFill>
                  <a:srgbClr val="FFFF00"/>
                </a:solidFill>
              </a:rPr>
              <a:t>electron volt            </a:t>
            </a:r>
            <a:r>
              <a:rPr lang="en-US" dirty="0" smtClean="0"/>
              <a:t>( eV ).</a:t>
            </a:r>
          </a:p>
          <a:p>
            <a:endParaRPr lang="en-US" dirty="0" smtClean="0"/>
          </a:p>
          <a:p>
            <a:r>
              <a:rPr lang="en-US" dirty="0" smtClean="0"/>
              <a:t>High energy photons such as </a:t>
            </a:r>
            <a:r>
              <a:rPr lang="el-GR" dirty="0" smtClean="0"/>
              <a:t>γ</a:t>
            </a:r>
            <a:r>
              <a:rPr lang="en-US" dirty="0" smtClean="0"/>
              <a:t> rays &amp; x rays  are typically characterized by their </a:t>
            </a:r>
            <a:r>
              <a:rPr lang="en-US" dirty="0" smtClean="0">
                <a:solidFill>
                  <a:srgbClr val="FFFF00"/>
                </a:solidFill>
              </a:rPr>
              <a:t>energy</a:t>
            </a:r>
            <a:r>
              <a:rPr lang="en-US" dirty="0" smtClean="0"/>
              <a:t> ( electron volts).</a:t>
            </a:r>
          </a:p>
          <a:p>
            <a:endParaRPr lang="en-US" dirty="0" smtClean="0"/>
          </a:p>
          <a:p>
            <a:r>
              <a:rPr lang="en-US" dirty="0" smtClean="0"/>
              <a:t>Medium energy photons ( e.g., visible light &amp; ultraviolet waves ) characterized by their </a:t>
            </a:r>
            <a:r>
              <a:rPr lang="en-US" dirty="0" smtClean="0">
                <a:solidFill>
                  <a:srgbClr val="FFFF00"/>
                </a:solidFill>
              </a:rPr>
              <a:t>wave length</a:t>
            </a:r>
            <a:r>
              <a:rPr lang="en-US" dirty="0" smtClean="0"/>
              <a:t> ( nanometers ).</a:t>
            </a:r>
          </a:p>
          <a:p>
            <a:endParaRPr lang="en-US" dirty="0" smtClean="0"/>
          </a:p>
          <a:p>
            <a:r>
              <a:rPr lang="en-US" dirty="0" smtClean="0"/>
              <a:t>Low energy photons ( e.g., AM &amp; FM radio waves ) characterized by their </a:t>
            </a:r>
            <a:r>
              <a:rPr lang="en-US" dirty="0" smtClean="0">
                <a:solidFill>
                  <a:srgbClr val="FFFF00"/>
                </a:solidFill>
              </a:rPr>
              <a:t>frequency</a:t>
            </a:r>
            <a:r>
              <a:rPr lang="en-US" dirty="0" smtClean="0"/>
              <a:t> (KHz &amp; MHz)</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F0"/>
                </a:solidFill>
              </a:rPr>
              <a:t>X-RAY MACHINE</a:t>
            </a:r>
            <a:endParaRPr lang="en-US" dirty="0">
              <a:solidFill>
                <a:srgbClr val="00B0F0"/>
              </a:solidFill>
            </a:endParaRPr>
          </a:p>
        </p:txBody>
      </p:sp>
      <p:sp>
        <p:nvSpPr>
          <p:cNvPr id="3" name="Content Placeholder 2"/>
          <p:cNvSpPr>
            <a:spLocks noGrp="1"/>
          </p:cNvSpPr>
          <p:nvPr>
            <p:ph idx="1"/>
          </p:nvPr>
        </p:nvSpPr>
        <p:spPr>
          <a:xfrm>
            <a:off x="914400" y="1219200"/>
            <a:ext cx="7772400" cy="5136360"/>
          </a:xfrm>
        </p:spPr>
        <p:txBody>
          <a:bodyPr/>
          <a:lstStyle/>
          <a:p>
            <a:r>
              <a:rPr lang="en-US" dirty="0" smtClean="0"/>
              <a:t>The primary components of x-ray machine are </a:t>
            </a:r>
            <a:r>
              <a:rPr lang="en-US" sz="3200" i="1" dirty="0" smtClean="0">
                <a:solidFill>
                  <a:srgbClr val="FFFF00"/>
                </a:solidFill>
              </a:rPr>
              <a:t>x-ray tube </a:t>
            </a:r>
            <a:r>
              <a:rPr lang="en-US" dirty="0" smtClean="0"/>
              <a:t>&amp; its </a:t>
            </a:r>
            <a:r>
              <a:rPr lang="en-US" sz="3200" i="1" dirty="0" smtClean="0">
                <a:solidFill>
                  <a:srgbClr val="FFFF00"/>
                </a:solidFill>
              </a:rPr>
              <a:t>power supply</a:t>
            </a:r>
            <a:r>
              <a:rPr lang="en-US" dirty="0" smtClean="0"/>
              <a:t>. </a:t>
            </a:r>
          </a:p>
          <a:p>
            <a:endParaRPr lang="en-US" dirty="0" smtClean="0"/>
          </a:p>
          <a:p>
            <a:endParaRPr lang="en-US" dirty="0" smtClean="0"/>
          </a:p>
        </p:txBody>
      </p:sp>
      <p:pic>
        <p:nvPicPr>
          <p:cNvPr id="5" name="Picture 4" descr="machine 1.jpg"/>
          <p:cNvPicPr>
            <a:picLocks noChangeAspect="1"/>
          </p:cNvPicPr>
          <p:nvPr/>
        </p:nvPicPr>
        <p:blipFill>
          <a:blip r:embed="rId2" cstate="print"/>
          <a:stretch>
            <a:fillRect/>
          </a:stretch>
        </p:blipFill>
        <p:spPr>
          <a:xfrm>
            <a:off x="533400" y="2438400"/>
            <a:ext cx="8610600" cy="44196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772400" cy="914400"/>
          </a:xfrm>
        </p:spPr>
        <p:txBody>
          <a:bodyPr/>
          <a:lstStyle/>
          <a:p>
            <a:r>
              <a:rPr lang="en-US" dirty="0" smtClean="0">
                <a:solidFill>
                  <a:srgbClr val="00B0F0"/>
                </a:solidFill>
              </a:rPr>
              <a:t>Tube head</a:t>
            </a:r>
            <a:endParaRPr lang="en-US" dirty="0">
              <a:solidFill>
                <a:srgbClr val="00B0F0"/>
              </a:solidFill>
            </a:endParaRPr>
          </a:p>
        </p:txBody>
      </p:sp>
      <p:pic>
        <p:nvPicPr>
          <p:cNvPr id="4" name="Content Placeholder 3" descr="tube head.jpg"/>
          <p:cNvPicPr>
            <a:picLocks noGrp="1" noChangeAspect="1"/>
          </p:cNvPicPr>
          <p:nvPr>
            <p:ph idx="1"/>
          </p:nvPr>
        </p:nvPicPr>
        <p:blipFill>
          <a:blip r:embed="rId2" cstate="print"/>
          <a:stretch>
            <a:fillRect/>
          </a:stretch>
        </p:blipFill>
        <p:spPr>
          <a:xfrm>
            <a:off x="533400" y="1295400"/>
            <a:ext cx="8305800" cy="5181599"/>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smtClean="0">
                <a:solidFill>
                  <a:srgbClr val="FF0000"/>
                </a:solidFill>
              </a:rPr>
              <a:t>Ionization</a:t>
            </a:r>
            <a:br>
              <a:rPr lang="en-US" sz="4800" b="1" dirty="0" smtClean="0">
                <a:solidFill>
                  <a:srgbClr val="FF0000"/>
                </a:solidFill>
              </a:rPr>
            </a:br>
            <a:r>
              <a:rPr lang="en-US" sz="4800" b="1" dirty="0" smtClean="0">
                <a:solidFill>
                  <a:srgbClr val="FF0000"/>
                </a:solidFill>
              </a:rPr>
              <a:t/>
            </a:r>
            <a:br>
              <a:rPr lang="en-US" sz="4800" b="1" dirty="0" smtClean="0">
                <a:solidFill>
                  <a:srgbClr val="FF0000"/>
                </a:solidFill>
              </a:rPr>
            </a:br>
            <a:r>
              <a:rPr lang="en-US" sz="4800" b="1" dirty="0" smtClean="0">
                <a:solidFill>
                  <a:srgbClr val="FF0000"/>
                </a:solidFill>
              </a:rPr>
              <a:t> </a:t>
            </a:r>
            <a:endParaRPr lang="en-US" b="1" dirty="0">
              <a:solidFill>
                <a:srgbClr val="FF0000"/>
              </a:solidFill>
            </a:endParaRPr>
          </a:p>
        </p:txBody>
      </p:sp>
      <p:sp>
        <p:nvSpPr>
          <p:cNvPr id="3" name="Content Placeholder 2"/>
          <p:cNvSpPr>
            <a:spLocks noGrp="1"/>
          </p:cNvSpPr>
          <p:nvPr>
            <p:ph idx="1"/>
          </p:nvPr>
        </p:nvSpPr>
        <p:spPr>
          <a:xfrm>
            <a:off x="533400" y="1447800"/>
            <a:ext cx="8153400" cy="5410200"/>
          </a:xfrm>
        </p:spPr>
        <p:txBody>
          <a:bodyPr/>
          <a:lstStyle/>
          <a:p>
            <a:r>
              <a:rPr lang="en-US" sz="3200" dirty="0" smtClean="0"/>
              <a:t>When the number of electrons in an atom is equal to  the number of protons in its nucleus ,the atom is </a:t>
            </a:r>
            <a:r>
              <a:rPr lang="en-US" sz="3200" dirty="0" smtClean="0">
                <a:solidFill>
                  <a:srgbClr val="FFFF00"/>
                </a:solidFill>
              </a:rPr>
              <a:t>electrically neutral</a:t>
            </a:r>
            <a:r>
              <a:rPr lang="en-US" sz="3200" dirty="0" smtClean="0"/>
              <a:t>.</a:t>
            </a:r>
          </a:p>
          <a:p>
            <a:endParaRPr lang="en-US" sz="3200" dirty="0" smtClean="0"/>
          </a:p>
          <a:p>
            <a:r>
              <a:rPr lang="en-US" sz="3200" dirty="0" smtClean="0"/>
              <a:t>If such atom loses an electron ,the nucleus a becomes </a:t>
            </a:r>
            <a:r>
              <a:rPr lang="en-US" sz="3200" dirty="0" smtClean="0">
                <a:solidFill>
                  <a:srgbClr val="FFFF00"/>
                </a:solidFill>
              </a:rPr>
              <a:t>positive ion </a:t>
            </a:r>
            <a:r>
              <a:rPr lang="en-US" sz="3200" dirty="0" smtClean="0"/>
              <a:t>&amp; </a:t>
            </a:r>
            <a:r>
              <a:rPr lang="en-US" sz="3200" dirty="0" smtClean="0">
                <a:solidFill>
                  <a:srgbClr val="FFFF00"/>
                </a:solidFill>
              </a:rPr>
              <a:t>the free electron a negative ion.</a:t>
            </a:r>
          </a:p>
          <a:p>
            <a:endParaRPr lang="en-US" sz="3200" dirty="0" smtClean="0"/>
          </a:p>
          <a:p>
            <a:r>
              <a:rPr lang="en-US" sz="3200" dirty="0" smtClean="0"/>
              <a:t>This process of forming an ion pair is termed </a:t>
            </a:r>
            <a:r>
              <a:rPr lang="en-US" sz="3600" i="1" dirty="0" smtClean="0">
                <a:solidFill>
                  <a:srgbClr val="FFFF00"/>
                </a:solidFill>
              </a:rPr>
              <a:t>ionization.</a:t>
            </a:r>
            <a:endParaRPr lang="en-US" sz="3200" i="1" dirty="0" smtClean="0">
              <a:solidFill>
                <a:srgbClr val="FFFF00"/>
              </a:solidFill>
            </a:endParaRP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762000"/>
          </a:xfrm>
        </p:spPr>
        <p:txBody>
          <a:bodyPr/>
          <a:lstStyle/>
          <a:p>
            <a:r>
              <a:rPr lang="en-US" dirty="0" smtClean="0">
                <a:solidFill>
                  <a:srgbClr val="00B0F0"/>
                </a:solidFill>
              </a:rPr>
              <a:t>X-RAY TUBE</a:t>
            </a:r>
            <a:endParaRPr lang="en-US" dirty="0">
              <a:solidFill>
                <a:srgbClr val="00B0F0"/>
              </a:solidFill>
            </a:endParaRPr>
          </a:p>
        </p:txBody>
      </p:sp>
      <p:sp>
        <p:nvSpPr>
          <p:cNvPr id="3" name="Content Placeholder 2"/>
          <p:cNvSpPr>
            <a:spLocks noGrp="1"/>
          </p:cNvSpPr>
          <p:nvPr>
            <p:ph idx="1"/>
          </p:nvPr>
        </p:nvSpPr>
        <p:spPr>
          <a:xfrm>
            <a:off x="609600" y="685800"/>
            <a:ext cx="8382000" cy="5669760"/>
          </a:xfrm>
        </p:spPr>
        <p:txBody>
          <a:bodyPr>
            <a:noAutofit/>
          </a:bodyPr>
          <a:lstStyle/>
          <a:p>
            <a:r>
              <a:rPr lang="en-US" sz="3600" dirty="0" smtClean="0"/>
              <a:t>An x-ray tube  is composed of a </a:t>
            </a:r>
            <a:r>
              <a:rPr lang="en-US" sz="3600" i="1" dirty="0" smtClean="0">
                <a:solidFill>
                  <a:srgbClr val="FFFF00"/>
                </a:solidFill>
              </a:rPr>
              <a:t>cathode</a:t>
            </a:r>
            <a:r>
              <a:rPr lang="en-US" sz="3600" dirty="0" smtClean="0"/>
              <a:t> &amp; an </a:t>
            </a:r>
            <a:r>
              <a:rPr lang="en-US" sz="3600" i="1" dirty="0" smtClean="0">
                <a:solidFill>
                  <a:srgbClr val="FFFF00"/>
                </a:solidFill>
              </a:rPr>
              <a:t>anode</a:t>
            </a:r>
            <a:r>
              <a:rPr lang="en-US" sz="3600" dirty="0" smtClean="0"/>
              <a:t> situated within an evacuated glass envelope or tube.</a:t>
            </a:r>
          </a:p>
          <a:p>
            <a:endParaRPr lang="en-US" sz="3600" dirty="0" smtClean="0"/>
          </a:p>
          <a:p>
            <a:r>
              <a:rPr lang="en-US" sz="3600" dirty="0" smtClean="0"/>
              <a:t>Power supply is required to :</a:t>
            </a:r>
            <a:r>
              <a:rPr lang="en-US" sz="4400" dirty="0" smtClean="0"/>
              <a:t>1</a:t>
            </a:r>
            <a:r>
              <a:rPr lang="en-US" sz="3600" dirty="0" smtClean="0"/>
              <a:t>-</a:t>
            </a:r>
            <a:r>
              <a:rPr lang="en-US" sz="3600" dirty="0" smtClean="0">
                <a:solidFill>
                  <a:srgbClr val="FFFF00"/>
                </a:solidFill>
              </a:rPr>
              <a:t>heat</a:t>
            </a:r>
            <a:r>
              <a:rPr lang="en-US" sz="3600" dirty="0" smtClean="0"/>
              <a:t> the cathode filament to generate electrons.</a:t>
            </a:r>
          </a:p>
          <a:p>
            <a:pPr>
              <a:buNone/>
            </a:pPr>
            <a:r>
              <a:rPr lang="en-US" sz="4400" dirty="0" smtClean="0"/>
              <a:t>2</a:t>
            </a:r>
            <a:r>
              <a:rPr lang="en-US" sz="3600" dirty="0" smtClean="0"/>
              <a:t>-establish a high-voltage potential between the anode &amp; cathode to </a:t>
            </a:r>
            <a:r>
              <a:rPr lang="en-US" sz="3600" dirty="0" smtClean="0">
                <a:solidFill>
                  <a:srgbClr val="FFFF00"/>
                </a:solidFill>
              </a:rPr>
              <a:t>accelerate</a:t>
            </a:r>
            <a:r>
              <a:rPr lang="en-US" sz="3600" dirty="0" smtClean="0"/>
              <a:t> the electrons toward the anode.</a:t>
            </a:r>
            <a:endParaRPr lang="en-US"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685800"/>
          </a:xfrm>
        </p:spPr>
        <p:txBody>
          <a:bodyPr/>
          <a:lstStyle/>
          <a:p>
            <a:r>
              <a:rPr lang="en-US" dirty="0" smtClean="0">
                <a:solidFill>
                  <a:srgbClr val="FF0000"/>
                </a:solidFill>
              </a:rPr>
              <a:t>Cathode</a:t>
            </a:r>
            <a:endParaRPr lang="en-US" dirty="0">
              <a:solidFill>
                <a:srgbClr val="FF0000"/>
              </a:solidFill>
            </a:endParaRPr>
          </a:p>
        </p:txBody>
      </p:sp>
      <p:sp>
        <p:nvSpPr>
          <p:cNvPr id="3" name="Content Placeholder 2"/>
          <p:cNvSpPr>
            <a:spLocks noGrp="1"/>
          </p:cNvSpPr>
          <p:nvPr>
            <p:ph idx="1"/>
          </p:nvPr>
        </p:nvSpPr>
        <p:spPr>
          <a:xfrm>
            <a:off x="828541" y="685800"/>
            <a:ext cx="8305800" cy="5943600"/>
          </a:xfrm>
        </p:spPr>
        <p:txBody>
          <a:bodyPr>
            <a:normAutofit/>
          </a:bodyPr>
          <a:lstStyle/>
          <a:p>
            <a:r>
              <a:rPr lang="en-US" sz="3600" dirty="0" smtClean="0"/>
              <a:t>Cathode consists of a </a:t>
            </a:r>
            <a:r>
              <a:rPr lang="en-US" sz="3600" dirty="0" smtClean="0">
                <a:solidFill>
                  <a:srgbClr val="FFFF00"/>
                </a:solidFill>
              </a:rPr>
              <a:t>filament</a:t>
            </a:r>
            <a:r>
              <a:rPr lang="en-US" sz="3600" dirty="0" smtClean="0"/>
              <a:t> &amp; a </a:t>
            </a:r>
            <a:r>
              <a:rPr lang="en-US" sz="3600" dirty="0" smtClean="0">
                <a:solidFill>
                  <a:srgbClr val="FFFF00"/>
                </a:solidFill>
              </a:rPr>
              <a:t>focusing cup.</a:t>
            </a:r>
            <a:endParaRPr lang="en-US" sz="3600" dirty="0" smtClean="0"/>
          </a:p>
          <a:p>
            <a:r>
              <a:rPr lang="en-US" sz="3600" dirty="0" smtClean="0"/>
              <a:t>The </a:t>
            </a:r>
            <a:r>
              <a:rPr lang="en-US" sz="3600" i="1" dirty="0" smtClean="0">
                <a:solidFill>
                  <a:srgbClr val="FFFF00"/>
                </a:solidFill>
              </a:rPr>
              <a:t>filament </a:t>
            </a:r>
            <a:r>
              <a:rPr lang="en-US" sz="3600" dirty="0" smtClean="0"/>
              <a:t> lies in a focusing cup &amp; it is the source of electrons within x-ray tube</a:t>
            </a:r>
          </a:p>
          <a:p>
            <a:pPr marL="68580" indent="0">
              <a:buNone/>
            </a:pPr>
            <a:endParaRPr lang="en-US" sz="3600" dirty="0" smtClean="0"/>
          </a:p>
          <a:p>
            <a:r>
              <a:rPr lang="en-US" sz="3600" dirty="0"/>
              <a:t>The parabolic shape of the focusing cup </a:t>
            </a:r>
            <a:r>
              <a:rPr lang="en-US" sz="3600" u="sng" dirty="0"/>
              <a:t>electrostatically focuses the electrons  into a narrow beam directed at a small rectangular area</a:t>
            </a:r>
            <a:r>
              <a:rPr lang="en-US" sz="3600" dirty="0"/>
              <a:t> on anode called </a:t>
            </a:r>
            <a:r>
              <a:rPr lang="en-US" sz="3600" dirty="0">
                <a:solidFill>
                  <a:schemeClr val="accent4"/>
                </a:solidFill>
              </a:rPr>
              <a:t>focal spot</a:t>
            </a:r>
            <a:r>
              <a:rPr lang="en-US" sz="3600" dirty="0"/>
              <a:t>.</a:t>
            </a:r>
          </a:p>
          <a:p>
            <a:endParaRPr lang="en-US" sz="360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990600"/>
          </a:xfrm>
        </p:spPr>
        <p:txBody>
          <a:bodyPr/>
          <a:lstStyle/>
          <a:p>
            <a:r>
              <a:rPr lang="en-US" dirty="0" smtClean="0"/>
              <a:t>X-ray tube</a:t>
            </a:r>
            <a:endParaRPr lang="en-US" dirty="0"/>
          </a:p>
        </p:txBody>
      </p:sp>
      <p:pic>
        <p:nvPicPr>
          <p:cNvPr id="4" name="Content Placeholder 3" descr="x-ray tube.jpg"/>
          <p:cNvPicPr>
            <a:picLocks noGrp="1" noChangeAspect="1"/>
          </p:cNvPicPr>
          <p:nvPr>
            <p:ph idx="1"/>
          </p:nvPr>
        </p:nvPicPr>
        <p:blipFill>
          <a:blip r:embed="rId2" cstate="print"/>
          <a:stretch>
            <a:fillRect/>
          </a:stretch>
        </p:blipFill>
        <p:spPr>
          <a:xfrm>
            <a:off x="762000" y="990600"/>
            <a:ext cx="8153400" cy="556260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X-ray tube</a:t>
            </a:r>
            <a:endParaRPr lang="en-US" dirty="0"/>
          </a:p>
        </p:txBody>
      </p:sp>
      <p:pic>
        <p:nvPicPr>
          <p:cNvPr id="4" name="Content Placeholder 3" descr="tube 3.jpg"/>
          <p:cNvPicPr>
            <a:picLocks noGrp="1" noChangeAspect="1"/>
          </p:cNvPicPr>
          <p:nvPr>
            <p:ph idx="1"/>
          </p:nvPr>
        </p:nvPicPr>
        <p:blipFill>
          <a:blip r:embed="rId2" cstate="print"/>
          <a:stretch>
            <a:fillRect/>
          </a:stretch>
        </p:blipFill>
        <p:spPr>
          <a:xfrm>
            <a:off x="533400" y="1524000"/>
            <a:ext cx="8382000" cy="495300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685800"/>
          </a:xfrm>
        </p:spPr>
        <p:txBody>
          <a:bodyPr/>
          <a:lstStyle/>
          <a:p>
            <a:r>
              <a:rPr lang="en-US" sz="4800" dirty="0" smtClean="0">
                <a:solidFill>
                  <a:srgbClr val="FF0000"/>
                </a:solidFill>
              </a:rPr>
              <a:t>Anode</a:t>
            </a:r>
            <a:endParaRPr lang="en-US" sz="4800" dirty="0">
              <a:solidFill>
                <a:srgbClr val="FF0000"/>
              </a:solidFill>
            </a:endParaRPr>
          </a:p>
        </p:txBody>
      </p:sp>
      <p:sp>
        <p:nvSpPr>
          <p:cNvPr id="3" name="Content Placeholder 2"/>
          <p:cNvSpPr>
            <a:spLocks noGrp="1"/>
          </p:cNvSpPr>
          <p:nvPr>
            <p:ph idx="1"/>
          </p:nvPr>
        </p:nvSpPr>
        <p:spPr>
          <a:xfrm>
            <a:off x="609600" y="1295400"/>
            <a:ext cx="8534400" cy="5060160"/>
          </a:xfrm>
        </p:spPr>
        <p:txBody>
          <a:bodyPr>
            <a:noAutofit/>
          </a:bodyPr>
          <a:lstStyle/>
          <a:p>
            <a:r>
              <a:rPr lang="en-US" sz="4400" dirty="0" smtClean="0"/>
              <a:t>The anode consists of tungsten target </a:t>
            </a:r>
            <a:r>
              <a:rPr lang="en-US" sz="4400" dirty="0" smtClean="0">
                <a:solidFill>
                  <a:srgbClr val="FFFF00"/>
                </a:solidFill>
              </a:rPr>
              <a:t>embedded</a:t>
            </a:r>
            <a:r>
              <a:rPr lang="en-US" sz="4400" dirty="0" smtClean="0"/>
              <a:t>  in  a cupper stem.</a:t>
            </a:r>
          </a:p>
          <a:p>
            <a:endParaRPr lang="en-US" sz="4400" dirty="0" smtClean="0"/>
          </a:p>
          <a:p>
            <a:r>
              <a:rPr lang="en-US" sz="4400" dirty="0" smtClean="0"/>
              <a:t>The purpose of the  target  is to </a:t>
            </a:r>
            <a:r>
              <a:rPr lang="en-US" sz="4400" dirty="0" smtClean="0">
                <a:solidFill>
                  <a:srgbClr val="FFFF00"/>
                </a:solidFill>
              </a:rPr>
              <a:t>convert</a:t>
            </a:r>
            <a:r>
              <a:rPr lang="en-US" sz="4400" dirty="0" smtClean="0"/>
              <a:t> the kinetic energy of colliding  electrons to x-ray photons.</a:t>
            </a:r>
          </a:p>
          <a:p>
            <a:endParaRPr lang="en-US" sz="3600" dirty="0" smtClean="0"/>
          </a:p>
          <a:p>
            <a:r>
              <a:rPr lang="en-US" sz="3600" dirty="0" smtClean="0">
                <a:solidFill>
                  <a:srgbClr val="FFFF00"/>
                </a:solidFill>
              </a:rPr>
              <a:t>.</a:t>
            </a:r>
            <a:endParaRPr lang="en-US" sz="3600" dirty="0">
              <a:solidFill>
                <a:srgbClr val="FFFF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28600"/>
            <a:ext cx="8610600" cy="6126960"/>
          </a:xfrm>
        </p:spPr>
        <p:txBody>
          <a:bodyPr>
            <a:normAutofit fontScale="92500" lnSpcReduction="10000"/>
          </a:bodyPr>
          <a:lstStyle/>
          <a:p>
            <a:r>
              <a:rPr lang="en-US" sz="4000" dirty="0" smtClean="0"/>
              <a:t>The target material is made of </a:t>
            </a:r>
            <a:r>
              <a:rPr lang="en-US" sz="4000" i="1" dirty="0" smtClean="0">
                <a:solidFill>
                  <a:srgbClr val="00B0F0"/>
                </a:solidFill>
              </a:rPr>
              <a:t>tungsten</a:t>
            </a:r>
            <a:r>
              <a:rPr lang="en-US" sz="4800" dirty="0" smtClean="0"/>
              <a:t>, </a:t>
            </a:r>
            <a:r>
              <a:rPr lang="en-US" sz="4400" dirty="0" smtClean="0"/>
              <a:t>an elements that has several characteristics of </a:t>
            </a:r>
            <a:r>
              <a:rPr lang="en-US" sz="4400" dirty="0" smtClean="0">
                <a:solidFill>
                  <a:srgbClr val="FFFF00"/>
                </a:solidFill>
              </a:rPr>
              <a:t>an ideal target material . </a:t>
            </a:r>
            <a:r>
              <a:rPr lang="en-US" sz="4400" dirty="0" smtClean="0"/>
              <a:t>It has :</a:t>
            </a:r>
          </a:p>
          <a:p>
            <a:endParaRPr lang="en-US" sz="4400" dirty="0" smtClean="0"/>
          </a:p>
          <a:p>
            <a:r>
              <a:rPr lang="en-US" sz="3600" b="1" i="1" dirty="0" smtClean="0"/>
              <a:t>High atomic number (74).</a:t>
            </a:r>
          </a:p>
          <a:p>
            <a:r>
              <a:rPr lang="en-US" sz="3600" b="1" i="1" dirty="0" smtClean="0"/>
              <a:t>High melting point .</a:t>
            </a:r>
          </a:p>
          <a:p>
            <a:r>
              <a:rPr lang="en-US" sz="3600" b="1" i="1" dirty="0" smtClean="0"/>
              <a:t>High thermal conductivity.</a:t>
            </a:r>
          </a:p>
          <a:p>
            <a:r>
              <a:rPr lang="en-US" sz="3600" b="1" i="1" dirty="0" smtClean="0"/>
              <a:t>Low vapor pressure at working temperatures of x-ray tube .</a:t>
            </a:r>
            <a:endParaRPr lang="en-US" sz="2800" b="1" i="1" dirty="0" smtClean="0"/>
          </a:p>
          <a:p>
            <a:endParaRPr lang="en-US" b="1" i="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81000"/>
            <a:ext cx="8153400" cy="5974560"/>
          </a:xfrm>
        </p:spPr>
        <p:txBody>
          <a:bodyPr>
            <a:normAutofit lnSpcReduction="10000"/>
          </a:bodyPr>
          <a:lstStyle/>
          <a:p>
            <a:endParaRPr lang="en-US" sz="2800" b="1" i="1" dirty="0" smtClean="0"/>
          </a:p>
          <a:p>
            <a:r>
              <a:rPr lang="en-US" sz="3200" dirty="0" smtClean="0"/>
              <a:t>More than </a:t>
            </a:r>
            <a:r>
              <a:rPr lang="en-US" sz="3600" dirty="0" smtClean="0">
                <a:solidFill>
                  <a:srgbClr val="FFFF00"/>
                </a:solidFill>
              </a:rPr>
              <a:t>99% </a:t>
            </a:r>
            <a:r>
              <a:rPr lang="en-US" sz="3200" dirty="0" smtClean="0"/>
              <a:t>of the kinetic energy of the electrons  converted to heat &amp; only </a:t>
            </a:r>
            <a:r>
              <a:rPr lang="en-US" sz="4000" dirty="0" smtClean="0">
                <a:solidFill>
                  <a:srgbClr val="FFFF00"/>
                </a:solidFill>
              </a:rPr>
              <a:t>1% </a:t>
            </a:r>
            <a:r>
              <a:rPr lang="en-US" sz="3200" dirty="0" smtClean="0"/>
              <a:t>of this energy converted to x-ray.</a:t>
            </a:r>
          </a:p>
          <a:p>
            <a:endParaRPr lang="en-US" sz="3200" dirty="0" smtClean="0"/>
          </a:p>
          <a:p>
            <a:r>
              <a:rPr lang="en-US" sz="3200" dirty="0" smtClean="0"/>
              <a:t>A target  made of </a:t>
            </a:r>
            <a:r>
              <a:rPr lang="en-US" sz="3200" i="1" dirty="0" smtClean="0">
                <a:solidFill>
                  <a:srgbClr val="FFFF00"/>
                </a:solidFill>
              </a:rPr>
              <a:t>high atomic number material</a:t>
            </a:r>
            <a:r>
              <a:rPr lang="en-US" sz="3200" dirty="0" smtClean="0"/>
              <a:t> is most efficient in producing x-rays.</a:t>
            </a:r>
          </a:p>
          <a:p>
            <a:endParaRPr lang="en-US" sz="3200" dirty="0" smtClean="0"/>
          </a:p>
          <a:p>
            <a:r>
              <a:rPr lang="en-US" sz="3200" b="1" i="1" dirty="0" smtClean="0"/>
              <a:t>  </a:t>
            </a:r>
            <a:r>
              <a:rPr lang="en-US" sz="3200" dirty="0" smtClean="0"/>
              <a:t>Because heat is generated at the anode, there is  a requirement for a </a:t>
            </a:r>
            <a:r>
              <a:rPr lang="en-US" sz="3200" i="1" dirty="0" smtClean="0">
                <a:solidFill>
                  <a:srgbClr val="FFFF00"/>
                </a:solidFill>
              </a:rPr>
              <a:t>target of a  high melting point</a:t>
            </a:r>
            <a:r>
              <a:rPr lang="en-US" sz="3200" dirty="0" smtClean="0">
                <a:solidFill>
                  <a:srgbClr val="FFFF00"/>
                </a:solidFill>
              </a:rPr>
              <a:t>  </a:t>
            </a:r>
            <a:r>
              <a:rPr lang="en-US" sz="3200" dirty="0" smtClean="0"/>
              <a:t>is clear.</a:t>
            </a:r>
          </a:p>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X-ray tube</a:t>
            </a:r>
            <a:endParaRPr lang="en-US" dirty="0"/>
          </a:p>
        </p:txBody>
      </p:sp>
      <p:pic>
        <p:nvPicPr>
          <p:cNvPr id="4" name="Content Placeholder 3" descr="x-ray tube.jpg"/>
          <p:cNvPicPr>
            <a:picLocks noGrp="1" noChangeAspect="1"/>
          </p:cNvPicPr>
          <p:nvPr>
            <p:ph idx="1"/>
          </p:nvPr>
        </p:nvPicPr>
        <p:blipFill>
          <a:blip r:embed="rId2" cstate="print"/>
          <a:stretch>
            <a:fillRect/>
          </a:stretch>
        </p:blipFill>
        <p:spPr>
          <a:xfrm>
            <a:off x="609600" y="1447800"/>
            <a:ext cx="8229600" cy="5046472"/>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762000"/>
          </a:xfrm>
        </p:spPr>
        <p:txBody>
          <a:bodyPr/>
          <a:lstStyle/>
          <a:p>
            <a:r>
              <a:rPr lang="en-US" dirty="0" smtClean="0"/>
              <a:t>Focal spot</a:t>
            </a:r>
            <a:endParaRPr lang="en-US" dirty="0"/>
          </a:p>
        </p:txBody>
      </p:sp>
      <p:sp>
        <p:nvSpPr>
          <p:cNvPr id="3" name="Content Placeholder 2"/>
          <p:cNvSpPr>
            <a:spLocks noGrp="1"/>
          </p:cNvSpPr>
          <p:nvPr>
            <p:ph idx="1"/>
          </p:nvPr>
        </p:nvSpPr>
        <p:spPr>
          <a:xfrm>
            <a:off x="914400" y="990600"/>
            <a:ext cx="7772400" cy="5364960"/>
          </a:xfrm>
        </p:spPr>
        <p:txBody>
          <a:bodyPr>
            <a:normAutofit lnSpcReduction="10000"/>
          </a:bodyPr>
          <a:lstStyle/>
          <a:p>
            <a:r>
              <a:rPr lang="en-US" dirty="0" smtClean="0"/>
              <a:t>Is the area on target to which the focusing cup directs the electrons &amp; </a:t>
            </a:r>
            <a:r>
              <a:rPr lang="en-US" dirty="0" smtClean="0">
                <a:solidFill>
                  <a:srgbClr val="FFFF00"/>
                </a:solidFill>
              </a:rPr>
              <a:t>from which x-rays are produced</a:t>
            </a:r>
            <a:r>
              <a:rPr lang="en-US" dirty="0" smtClean="0"/>
              <a:t>.</a:t>
            </a:r>
          </a:p>
          <a:p>
            <a:endParaRPr lang="en-US" dirty="0" smtClean="0"/>
          </a:p>
          <a:p>
            <a:r>
              <a:rPr lang="en-US" dirty="0" smtClean="0"/>
              <a:t>The sharpness of a radiographic image  </a:t>
            </a:r>
            <a:r>
              <a:rPr lang="en-US" dirty="0" smtClean="0">
                <a:solidFill>
                  <a:srgbClr val="FFFF00"/>
                </a:solidFill>
              </a:rPr>
              <a:t>increases</a:t>
            </a:r>
            <a:r>
              <a:rPr lang="en-US" dirty="0" smtClean="0"/>
              <a:t> as the </a:t>
            </a:r>
            <a:r>
              <a:rPr lang="en-US" dirty="0" smtClean="0">
                <a:solidFill>
                  <a:srgbClr val="FFFF00"/>
                </a:solidFill>
              </a:rPr>
              <a:t>size of focal spot decreases </a:t>
            </a:r>
            <a:r>
              <a:rPr lang="en-US" dirty="0" smtClean="0"/>
              <a:t>.</a:t>
            </a:r>
          </a:p>
          <a:p>
            <a:endParaRPr lang="en-US" dirty="0" smtClean="0"/>
          </a:p>
          <a:p>
            <a:r>
              <a:rPr lang="en-US" dirty="0" smtClean="0"/>
              <a:t>The target is</a:t>
            </a:r>
            <a:r>
              <a:rPr lang="en-US" dirty="0" smtClean="0">
                <a:solidFill>
                  <a:srgbClr val="FFFF00"/>
                </a:solidFill>
              </a:rPr>
              <a:t> inclined </a:t>
            </a:r>
            <a:r>
              <a:rPr lang="en-US" dirty="0" smtClean="0"/>
              <a:t>about 20 degrees to the central ray of the x-ray beam, this causes the effective focal spot to approximately 1 x 1 mm</a:t>
            </a:r>
            <a:r>
              <a:rPr lang="en-US" dirty="0"/>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F0"/>
                </a:solidFill>
              </a:rPr>
              <a:t>POWER SUPPLY</a:t>
            </a:r>
            <a:endParaRPr lang="en-US" dirty="0">
              <a:solidFill>
                <a:srgbClr val="00B0F0"/>
              </a:solidFill>
            </a:endParaRPr>
          </a:p>
        </p:txBody>
      </p:sp>
      <p:sp>
        <p:nvSpPr>
          <p:cNvPr id="3" name="Content Placeholder 2"/>
          <p:cNvSpPr>
            <a:spLocks noGrp="1"/>
          </p:cNvSpPr>
          <p:nvPr>
            <p:ph idx="1"/>
          </p:nvPr>
        </p:nvSpPr>
        <p:spPr/>
        <p:txBody>
          <a:bodyPr>
            <a:normAutofit/>
          </a:bodyPr>
          <a:lstStyle/>
          <a:p>
            <a:endParaRPr lang="en-US" dirty="0" smtClean="0"/>
          </a:p>
          <a:p>
            <a:pPr>
              <a:buNone/>
            </a:pPr>
            <a:r>
              <a:rPr lang="en-US" sz="3600" dirty="0" smtClean="0"/>
              <a:t>The primary function of power supply :</a:t>
            </a:r>
          </a:p>
          <a:p>
            <a:endParaRPr lang="en-US" sz="3600" dirty="0" smtClean="0"/>
          </a:p>
          <a:p>
            <a:pPr>
              <a:buNone/>
            </a:pPr>
            <a:r>
              <a:rPr lang="en-US" sz="3600" dirty="0" smtClean="0"/>
              <a:t>1-</a:t>
            </a:r>
            <a:r>
              <a:rPr lang="en-US" sz="3600" dirty="0" smtClean="0">
                <a:solidFill>
                  <a:srgbClr val="FFFF00"/>
                </a:solidFill>
              </a:rPr>
              <a:t>provide a low voltage current </a:t>
            </a:r>
            <a:r>
              <a:rPr lang="en-US" sz="3600" dirty="0" smtClean="0"/>
              <a:t>to heat the x-ray tube filament.</a:t>
            </a:r>
          </a:p>
          <a:p>
            <a:pPr>
              <a:buNone/>
            </a:pPr>
            <a:r>
              <a:rPr lang="en-US" sz="3600" dirty="0" smtClean="0"/>
              <a:t>2-</a:t>
            </a:r>
            <a:r>
              <a:rPr lang="en-US" sz="3600" dirty="0" smtClean="0">
                <a:solidFill>
                  <a:srgbClr val="FFFF00"/>
                </a:solidFill>
              </a:rPr>
              <a:t>generate a high potential difference </a:t>
            </a:r>
            <a:r>
              <a:rPr lang="en-US" sz="3600" dirty="0" smtClean="0"/>
              <a:t>between the anode &amp; cathode.</a:t>
            </a:r>
            <a:endParaRPr lang="en-US" sz="3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Ionization</a:t>
            </a:r>
            <a:endParaRPr lang="en-US" dirty="0"/>
          </a:p>
        </p:txBody>
      </p:sp>
      <p:pic>
        <p:nvPicPr>
          <p:cNvPr id="4" name="Content Placeholder 3" descr="ionization.jpg"/>
          <p:cNvPicPr>
            <a:picLocks noGrp="1" noChangeAspect="1"/>
          </p:cNvPicPr>
          <p:nvPr>
            <p:ph idx="1"/>
          </p:nvPr>
        </p:nvPicPr>
        <p:blipFill>
          <a:blip r:embed="rId2" cstate="print"/>
          <a:stretch>
            <a:fillRect/>
          </a:stretch>
        </p:blipFill>
        <p:spPr>
          <a:xfrm>
            <a:off x="381000" y="1524000"/>
            <a:ext cx="8763000" cy="5105400"/>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685800"/>
          </a:xfrm>
        </p:spPr>
        <p:txBody>
          <a:bodyPr/>
          <a:lstStyle/>
          <a:p>
            <a:r>
              <a:rPr lang="en-US" dirty="0" smtClean="0">
                <a:solidFill>
                  <a:srgbClr val="FF0000"/>
                </a:solidFill>
              </a:rPr>
              <a:t>Tube current</a:t>
            </a:r>
            <a:endParaRPr lang="en-US" dirty="0">
              <a:solidFill>
                <a:srgbClr val="FF0000"/>
              </a:solidFill>
            </a:endParaRPr>
          </a:p>
        </p:txBody>
      </p:sp>
      <p:sp>
        <p:nvSpPr>
          <p:cNvPr id="3" name="Content Placeholder 2"/>
          <p:cNvSpPr>
            <a:spLocks noGrp="1"/>
          </p:cNvSpPr>
          <p:nvPr>
            <p:ph idx="1"/>
          </p:nvPr>
        </p:nvSpPr>
        <p:spPr>
          <a:xfrm>
            <a:off x="457200" y="914400"/>
            <a:ext cx="8686800" cy="5441160"/>
          </a:xfrm>
        </p:spPr>
        <p:txBody>
          <a:bodyPr>
            <a:noAutofit/>
          </a:bodyPr>
          <a:lstStyle/>
          <a:p>
            <a:r>
              <a:rPr lang="en-US" sz="3200" dirty="0" smtClean="0"/>
              <a:t>Is the </a:t>
            </a:r>
            <a:r>
              <a:rPr lang="en-US" sz="3200" dirty="0" smtClean="0">
                <a:solidFill>
                  <a:srgbClr val="FFFF00"/>
                </a:solidFill>
              </a:rPr>
              <a:t>follow of electrons </a:t>
            </a:r>
            <a:r>
              <a:rPr lang="en-US" sz="3200" dirty="0" smtClean="0"/>
              <a:t>through the tube, from the cathode filament, across the tube to the anode &amp; then back to the filament.</a:t>
            </a:r>
          </a:p>
          <a:p>
            <a:endParaRPr lang="en-US" sz="3200" dirty="0" smtClean="0"/>
          </a:p>
          <a:p>
            <a:r>
              <a:rPr lang="en-US" sz="3200" dirty="0" smtClean="0"/>
              <a:t>The mA setting on the filament current control actually refers to the tube current, typically </a:t>
            </a:r>
            <a:r>
              <a:rPr lang="en-US" sz="3600" dirty="0" smtClean="0">
                <a:solidFill>
                  <a:srgbClr val="FFFF00"/>
                </a:solidFill>
              </a:rPr>
              <a:t>10 mA</a:t>
            </a:r>
            <a:r>
              <a:rPr lang="en-US" sz="3200" dirty="0" smtClean="0"/>
              <a:t>, which is measured by the milliammeter .</a:t>
            </a:r>
          </a:p>
          <a:p>
            <a:endParaRPr lang="en-US" sz="3200" dirty="0" smtClean="0"/>
          </a:p>
          <a:p>
            <a:r>
              <a:rPr lang="en-US" sz="3200" dirty="0" smtClean="0"/>
              <a:t>The tube current is </a:t>
            </a:r>
            <a:r>
              <a:rPr lang="en-US" sz="3200" dirty="0" smtClean="0">
                <a:solidFill>
                  <a:srgbClr val="FFFF00"/>
                </a:solidFill>
              </a:rPr>
              <a:t>dependant</a:t>
            </a:r>
            <a:r>
              <a:rPr lang="en-US" sz="3200" dirty="0" smtClean="0"/>
              <a:t> on the tube voltage : as the voltage increases between the anode &amp; cathode , so does the current flow.</a:t>
            </a:r>
            <a:endParaRPr lang="en-US" sz="32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762000"/>
          </a:xfrm>
        </p:spPr>
        <p:txBody>
          <a:bodyPr/>
          <a:lstStyle/>
          <a:p>
            <a:r>
              <a:rPr lang="en-US" dirty="0" smtClean="0">
                <a:solidFill>
                  <a:srgbClr val="FF0000"/>
                </a:solidFill>
              </a:rPr>
              <a:t>Tube voltage</a:t>
            </a:r>
            <a:endParaRPr lang="en-US" dirty="0">
              <a:solidFill>
                <a:srgbClr val="FF0000"/>
              </a:solidFill>
            </a:endParaRPr>
          </a:p>
        </p:txBody>
      </p:sp>
      <p:sp>
        <p:nvSpPr>
          <p:cNvPr id="3" name="Content Placeholder 2"/>
          <p:cNvSpPr>
            <a:spLocks noGrp="1"/>
          </p:cNvSpPr>
          <p:nvPr>
            <p:ph idx="1"/>
          </p:nvPr>
        </p:nvSpPr>
        <p:spPr>
          <a:xfrm>
            <a:off x="685800" y="990600"/>
            <a:ext cx="8001000" cy="5364960"/>
          </a:xfrm>
        </p:spPr>
        <p:txBody>
          <a:bodyPr>
            <a:normAutofit fontScale="92500" lnSpcReduction="20000"/>
          </a:bodyPr>
          <a:lstStyle/>
          <a:p>
            <a:endParaRPr lang="en-US" sz="3200" dirty="0" smtClean="0"/>
          </a:p>
          <a:p>
            <a:r>
              <a:rPr lang="en-US" sz="3200" dirty="0" smtClean="0"/>
              <a:t>A </a:t>
            </a:r>
            <a:r>
              <a:rPr lang="en-US" sz="3200" dirty="0" smtClean="0">
                <a:solidFill>
                  <a:srgbClr val="FFFF00"/>
                </a:solidFill>
              </a:rPr>
              <a:t>high voltage </a:t>
            </a:r>
            <a:r>
              <a:rPr lang="en-US" sz="3200" dirty="0" smtClean="0"/>
              <a:t>is required between the anode &amp; cathode to give electrons sufficient energy to produce x-ray.</a:t>
            </a:r>
          </a:p>
          <a:p>
            <a:endParaRPr lang="en-US" sz="3200" dirty="0" smtClean="0"/>
          </a:p>
          <a:p>
            <a:r>
              <a:rPr lang="en-US" sz="3200" dirty="0" smtClean="0"/>
              <a:t>The actual voltage is adjusted with the </a:t>
            </a:r>
            <a:r>
              <a:rPr lang="en-US" sz="3200" dirty="0" smtClean="0">
                <a:solidFill>
                  <a:srgbClr val="FFFF00"/>
                </a:solidFill>
              </a:rPr>
              <a:t>autotransformer</a:t>
            </a:r>
            <a:r>
              <a:rPr lang="en-US" sz="3200" dirty="0" smtClean="0"/>
              <a:t>. </a:t>
            </a:r>
          </a:p>
          <a:p>
            <a:endParaRPr lang="en-US" sz="3200" dirty="0" smtClean="0"/>
          </a:p>
          <a:p>
            <a:r>
              <a:rPr lang="en-US" sz="3200" dirty="0" smtClean="0"/>
              <a:t>The best tube voltage is as high as </a:t>
            </a:r>
            <a:r>
              <a:rPr lang="en-US" sz="4000" i="1" dirty="0" smtClean="0">
                <a:solidFill>
                  <a:srgbClr val="FFFF00"/>
                </a:solidFill>
              </a:rPr>
              <a:t>60 to 100 kVp </a:t>
            </a:r>
            <a:r>
              <a:rPr lang="en-US" sz="3200" dirty="0" smtClean="0"/>
              <a:t> to boost  the peak energy of electrons &amp; provides them sufficient energy to produce x-ray.</a:t>
            </a:r>
          </a:p>
          <a:p>
            <a:endParaRPr lang="en-US" sz="3200" dirty="0" smtClean="0"/>
          </a:p>
          <a:p>
            <a:endParaRPr lang="en-US" sz="3200" dirty="0" smtClean="0"/>
          </a:p>
          <a:p>
            <a:endParaRPr lang="en-US" dirty="0" smtClean="0"/>
          </a:p>
          <a:p>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457200"/>
            <a:ext cx="7772400" cy="5898360"/>
          </a:xfrm>
        </p:spPr>
        <p:txBody>
          <a:bodyPr/>
          <a:lstStyle/>
          <a:p>
            <a:r>
              <a:rPr lang="en-US" sz="3200" dirty="0" smtClean="0"/>
              <a:t>By using the </a:t>
            </a:r>
            <a:r>
              <a:rPr lang="en-US" sz="3200" dirty="0" smtClean="0">
                <a:solidFill>
                  <a:srgbClr val="FFFF00"/>
                </a:solidFill>
              </a:rPr>
              <a:t>kilovolt peak ( kVp ) selector</a:t>
            </a:r>
            <a:r>
              <a:rPr lang="en-US" sz="3200" dirty="0" smtClean="0"/>
              <a:t>, the operator adjusts the autotransformer &amp; converts the primary voltage from input source into desired secondary voltage.</a:t>
            </a:r>
          </a:p>
          <a:p>
            <a:endParaRPr lang="en-US" dirty="0"/>
          </a:p>
        </p:txBody>
      </p:sp>
      <p:pic>
        <p:nvPicPr>
          <p:cNvPr id="4" name="Picture 3" descr="current.jpg"/>
          <p:cNvPicPr>
            <a:picLocks noChangeAspect="1"/>
          </p:cNvPicPr>
          <p:nvPr/>
        </p:nvPicPr>
        <p:blipFill>
          <a:blip r:embed="rId2" cstate="print"/>
          <a:stretch>
            <a:fillRect/>
          </a:stretch>
        </p:blipFill>
        <p:spPr>
          <a:xfrm>
            <a:off x="990600" y="2895600"/>
            <a:ext cx="7543800" cy="39624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772400" cy="762000"/>
          </a:xfrm>
        </p:spPr>
        <p:txBody>
          <a:bodyPr/>
          <a:lstStyle/>
          <a:p>
            <a:r>
              <a:rPr lang="en-US" dirty="0" smtClean="0">
                <a:solidFill>
                  <a:srgbClr val="FF0000"/>
                </a:solidFill>
              </a:rPr>
              <a:t>Timer</a:t>
            </a:r>
            <a:endParaRPr lang="en-US" dirty="0">
              <a:solidFill>
                <a:srgbClr val="FF0000"/>
              </a:solidFill>
            </a:endParaRPr>
          </a:p>
        </p:txBody>
      </p:sp>
      <p:sp>
        <p:nvSpPr>
          <p:cNvPr id="3" name="Content Placeholder 2"/>
          <p:cNvSpPr>
            <a:spLocks noGrp="1"/>
          </p:cNvSpPr>
          <p:nvPr>
            <p:ph idx="1"/>
          </p:nvPr>
        </p:nvSpPr>
        <p:spPr>
          <a:xfrm>
            <a:off x="914400" y="1219200"/>
            <a:ext cx="7772400" cy="5136360"/>
          </a:xfrm>
        </p:spPr>
        <p:txBody>
          <a:bodyPr>
            <a:normAutofit fontScale="92500" lnSpcReduction="20000"/>
          </a:bodyPr>
          <a:lstStyle/>
          <a:p>
            <a:pPr>
              <a:buNone/>
            </a:pPr>
            <a:endParaRPr lang="en-US" dirty="0" smtClean="0"/>
          </a:p>
          <a:p>
            <a:endParaRPr lang="en-US" sz="3600" dirty="0" smtClean="0"/>
          </a:p>
          <a:p>
            <a:r>
              <a:rPr lang="en-US" sz="3600" dirty="0" smtClean="0"/>
              <a:t>A timer is built into the high voltage circuit  to </a:t>
            </a:r>
            <a:r>
              <a:rPr lang="en-US" sz="3600" dirty="0" smtClean="0">
                <a:solidFill>
                  <a:srgbClr val="FFFF00"/>
                </a:solidFill>
              </a:rPr>
              <a:t>control the duration of x-ray exposure.</a:t>
            </a:r>
          </a:p>
          <a:p>
            <a:endParaRPr lang="en-US" sz="3600" dirty="0" smtClean="0"/>
          </a:p>
          <a:p>
            <a:r>
              <a:rPr lang="en-US" sz="3600" dirty="0" smtClean="0"/>
              <a:t>The electronic timer controls the length of time  that </a:t>
            </a:r>
            <a:r>
              <a:rPr lang="en-US" sz="3600" dirty="0" smtClean="0">
                <a:solidFill>
                  <a:srgbClr val="FFFF00"/>
                </a:solidFill>
              </a:rPr>
              <a:t>high voltage is applied </a:t>
            </a:r>
            <a:r>
              <a:rPr lang="en-US" sz="3600" dirty="0" smtClean="0"/>
              <a:t>to the tube &amp; therefore the during which the </a:t>
            </a:r>
            <a:r>
              <a:rPr lang="en-US" sz="3600" dirty="0" smtClean="0">
                <a:solidFill>
                  <a:srgbClr val="FFFF00"/>
                </a:solidFill>
              </a:rPr>
              <a:t>tube current flows &amp; x-rays are produced.</a:t>
            </a:r>
            <a:endParaRPr lang="en-US" sz="3600" dirty="0">
              <a:solidFill>
                <a:srgbClr val="FFFF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result for thank you for pp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762000"/>
            <a:ext cx="8032376" cy="533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51696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smtClean="0">
                <a:solidFill>
                  <a:srgbClr val="002060"/>
                </a:solidFill>
              </a:rPr>
              <a:t>CHAPTER 2</a:t>
            </a:r>
            <a:endParaRPr lang="en-US" sz="4400" b="1" dirty="0">
              <a:solidFill>
                <a:srgbClr val="002060"/>
              </a:solidFill>
            </a:endParaRPr>
          </a:p>
        </p:txBody>
      </p:sp>
      <p:sp>
        <p:nvSpPr>
          <p:cNvPr id="3" name="Content Placeholder 2"/>
          <p:cNvSpPr>
            <a:spLocks noGrp="1"/>
          </p:cNvSpPr>
          <p:nvPr>
            <p:ph idx="1"/>
          </p:nvPr>
        </p:nvSpPr>
        <p:spPr>
          <a:xfrm>
            <a:off x="685800" y="1783560"/>
            <a:ext cx="8153400" cy="4572000"/>
          </a:xfrm>
        </p:spPr>
        <p:txBody>
          <a:bodyPr>
            <a:normAutofit/>
          </a:bodyPr>
          <a:lstStyle/>
          <a:p>
            <a:pPr>
              <a:buNone/>
            </a:pPr>
            <a:r>
              <a:rPr lang="en-US" sz="4000" b="1" dirty="0" smtClean="0">
                <a:solidFill>
                  <a:srgbClr val="FF0000"/>
                </a:solidFill>
              </a:rPr>
              <a:t>RADIOBIOLOGY </a:t>
            </a:r>
          </a:p>
          <a:p>
            <a:pPr>
              <a:buNone/>
            </a:pPr>
            <a:endParaRPr lang="en-US" sz="4000" b="1" dirty="0" smtClean="0">
              <a:solidFill>
                <a:srgbClr val="FF0000"/>
              </a:solidFill>
            </a:endParaRPr>
          </a:p>
          <a:p>
            <a:pPr>
              <a:buNone/>
            </a:pPr>
            <a:r>
              <a:rPr lang="en-US" sz="4000" i="1" dirty="0" smtClean="0"/>
              <a:t>Radiobiology : is the study of the effects of </a:t>
            </a:r>
            <a:r>
              <a:rPr lang="en-US" sz="4000" i="1" dirty="0" smtClean="0">
                <a:solidFill>
                  <a:srgbClr val="FFFF00"/>
                </a:solidFill>
              </a:rPr>
              <a:t>ionizing radiation on </a:t>
            </a:r>
            <a:r>
              <a:rPr lang="en-US" sz="4000" dirty="0" smtClean="0">
                <a:solidFill>
                  <a:srgbClr val="FFFF00"/>
                </a:solidFill>
              </a:rPr>
              <a:t>living systems.  </a:t>
            </a:r>
          </a:p>
          <a:p>
            <a:pPr>
              <a:buNone/>
            </a:pPr>
            <a:endParaRPr lang="en-US" sz="4000" b="1" dirty="0" smtClean="0">
              <a:solidFill>
                <a:srgbClr val="FF0000"/>
              </a:solidFill>
            </a:endParaRPr>
          </a:p>
          <a:p>
            <a:pPr>
              <a:buNone/>
            </a:pPr>
            <a:endParaRPr lang="en-US" sz="4000" b="1" dirty="0" smtClean="0">
              <a:solidFill>
                <a:srgbClr val="FF0000"/>
              </a:solidFill>
            </a:endParaRPr>
          </a:p>
          <a:p>
            <a:pPr>
              <a:buNone/>
            </a:pPr>
            <a:endParaRPr lang="en-US" sz="4000" b="1" dirty="0">
              <a:solidFill>
                <a:srgbClr val="FF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0"/>
            <a:ext cx="8153400" cy="6858000"/>
          </a:xfrm>
        </p:spPr>
        <p:txBody>
          <a:bodyPr>
            <a:normAutofit fontScale="70000" lnSpcReduction="20000"/>
          </a:bodyPr>
          <a:lstStyle/>
          <a:p>
            <a:pPr>
              <a:buNone/>
            </a:pPr>
            <a:r>
              <a:rPr lang="en-US" sz="3500" b="1" dirty="0" smtClean="0"/>
              <a:t>              </a:t>
            </a:r>
            <a:r>
              <a:rPr lang="en-US" sz="3800" b="1" dirty="0" smtClean="0"/>
              <a:t>Radiation Causes Ionizations of:</a:t>
            </a:r>
            <a:endParaRPr lang="en-US" sz="3500" b="1" dirty="0" smtClean="0"/>
          </a:p>
          <a:p>
            <a:pPr>
              <a:buNone/>
            </a:pPr>
            <a:r>
              <a:rPr lang="en-US" dirty="0" smtClean="0"/>
              <a:t>                                                      </a:t>
            </a:r>
            <a:r>
              <a:rPr lang="en-US" sz="3400" b="1" i="1" dirty="0" smtClean="0">
                <a:solidFill>
                  <a:srgbClr val="FFFF00"/>
                </a:solidFill>
              </a:rPr>
              <a:t>ATOMS</a:t>
            </a:r>
            <a:endParaRPr lang="en-US" b="1" i="1" dirty="0" smtClean="0">
              <a:solidFill>
                <a:srgbClr val="FFFF00"/>
              </a:solidFill>
            </a:endParaRPr>
          </a:p>
          <a:p>
            <a:pPr>
              <a:buNone/>
            </a:pPr>
            <a:endParaRPr lang="en-US" dirty="0" smtClean="0"/>
          </a:p>
          <a:p>
            <a:pPr>
              <a:buNone/>
            </a:pPr>
            <a:r>
              <a:rPr lang="en-US" dirty="0" smtClean="0"/>
              <a:t>                                         </a:t>
            </a:r>
            <a:r>
              <a:rPr lang="en-US" sz="4000" b="1" dirty="0" smtClean="0"/>
              <a:t>which may affect</a:t>
            </a:r>
            <a:endParaRPr lang="en-US" b="1" dirty="0" smtClean="0"/>
          </a:p>
          <a:p>
            <a:pPr>
              <a:buNone/>
            </a:pPr>
            <a:r>
              <a:rPr lang="en-US" dirty="0" smtClean="0"/>
              <a:t>                                                  </a:t>
            </a:r>
            <a:r>
              <a:rPr lang="en-US" sz="3200" b="1" i="1" dirty="0" smtClean="0">
                <a:solidFill>
                  <a:srgbClr val="FFFF00"/>
                </a:solidFill>
              </a:rPr>
              <a:t>MOLECULES</a:t>
            </a:r>
            <a:endParaRPr lang="en-US" b="1" i="1" dirty="0" smtClean="0">
              <a:solidFill>
                <a:srgbClr val="FFFF00"/>
              </a:solidFill>
            </a:endParaRPr>
          </a:p>
          <a:p>
            <a:pPr>
              <a:buNone/>
            </a:pPr>
            <a:endParaRPr lang="en-US" dirty="0" smtClean="0"/>
          </a:p>
          <a:p>
            <a:pPr>
              <a:buNone/>
            </a:pPr>
            <a:r>
              <a:rPr lang="en-US" dirty="0" smtClean="0"/>
              <a:t>                                         </a:t>
            </a:r>
            <a:r>
              <a:rPr lang="en-US" sz="4000" b="1" dirty="0" smtClean="0"/>
              <a:t>which may affect</a:t>
            </a:r>
            <a:endParaRPr lang="en-US" b="1" dirty="0" smtClean="0"/>
          </a:p>
          <a:p>
            <a:pPr>
              <a:buNone/>
            </a:pPr>
            <a:r>
              <a:rPr lang="en-US" dirty="0" smtClean="0"/>
              <a:t>                                                        </a:t>
            </a:r>
            <a:r>
              <a:rPr lang="en-US" dirty="0" smtClean="0">
                <a:solidFill>
                  <a:srgbClr val="FFFF00"/>
                </a:solidFill>
              </a:rPr>
              <a:t>CELLS</a:t>
            </a:r>
          </a:p>
          <a:p>
            <a:pPr>
              <a:buNone/>
            </a:pPr>
            <a:endParaRPr lang="en-US" dirty="0" smtClean="0"/>
          </a:p>
          <a:p>
            <a:pPr>
              <a:buNone/>
            </a:pPr>
            <a:r>
              <a:rPr lang="en-US" dirty="0" smtClean="0"/>
              <a:t>                                         </a:t>
            </a:r>
            <a:r>
              <a:rPr lang="en-US" sz="4000" b="1" dirty="0" smtClean="0"/>
              <a:t>which may affect</a:t>
            </a:r>
            <a:endParaRPr lang="en-US" b="1" dirty="0" smtClean="0"/>
          </a:p>
          <a:p>
            <a:pPr>
              <a:buNone/>
            </a:pPr>
            <a:r>
              <a:rPr lang="en-US" dirty="0" smtClean="0"/>
              <a:t>                                                      </a:t>
            </a:r>
            <a:r>
              <a:rPr lang="en-US" b="1" i="1" dirty="0" smtClean="0">
                <a:solidFill>
                  <a:srgbClr val="FFFF00"/>
                </a:solidFill>
              </a:rPr>
              <a:t>TISSUES</a:t>
            </a:r>
          </a:p>
          <a:p>
            <a:pPr>
              <a:buNone/>
            </a:pPr>
            <a:endParaRPr lang="en-US" dirty="0" smtClean="0"/>
          </a:p>
          <a:p>
            <a:pPr>
              <a:buNone/>
            </a:pPr>
            <a:r>
              <a:rPr lang="en-US" sz="4600" b="1" dirty="0" smtClean="0"/>
              <a:t>                          </a:t>
            </a:r>
            <a:r>
              <a:rPr lang="en-US" sz="4000" b="1" dirty="0" smtClean="0"/>
              <a:t>which may affect</a:t>
            </a:r>
            <a:endParaRPr lang="en-US" sz="4600" b="1" dirty="0" smtClean="0"/>
          </a:p>
          <a:p>
            <a:pPr>
              <a:buNone/>
            </a:pPr>
            <a:r>
              <a:rPr lang="en-US" dirty="0" smtClean="0"/>
              <a:t>                                                      </a:t>
            </a:r>
            <a:r>
              <a:rPr lang="en-US" b="1" i="1" dirty="0" smtClean="0">
                <a:solidFill>
                  <a:srgbClr val="FFFF00"/>
                </a:solidFill>
              </a:rPr>
              <a:t>ORGANS</a:t>
            </a:r>
          </a:p>
          <a:p>
            <a:pPr>
              <a:buNone/>
            </a:pPr>
            <a:endParaRPr lang="en-US" b="1" i="1" dirty="0" smtClean="0">
              <a:solidFill>
                <a:srgbClr val="FFFF00"/>
              </a:solidFill>
            </a:endParaRPr>
          </a:p>
          <a:p>
            <a:pPr>
              <a:buNone/>
            </a:pPr>
            <a:r>
              <a:rPr lang="en-US" dirty="0" smtClean="0"/>
              <a:t>                                        </a:t>
            </a:r>
            <a:r>
              <a:rPr lang="en-US" sz="4000" b="1" dirty="0" smtClean="0"/>
              <a:t>which may affect</a:t>
            </a:r>
            <a:endParaRPr lang="en-US" b="1" dirty="0" smtClean="0"/>
          </a:p>
          <a:p>
            <a:pPr>
              <a:buNone/>
            </a:pPr>
            <a:r>
              <a:rPr lang="en-US" dirty="0" smtClean="0"/>
              <a:t>                                             </a:t>
            </a:r>
            <a:r>
              <a:rPr lang="en-US" b="1" i="1" dirty="0" smtClean="0">
                <a:solidFill>
                  <a:srgbClr val="FFFF00"/>
                </a:solidFill>
              </a:rPr>
              <a:t>THE WHOLE BODY</a:t>
            </a:r>
          </a:p>
          <a:p>
            <a:endParaRPr lang="en-US" dirty="0"/>
          </a:p>
        </p:txBody>
      </p:sp>
      <p:sp>
        <p:nvSpPr>
          <p:cNvPr id="4" name="Down Arrow 3"/>
          <p:cNvSpPr/>
          <p:nvPr/>
        </p:nvSpPr>
        <p:spPr>
          <a:xfrm>
            <a:off x="4114800" y="838200"/>
            <a:ext cx="484632" cy="228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p:cNvSpPr/>
          <p:nvPr/>
        </p:nvSpPr>
        <p:spPr>
          <a:xfrm>
            <a:off x="4114800" y="1905000"/>
            <a:ext cx="484632" cy="304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a:off x="4114800" y="3048000"/>
            <a:ext cx="484632"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4114800" y="4191000"/>
            <a:ext cx="484632"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4191000" y="5334000"/>
            <a:ext cx="484632"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04800"/>
            <a:ext cx="8305800" cy="6172200"/>
          </a:xfrm>
        </p:spPr>
        <p:txBody>
          <a:bodyPr>
            <a:normAutofit lnSpcReduction="10000"/>
          </a:bodyPr>
          <a:lstStyle/>
          <a:p>
            <a:r>
              <a:rPr lang="en-US" dirty="0" smtClean="0"/>
              <a:t>The initial interaction between ionizing radiation and matter occurs at the level of the electron within the first </a:t>
            </a:r>
            <a:r>
              <a:rPr lang="en-US" sz="4000" i="1" dirty="0" smtClean="0">
                <a:solidFill>
                  <a:srgbClr val="FFFF00"/>
                </a:solidFill>
              </a:rPr>
              <a:t>10</a:t>
            </a:r>
            <a:r>
              <a:rPr lang="en-US" sz="4000" i="1" baseline="30000" dirty="0" smtClean="0">
                <a:solidFill>
                  <a:srgbClr val="FFFF00"/>
                </a:solidFill>
              </a:rPr>
              <a:t>-13</a:t>
            </a:r>
            <a:r>
              <a:rPr lang="en-US" sz="4000" i="1" dirty="0" smtClean="0">
                <a:solidFill>
                  <a:srgbClr val="FFFF00"/>
                </a:solidFill>
              </a:rPr>
              <a:t>  </a:t>
            </a:r>
            <a:r>
              <a:rPr lang="en-US" i="1" dirty="0" smtClean="0">
                <a:solidFill>
                  <a:srgbClr val="FFFF00"/>
                </a:solidFill>
              </a:rPr>
              <a:t>second </a:t>
            </a:r>
            <a:r>
              <a:rPr lang="en-US" dirty="0" smtClean="0"/>
              <a:t>after exposure. </a:t>
            </a:r>
          </a:p>
          <a:p>
            <a:pPr>
              <a:buNone/>
            </a:pPr>
            <a:endParaRPr lang="en-US" dirty="0" smtClean="0"/>
          </a:p>
          <a:p>
            <a:r>
              <a:rPr lang="en-US" dirty="0" smtClean="0"/>
              <a:t>These changes result in </a:t>
            </a:r>
            <a:r>
              <a:rPr lang="en-US" dirty="0" smtClean="0">
                <a:solidFill>
                  <a:srgbClr val="00B0F0"/>
                </a:solidFill>
              </a:rPr>
              <a:t>modification</a:t>
            </a:r>
            <a:r>
              <a:rPr lang="en-US" dirty="0" smtClean="0"/>
              <a:t> of biologic molecules within </a:t>
            </a:r>
            <a:r>
              <a:rPr lang="en-US" i="1" dirty="0" smtClean="0">
                <a:solidFill>
                  <a:srgbClr val="FFFF00"/>
                </a:solidFill>
              </a:rPr>
              <a:t>the ensuing seconds to hours</a:t>
            </a:r>
            <a:r>
              <a:rPr lang="en-US" dirty="0" smtClean="0"/>
              <a:t>. </a:t>
            </a:r>
          </a:p>
          <a:p>
            <a:pPr>
              <a:buNone/>
            </a:pPr>
            <a:endParaRPr lang="en-US" dirty="0" smtClean="0"/>
          </a:p>
          <a:p>
            <a:r>
              <a:rPr lang="en-US" dirty="0" smtClean="0"/>
              <a:t>In turn, the molecular changes may lead to alterations in cells and organisms that persist for </a:t>
            </a:r>
            <a:r>
              <a:rPr lang="en-US" i="1" dirty="0" smtClean="0">
                <a:solidFill>
                  <a:srgbClr val="FFFF00"/>
                </a:solidFill>
              </a:rPr>
              <a:t>hours, decades, and possibly even generations.</a:t>
            </a:r>
          </a:p>
          <a:p>
            <a:pPr>
              <a:buNone/>
            </a:pPr>
            <a:endParaRPr lang="en-US" dirty="0" smtClean="0"/>
          </a:p>
          <a:p>
            <a:r>
              <a:rPr lang="en-US" dirty="0" smtClean="0"/>
              <a:t> These changes may result in </a:t>
            </a:r>
            <a:r>
              <a:rPr lang="en-US" i="1" dirty="0" smtClean="0">
                <a:solidFill>
                  <a:srgbClr val="FFFF00"/>
                </a:solidFill>
              </a:rPr>
              <a:t>injury or death.</a:t>
            </a:r>
          </a:p>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04800"/>
            <a:ext cx="8458200" cy="6050760"/>
          </a:xfrm>
        </p:spPr>
        <p:txBody>
          <a:bodyPr>
            <a:normAutofit/>
          </a:bodyPr>
          <a:lstStyle/>
          <a:p>
            <a:r>
              <a:rPr lang="en-US" sz="4500" b="1" dirty="0" smtClean="0">
                <a:solidFill>
                  <a:srgbClr val="FF0000"/>
                </a:solidFill>
              </a:rPr>
              <a:t>Radiation Chemistry</a:t>
            </a:r>
          </a:p>
          <a:p>
            <a:endParaRPr lang="en-US" b="1" dirty="0" smtClean="0"/>
          </a:p>
          <a:p>
            <a:r>
              <a:rPr lang="en-US" sz="3800" dirty="0" smtClean="0"/>
              <a:t>Radiation acts on living systems </a:t>
            </a:r>
            <a:r>
              <a:rPr lang="en-US" sz="3800" dirty="0" smtClean="0">
                <a:solidFill>
                  <a:srgbClr val="FFFF00"/>
                </a:solidFill>
              </a:rPr>
              <a:t>through direct and indirect effects.</a:t>
            </a:r>
          </a:p>
          <a:p>
            <a:endParaRPr lang="en-US" sz="3800" dirty="0" smtClean="0"/>
          </a:p>
          <a:p>
            <a:r>
              <a:rPr lang="en-US" sz="3800" dirty="0" smtClean="0"/>
              <a:t>When the energy of a photon or secondary electron </a:t>
            </a:r>
            <a:r>
              <a:rPr lang="en-US" sz="3800" dirty="0" smtClean="0">
                <a:solidFill>
                  <a:srgbClr val="FFFF00"/>
                </a:solidFill>
              </a:rPr>
              <a:t>ionizes biologic macromolecules</a:t>
            </a:r>
            <a:r>
              <a:rPr lang="en-US" sz="3800" dirty="0" smtClean="0"/>
              <a:t>, the effect is termed </a:t>
            </a:r>
            <a:r>
              <a:rPr lang="en-US" sz="3800" i="1" dirty="0" smtClean="0">
                <a:solidFill>
                  <a:srgbClr val="00B0F0"/>
                </a:solidFill>
              </a:rPr>
              <a:t>direct effect. </a:t>
            </a:r>
          </a:p>
          <a:p>
            <a:endParaRPr lang="en-US" sz="3800" i="1" dirty="0" smtClean="0"/>
          </a:p>
          <a:p>
            <a:pPr>
              <a:buNone/>
            </a:pPr>
            <a:endParaRPr lang="en-US" sz="38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457200"/>
            <a:ext cx="8382000" cy="5898360"/>
          </a:xfrm>
        </p:spPr>
        <p:txBody>
          <a:bodyPr>
            <a:normAutofit lnSpcReduction="10000"/>
          </a:bodyPr>
          <a:lstStyle/>
          <a:p>
            <a:r>
              <a:rPr lang="en-US" sz="3200" i="1" dirty="0" smtClean="0"/>
              <a:t>Alternatively, a photon </a:t>
            </a:r>
            <a:r>
              <a:rPr lang="en-US" sz="3200" dirty="0" smtClean="0"/>
              <a:t>may be absorbed </a:t>
            </a:r>
            <a:r>
              <a:rPr lang="en-US" sz="3200" dirty="0" smtClean="0">
                <a:solidFill>
                  <a:srgbClr val="FFFF00"/>
                </a:solidFill>
              </a:rPr>
              <a:t>by water </a:t>
            </a:r>
            <a:r>
              <a:rPr lang="en-US" sz="3200" dirty="0" smtClean="0"/>
              <a:t>in an organism, ionizing some of its water molecules.</a:t>
            </a:r>
          </a:p>
          <a:p>
            <a:endParaRPr lang="en-US" sz="3200" dirty="0" smtClean="0"/>
          </a:p>
          <a:p>
            <a:r>
              <a:rPr lang="en-US" sz="3200" dirty="0" smtClean="0"/>
              <a:t> The resulting ions form </a:t>
            </a:r>
            <a:r>
              <a:rPr lang="en-US" sz="3200" b="1" dirty="0" smtClean="0">
                <a:solidFill>
                  <a:srgbClr val="FF0000"/>
                </a:solidFill>
              </a:rPr>
              <a:t>free radicals </a:t>
            </a:r>
            <a:r>
              <a:rPr lang="en-US" sz="3200" i="1" dirty="0" smtClean="0">
                <a:solidFill>
                  <a:srgbClr val="FFFF00"/>
                </a:solidFill>
              </a:rPr>
              <a:t>(radiolysis of water</a:t>
            </a:r>
            <a:r>
              <a:rPr lang="en-US" sz="3200" dirty="0" smtClean="0"/>
              <a:t>) that in turn interacts and produce changes in biologic molecules.</a:t>
            </a:r>
          </a:p>
          <a:p>
            <a:endParaRPr lang="en-US" sz="3200" dirty="0" smtClean="0"/>
          </a:p>
          <a:p>
            <a:r>
              <a:rPr lang="en-US" sz="3200" dirty="0" smtClean="0"/>
              <a:t>Because </a:t>
            </a:r>
            <a:r>
              <a:rPr lang="en-US" sz="3200" dirty="0" smtClean="0">
                <a:solidFill>
                  <a:srgbClr val="FFFF00"/>
                </a:solidFill>
              </a:rPr>
              <a:t>intermediate changes </a:t>
            </a:r>
            <a:r>
              <a:rPr lang="en-US" sz="3200" dirty="0" smtClean="0"/>
              <a:t>involving water molecules are required to alter the biologic molecules, this series of events is termed </a:t>
            </a:r>
            <a:r>
              <a:rPr lang="en-US" sz="3200" i="1" dirty="0" smtClean="0">
                <a:solidFill>
                  <a:srgbClr val="00B0F0"/>
                </a:solidFill>
              </a:rPr>
              <a:t>indirect effect.</a:t>
            </a:r>
            <a:endParaRPr lang="en-US" i="1" dirty="0">
              <a:solidFill>
                <a:srgbClr val="00B0F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381000"/>
            <a:ext cx="7772400" cy="5974560"/>
          </a:xfrm>
        </p:spPr>
        <p:txBody>
          <a:bodyPr/>
          <a:lstStyle/>
          <a:p>
            <a:r>
              <a:rPr lang="en-US" dirty="0" smtClean="0"/>
              <a:t>To ionize an atom requires sufficient energy to overcome electrostatic force  binding the electrons to  nucleus.</a:t>
            </a:r>
          </a:p>
          <a:p>
            <a:endParaRPr lang="en-US" dirty="0" smtClean="0"/>
          </a:p>
          <a:p>
            <a:endParaRPr lang="en-US" dirty="0"/>
          </a:p>
          <a:p>
            <a:endParaRPr lang="en-US" dirty="0" smtClean="0"/>
          </a:p>
          <a:p>
            <a:r>
              <a:rPr lang="en-US" dirty="0" smtClean="0"/>
              <a:t> The binding energy of an electron is related to </a:t>
            </a:r>
            <a:r>
              <a:rPr lang="en-US" dirty="0" smtClean="0">
                <a:solidFill>
                  <a:srgbClr val="FFFF00"/>
                </a:solidFill>
              </a:rPr>
              <a:t>the atomic number of the atom </a:t>
            </a:r>
            <a:r>
              <a:rPr lang="en-US" dirty="0" smtClean="0"/>
              <a:t>&amp;</a:t>
            </a:r>
            <a:r>
              <a:rPr lang="en-US" dirty="0" smtClean="0">
                <a:solidFill>
                  <a:srgbClr val="FFFF00"/>
                </a:solidFill>
              </a:rPr>
              <a:t> the orbital type.</a:t>
            </a:r>
          </a:p>
          <a:p>
            <a:endParaRPr lang="en-US"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irect.jpg"/>
          <p:cNvPicPr>
            <a:picLocks noGrp="1" noChangeAspect="1"/>
          </p:cNvPicPr>
          <p:nvPr>
            <p:ph idx="1"/>
          </p:nvPr>
        </p:nvPicPr>
        <p:blipFill>
          <a:blip r:embed="rId2" cstate="print"/>
          <a:stretch>
            <a:fillRect/>
          </a:stretch>
        </p:blipFill>
        <p:spPr>
          <a:xfrm>
            <a:off x="381000" y="228600"/>
            <a:ext cx="8763000" cy="6629400"/>
          </a:xfr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81000"/>
            <a:ext cx="8382000" cy="6248400"/>
          </a:xfrm>
        </p:spPr>
        <p:txBody>
          <a:bodyPr>
            <a:normAutofit fontScale="62500" lnSpcReduction="20000"/>
          </a:bodyPr>
          <a:lstStyle/>
          <a:p>
            <a:r>
              <a:rPr lang="en-US" sz="5800" b="1" dirty="0" smtClean="0">
                <a:solidFill>
                  <a:srgbClr val="FF0000"/>
                </a:solidFill>
              </a:rPr>
              <a:t>DIRECT EFFECT</a:t>
            </a:r>
          </a:p>
          <a:p>
            <a:endParaRPr lang="en-US" sz="5800" b="1" dirty="0" smtClean="0">
              <a:solidFill>
                <a:srgbClr val="FF0000"/>
              </a:solidFill>
            </a:endParaRPr>
          </a:p>
          <a:p>
            <a:r>
              <a:rPr lang="en-US" sz="5100" dirty="0" smtClean="0"/>
              <a:t>If radiation interacts with the atoms of the </a:t>
            </a:r>
            <a:r>
              <a:rPr lang="en-US" sz="5100" dirty="0" smtClean="0">
                <a:solidFill>
                  <a:srgbClr val="FFFF00"/>
                </a:solidFill>
              </a:rPr>
              <a:t>DNA molecule, or some other cellular component</a:t>
            </a:r>
            <a:r>
              <a:rPr lang="en-US" sz="5100" dirty="0" smtClean="0"/>
              <a:t> critical to the survival of the cell, it is referred to as a direct effect. </a:t>
            </a:r>
          </a:p>
          <a:p>
            <a:endParaRPr lang="en-US" sz="4500" dirty="0" smtClean="0"/>
          </a:p>
          <a:p>
            <a:r>
              <a:rPr lang="en-US" sz="4500" dirty="0" smtClean="0"/>
              <a:t> </a:t>
            </a:r>
            <a:r>
              <a:rPr lang="en-US" sz="5100" dirty="0" smtClean="0"/>
              <a:t>Such an interaction may affect the ability of the cell to </a:t>
            </a:r>
            <a:r>
              <a:rPr lang="en-US" sz="5100" dirty="0" smtClean="0">
                <a:solidFill>
                  <a:srgbClr val="FFFF00"/>
                </a:solidFill>
              </a:rPr>
              <a:t>reproduce</a:t>
            </a:r>
            <a:r>
              <a:rPr lang="en-US" sz="5100" dirty="0" smtClean="0"/>
              <a:t> and, thus</a:t>
            </a:r>
            <a:r>
              <a:rPr lang="en-US" sz="5100" dirty="0" smtClean="0">
                <a:solidFill>
                  <a:srgbClr val="FFFF00"/>
                </a:solidFill>
              </a:rPr>
              <a:t>, survive. </a:t>
            </a:r>
            <a:endParaRPr lang="en-US" sz="4500" dirty="0" smtClean="0">
              <a:solidFill>
                <a:srgbClr val="FFFF00"/>
              </a:solidFill>
            </a:endParaRPr>
          </a:p>
          <a:p>
            <a:endParaRPr lang="en-US" sz="4500" dirty="0" smtClean="0"/>
          </a:p>
          <a:p>
            <a:r>
              <a:rPr lang="en-US" sz="4800" dirty="0" smtClean="0"/>
              <a:t>If enough atoms are affected such that the chromosomes do not replicate properly, or if there </a:t>
            </a:r>
            <a:r>
              <a:rPr lang="en-US" sz="4800" dirty="0" smtClean="0">
                <a:solidFill>
                  <a:srgbClr val="FFFF00"/>
                </a:solidFill>
              </a:rPr>
              <a:t>is significant alteration in the information carried by the DNA molecule,</a:t>
            </a:r>
            <a:r>
              <a:rPr lang="en-US" sz="4500" dirty="0" smtClean="0"/>
              <a:t> </a:t>
            </a:r>
            <a:endParaRPr lang="en-US" sz="45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52400"/>
            <a:ext cx="8382000" cy="6553200"/>
          </a:xfrm>
        </p:spPr>
        <p:txBody>
          <a:bodyPr>
            <a:normAutofit/>
          </a:bodyPr>
          <a:lstStyle/>
          <a:p>
            <a:endParaRPr lang="en-US" i="1" dirty="0" smtClean="0"/>
          </a:p>
          <a:p>
            <a:r>
              <a:rPr lang="en-US" sz="3200" dirty="0" smtClean="0"/>
              <a:t>then the cell may be </a:t>
            </a:r>
            <a:r>
              <a:rPr lang="en-US" sz="3200" dirty="0" smtClean="0">
                <a:solidFill>
                  <a:srgbClr val="FFFF00"/>
                </a:solidFill>
              </a:rPr>
              <a:t>destroyed</a:t>
            </a:r>
            <a:r>
              <a:rPr lang="en-US" sz="3200" dirty="0" smtClean="0"/>
              <a:t> by “direct” interference with its life-sustaining system.</a:t>
            </a:r>
          </a:p>
          <a:p>
            <a:endParaRPr lang="en-US" i="1" dirty="0" smtClean="0"/>
          </a:p>
          <a:p>
            <a:r>
              <a:rPr lang="en-US" sz="3200" i="1" dirty="0" smtClean="0"/>
              <a:t>Approximately  </a:t>
            </a:r>
            <a:r>
              <a:rPr lang="en-US" sz="4000" i="1" dirty="0" smtClean="0">
                <a:solidFill>
                  <a:srgbClr val="C00000"/>
                </a:solidFill>
              </a:rPr>
              <a:t>one third </a:t>
            </a:r>
            <a:r>
              <a:rPr lang="en-US" sz="3200" i="1" dirty="0" smtClean="0">
                <a:solidFill>
                  <a:srgbClr val="FFFF00"/>
                </a:solidFill>
              </a:rPr>
              <a:t>of the biologic effects </a:t>
            </a:r>
            <a:r>
              <a:rPr lang="en-US" sz="3200" i="1" dirty="0" smtClean="0"/>
              <a:t>of x-ray exposure result from direct effects.</a:t>
            </a:r>
          </a:p>
          <a:p>
            <a:endParaRPr lang="en-US" sz="3200" i="1" dirty="0" smtClean="0"/>
          </a:p>
          <a:p>
            <a:r>
              <a:rPr lang="en-US" sz="3200" i="1" dirty="0" smtClean="0"/>
              <a:t> However, direct </a:t>
            </a:r>
            <a:r>
              <a:rPr lang="en-US" sz="3200" dirty="0" smtClean="0"/>
              <a:t>effects are the most common outcome for </a:t>
            </a:r>
            <a:r>
              <a:rPr lang="en-US" sz="3200" dirty="0" smtClean="0">
                <a:solidFill>
                  <a:srgbClr val="FFFF00"/>
                </a:solidFill>
              </a:rPr>
              <a:t>particulate radiation </a:t>
            </a:r>
            <a:r>
              <a:rPr lang="en-US" sz="3200" dirty="0" smtClean="0"/>
              <a:t>such as </a:t>
            </a:r>
            <a:r>
              <a:rPr lang="en-US" sz="3200" dirty="0" smtClean="0">
                <a:solidFill>
                  <a:srgbClr val="FFFF00"/>
                </a:solidFill>
              </a:rPr>
              <a:t>neutrons </a:t>
            </a:r>
            <a:r>
              <a:rPr lang="en-US" sz="3200" dirty="0" smtClean="0"/>
              <a:t>and</a:t>
            </a:r>
            <a:r>
              <a:rPr lang="en-US" sz="3200" dirty="0" smtClean="0">
                <a:solidFill>
                  <a:srgbClr val="FFFF00"/>
                </a:solidFill>
              </a:rPr>
              <a:t> </a:t>
            </a:r>
            <a:r>
              <a:rPr lang="el-GR" sz="3200" dirty="0" smtClean="0">
                <a:solidFill>
                  <a:srgbClr val="FFFF00"/>
                </a:solidFill>
              </a:rPr>
              <a:t>α </a:t>
            </a:r>
            <a:r>
              <a:rPr lang="en-US" sz="3200" dirty="0" smtClean="0">
                <a:solidFill>
                  <a:srgbClr val="FFFF00"/>
                </a:solidFill>
              </a:rPr>
              <a:t>particles.</a:t>
            </a:r>
          </a:p>
          <a:p>
            <a:pPr>
              <a:buNone/>
            </a:pP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indirect effect.jpg"/>
          <p:cNvPicPr>
            <a:picLocks noGrp="1" noChangeAspect="1"/>
          </p:cNvPicPr>
          <p:nvPr>
            <p:ph idx="1"/>
          </p:nvPr>
        </p:nvPicPr>
        <p:blipFill>
          <a:blip r:embed="rId2" cstate="print"/>
          <a:stretch>
            <a:fillRect/>
          </a:stretch>
        </p:blipFill>
        <p:spPr>
          <a:xfrm>
            <a:off x="533400" y="304800"/>
            <a:ext cx="8458200" cy="6324600"/>
          </a:xfr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0"/>
            <a:ext cx="8382000" cy="6629400"/>
          </a:xfrm>
        </p:spPr>
        <p:txBody>
          <a:bodyPr>
            <a:normAutofit fontScale="40000" lnSpcReduction="20000"/>
          </a:bodyPr>
          <a:lstStyle/>
          <a:p>
            <a:endParaRPr lang="en-US" dirty="0" smtClean="0"/>
          </a:p>
          <a:p>
            <a:r>
              <a:rPr lang="en-US" sz="7000" b="1" dirty="0" smtClean="0">
                <a:solidFill>
                  <a:srgbClr val="FF0000"/>
                </a:solidFill>
              </a:rPr>
              <a:t>INDIRECT EFFECTS</a:t>
            </a:r>
          </a:p>
          <a:p>
            <a:endParaRPr lang="en-US" sz="6000" dirty="0" smtClean="0"/>
          </a:p>
          <a:p>
            <a:r>
              <a:rPr lang="en-US" sz="7000" dirty="0" smtClean="0"/>
              <a:t>If a cell is exposed to radiation, the probability of the </a:t>
            </a:r>
            <a:r>
              <a:rPr lang="en-US" sz="7000" dirty="0" smtClean="0">
                <a:solidFill>
                  <a:srgbClr val="FFFF00"/>
                </a:solidFill>
              </a:rPr>
              <a:t>radiation interacting with the DNA molecule is very small </a:t>
            </a:r>
            <a:r>
              <a:rPr lang="en-US" sz="7000" dirty="0" smtClean="0"/>
              <a:t>since these critical components make up such a small part of the cell. </a:t>
            </a:r>
          </a:p>
          <a:p>
            <a:endParaRPr lang="en-US" sz="6000" dirty="0" smtClean="0"/>
          </a:p>
          <a:p>
            <a:r>
              <a:rPr lang="en-US" sz="6000" dirty="0" smtClean="0"/>
              <a:t> </a:t>
            </a:r>
            <a:r>
              <a:rPr lang="en-US" sz="7000" dirty="0" smtClean="0"/>
              <a:t>However, each cell, just as is the case for the human body, is </a:t>
            </a:r>
            <a:r>
              <a:rPr lang="en-US" sz="7000" dirty="0" smtClean="0">
                <a:solidFill>
                  <a:srgbClr val="FFFF00"/>
                </a:solidFill>
              </a:rPr>
              <a:t>mostly water</a:t>
            </a:r>
            <a:r>
              <a:rPr lang="en-US" sz="9000" dirty="0" smtClean="0">
                <a:solidFill>
                  <a:srgbClr val="00B0F0"/>
                </a:solidFill>
              </a:rPr>
              <a:t>(about 70% </a:t>
            </a:r>
            <a:r>
              <a:rPr lang="en-US" sz="7000" dirty="0" smtClean="0">
                <a:solidFill>
                  <a:srgbClr val="FFFF00"/>
                </a:solidFill>
              </a:rPr>
              <a:t>by weight</a:t>
            </a:r>
            <a:r>
              <a:rPr lang="en-US" sz="7000" dirty="0" smtClean="0"/>
              <a:t>).  </a:t>
            </a:r>
          </a:p>
          <a:p>
            <a:endParaRPr lang="en-US" sz="7000" dirty="0" smtClean="0"/>
          </a:p>
          <a:p>
            <a:r>
              <a:rPr lang="en-US" sz="7000" dirty="0" smtClean="0"/>
              <a:t>Therefore, there is a </a:t>
            </a:r>
            <a:r>
              <a:rPr lang="en-US" sz="7000" dirty="0" smtClean="0">
                <a:solidFill>
                  <a:srgbClr val="FFFF00"/>
                </a:solidFill>
              </a:rPr>
              <a:t>much higher probability </a:t>
            </a:r>
            <a:r>
              <a:rPr lang="en-US" sz="7000" dirty="0" smtClean="0"/>
              <a:t>of radiation interacting with the water that makes up most of the cell’s volume</a:t>
            </a:r>
            <a:r>
              <a:rPr lang="en-US" sz="6000" dirty="0" smtClean="0"/>
              <a:t>.</a:t>
            </a:r>
          </a:p>
          <a:p>
            <a:endParaRPr lang="en-US" sz="6000" dirty="0" smtClean="0"/>
          </a:p>
          <a:p>
            <a:r>
              <a:rPr lang="en-US" sz="7000" dirty="0" smtClean="0">
                <a:solidFill>
                  <a:srgbClr val="FFFF00"/>
                </a:solidFill>
              </a:rPr>
              <a:t>About </a:t>
            </a:r>
            <a:r>
              <a:rPr lang="en-US" sz="9000" dirty="0" smtClean="0">
                <a:solidFill>
                  <a:srgbClr val="00B0F0"/>
                </a:solidFill>
              </a:rPr>
              <a:t>two thirds </a:t>
            </a:r>
            <a:r>
              <a:rPr lang="en-US" sz="7000" dirty="0" smtClean="0">
                <a:solidFill>
                  <a:srgbClr val="FFFF00"/>
                </a:solidFill>
              </a:rPr>
              <a:t>of radiation-induced </a:t>
            </a:r>
            <a:r>
              <a:rPr lang="en-US" sz="7000" dirty="0" smtClean="0"/>
              <a:t>biologic damage results from indirect effects.</a:t>
            </a:r>
          </a:p>
          <a:p>
            <a:pPr>
              <a:buNone/>
            </a:pP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381000"/>
            <a:ext cx="7772400" cy="5974560"/>
          </a:xfrm>
        </p:spPr>
        <p:txBody>
          <a:bodyPr>
            <a:normAutofit fontScale="92500" lnSpcReduction="10000"/>
          </a:bodyPr>
          <a:lstStyle/>
          <a:p>
            <a:r>
              <a:rPr lang="en-US" dirty="0" smtClean="0"/>
              <a:t>When radiation interacts with water, it may </a:t>
            </a:r>
            <a:r>
              <a:rPr lang="en-US" dirty="0" smtClean="0">
                <a:solidFill>
                  <a:srgbClr val="FFFF00"/>
                </a:solidFill>
              </a:rPr>
              <a:t>break the bonds </a:t>
            </a:r>
            <a:r>
              <a:rPr lang="en-US" dirty="0" smtClean="0"/>
              <a:t>that hold the water molecule together, producing fragments such as </a:t>
            </a:r>
            <a:r>
              <a:rPr lang="en-US" dirty="0" smtClean="0">
                <a:solidFill>
                  <a:srgbClr val="FFFF00"/>
                </a:solidFill>
              </a:rPr>
              <a:t>hydrogen (H) and hydroxyls (OH).  </a:t>
            </a:r>
          </a:p>
          <a:p>
            <a:endParaRPr lang="en-US" dirty="0" smtClean="0"/>
          </a:p>
          <a:p>
            <a:r>
              <a:rPr lang="en-US" dirty="0" smtClean="0"/>
              <a:t>These fragments may </a:t>
            </a:r>
            <a:r>
              <a:rPr lang="en-US" dirty="0" smtClean="0">
                <a:solidFill>
                  <a:srgbClr val="FFFF00"/>
                </a:solidFill>
              </a:rPr>
              <a:t>recombine or may interact with other fragments or ions</a:t>
            </a:r>
            <a:r>
              <a:rPr lang="en-US" dirty="0" smtClean="0"/>
              <a:t> to form compounds, such as water, which would not harm the cell.</a:t>
            </a:r>
          </a:p>
          <a:p>
            <a:endParaRPr lang="en-US" dirty="0" smtClean="0"/>
          </a:p>
          <a:p>
            <a:r>
              <a:rPr lang="en-US" dirty="0" smtClean="0"/>
              <a:t>However, they could combine to form toxic substances, such as </a:t>
            </a:r>
            <a:r>
              <a:rPr lang="en-US" dirty="0" smtClean="0">
                <a:solidFill>
                  <a:srgbClr val="FFFF00"/>
                </a:solidFill>
              </a:rPr>
              <a:t>hydrogen peroxide </a:t>
            </a:r>
            <a:r>
              <a:rPr lang="en-US" dirty="0" smtClean="0"/>
              <a:t>(</a:t>
            </a:r>
            <a:r>
              <a:rPr lang="en-US" dirty="0" smtClean="0">
                <a:solidFill>
                  <a:srgbClr val="FFFF00"/>
                </a:solidFill>
              </a:rPr>
              <a:t>H2O2</a:t>
            </a:r>
            <a:r>
              <a:rPr lang="en-US" dirty="0" smtClean="0"/>
              <a:t>), which can contribute to the destruction of the cell.</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228600"/>
            <a:ext cx="8077200" cy="6126960"/>
          </a:xfrm>
        </p:spPr>
        <p:txBody>
          <a:bodyPr>
            <a:normAutofit fontScale="85000" lnSpcReduction="20000"/>
          </a:bodyPr>
          <a:lstStyle/>
          <a:p>
            <a:r>
              <a:rPr lang="en-US" sz="3100" b="1" dirty="0" smtClean="0">
                <a:solidFill>
                  <a:srgbClr val="FF0000"/>
                </a:solidFill>
              </a:rPr>
              <a:t>CHANGES IN DEOXYRIBONUCLEIC ACID</a:t>
            </a:r>
          </a:p>
          <a:p>
            <a:endParaRPr lang="en-US" b="1" dirty="0" smtClean="0"/>
          </a:p>
          <a:p>
            <a:r>
              <a:rPr lang="en-US" dirty="0" smtClean="0"/>
              <a:t>Damage to a cell ’ s deoxyribonucleic acid (DNA) is the primary cause of  </a:t>
            </a:r>
            <a:r>
              <a:rPr lang="en-US" dirty="0" smtClean="0">
                <a:solidFill>
                  <a:srgbClr val="00B0F0"/>
                </a:solidFill>
              </a:rPr>
              <a:t>(1) </a:t>
            </a:r>
            <a:r>
              <a:rPr lang="en-US" dirty="0" smtClean="0">
                <a:solidFill>
                  <a:srgbClr val="FFFF00"/>
                </a:solidFill>
              </a:rPr>
              <a:t>radiation-induced cell death, </a:t>
            </a:r>
            <a:r>
              <a:rPr lang="en-US" dirty="0" smtClean="0">
                <a:solidFill>
                  <a:srgbClr val="00B0F0"/>
                </a:solidFill>
              </a:rPr>
              <a:t>(2) </a:t>
            </a:r>
            <a:r>
              <a:rPr lang="en-US" dirty="0" smtClean="0">
                <a:solidFill>
                  <a:srgbClr val="FFFF00"/>
                </a:solidFill>
              </a:rPr>
              <a:t>heritable (genetic) mutations</a:t>
            </a:r>
            <a:r>
              <a:rPr lang="en-US" dirty="0" smtClean="0"/>
              <a:t>, and </a:t>
            </a:r>
            <a:r>
              <a:rPr lang="en-US" dirty="0" smtClean="0">
                <a:solidFill>
                  <a:srgbClr val="00B0F0"/>
                </a:solidFill>
              </a:rPr>
              <a:t>(3) </a:t>
            </a:r>
            <a:r>
              <a:rPr lang="en-US" dirty="0" smtClean="0">
                <a:solidFill>
                  <a:srgbClr val="FFFF00"/>
                </a:solidFill>
              </a:rPr>
              <a:t>cancer formation (</a:t>
            </a:r>
            <a:r>
              <a:rPr lang="en-US" dirty="0" smtClean="0"/>
              <a:t>carcinogenesis).</a:t>
            </a:r>
          </a:p>
          <a:p>
            <a:endParaRPr lang="en-US" dirty="0" smtClean="0"/>
          </a:p>
          <a:p>
            <a:r>
              <a:rPr lang="en-US" dirty="0" smtClean="0"/>
              <a:t>Radiation produces a number of </a:t>
            </a:r>
            <a:r>
              <a:rPr lang="en-US" dirty="0" smtClean="0">
                <a:solidFill>
                  <a:srgbClr val="FFFF00"/>
                </a:solidFill>
              </a:rPr>
              <a:t>different types of alterations in DNA</a:t>
            </a:r>
            <a:r>
              <a:rPr lang="en-US" dirty="0" smtClean="0"/>
              <a:t>, including the following:</a:t>
            </a:r>
          </a:p>
          <a:p>
            <a:pPr>
              <a:buNone/>
            </a:pPr>
            <a:r>
              <a:rPr lang="en-US" dirty="0" smtClean="0"/>
              <a:t> </a:t>
            </a:r>
          </a:p>
          <a:p>
            <a:pPr>
              <a:buNone/>
            </a:pPr>
            <a:r>
              <a:rPr lang="en-US" dirty="0" smtClean="0"/>
              <a:t>  1-Breakage of one or both DNA strands</a:t>
            </a:r>
          </a:p>
          <a:p>
            <a:pPr>
              <a:buNone/>
            </a:pPr>
            <a:r>
              <a:rPr lang="en-US" dirty="0" smtClean="0"/>
              <a:t>  2-Cross-linking of DNA strands within the helix to other DNA strands or to proteins</a:t>
            </a:r>
          </a:p>
          <a:p>
            <a:pPr>
              <a:buNone/>
            </a:pPr>
            <a:r>
              <a:rPr lang="en-US" dirty="0" smtClean="0"/>
              <a:t>  3-Change or loss of a base</a:t>
            </a:r>
          </a:p>
          <a:p>
            <a:pPr>
              <a:buNone/>
            </a:pPr>
            <a:r>
              <a:rPr lang="en-US" dirty="0" smtClean="0"/>
              <a:t>  4- Disruption of hydrogen bonds between DNA strands</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na 2.gif"/>
          <p:cNvPicPr>
            <a:picLocks noGrp="1" noChangeAspect="1"/>
          </p:cNvPicPr>
          <p:nvPr>
            <p:ph idx="1"/>
          </p:nvPr>
        </p:nvPicPr>
        <p:blipFill>
          <a:blip r:embed="rId2" cstate="print"/>
          <a:stretch>
            <a:fillRect/>
          </a:stretch>
        </p:blipFill>
        <p:spPr>
          <a:xfrm>
            <a:off x="685800" y="457200"/>
            <a:ext cx="8153400" cy="6019800"/>
          </a:xfr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762000"/>
          </a:xfrm>
        </p:spPr>
        <p:txBody>
          <a:bodyPr/>
          <a:lstStyle/>
          <a:p>
            <a:r>
              <a:rPr lang="en-US" sz="4400" dirty="0" smtClean="0"/>
              <a:t> </a:t>
            </a:r>
            <a:r>
              <a:rPr lang="en-US" sz="3200" dirty="0" smtClean="0">
                <a:solidFill>
                  <a:srgbClr val="FF0000"/>
                </a:solidFill>
              </a:rPr>
              <a:t>Radiosensitivity of various cells   </a:t>
            </a:r>
            <a:endParaRPr lang="en-US" sz="4400" dirty="0">
              <a:solidFill>
                <a:srgbClr val="FF0000"/>
              </a:solidFill>
            </a:endParaRPr>
          </a:p>
        </p:txBody>
      </p:sp>
      <p:sp>
        <p:nvSpPr>
          <p:cNvPr id="3" name="Content Placeholder 2"/>
          <p:cNvSpPr>
            <a:spLocks noGrp="1"/>
          </p:cNvSpPr>
          <p:nvPr>
            <p:ph idx="1"/>
          </p:nvPr>
        </p:nvSpPr>
        <p:spPr>
          <a:xfrm>
            <a:off x="533400" y="1219200"/>
            <a:ext cx="8458200" cy="5486400"/>
          </a:xfrm>
        </p:spPr>
        <p:txBody>
          <a:bodyPr>
            <a:normAutofit/>
          </a:bodyPr>
          <a:lstStyle/>
          <a:p>
            <a:endParaRPr lang="en-US" dirty="0" smtClean="0"/>
          </a:p>
          <a:p>
            <a:pPr>
              <a:buNone/>
            </a:pPr>
            <a:r>
              <a:rPr lang="en-US" dirty="0" smtClean="0"/>
              <a:t>   Not all living </a:t>
            </a:r>
            <a:r>
              <a:rPr lang="en-US" i="1" dirty="0" smtClean="0"/>
              <a:t>cells are </a:t>
            </a:r>
            <a:r>
              <a:rPr lang="en-US" i="1" dirty="0" smtClean="0">
                <a:solidFill>
                  <a:srgbClr val="FFFF00"/>
                </a:solidFill>
              </a:rPr>
              <a:t>equally </a:t>
            </a:r>
            <a:r>
              <a:rPr lang="en-US" dirty="0" smtClean="0">
                <a:solidFill>
                  <a:srgbClr val="FFFF00"/>
                </a:solidFill>
              </a:rPr>
              <a:t>sensitive to radiation</a:t>
            </a:r>
            <a:r>
              <a:rPr lang="en-US" dirty="0" smtClean="0"/>
              <a:t>. </a:t>
            </a:r>
          </a:p>
          <a:p>
            <a:pPr>
              <a:buNone/>
            </a:pPr>
            <a:endParaRPr lang="en-US" dirty="0" smtClean="0"/>
          </a:p>
          <a:p>
            <a:pPr>
              <a:buNone/>
            </a:pPr>
            <a:r>
              <a:rPr lang="en-US" dirty="0" smtClean="0"/>
              <a:t>   Those cells which are </a:t>
            </a:r>
            <a:r>
              <a:rPr lang="en-US" dirty="0" smtClean="0">
                <a:solidFill>
                  <a:srgbClr val="FFFF00"/>
                </a:solidFill>
              </a:rPr>
              <a:t>actively reproducing </a:t>
            </a:r>
            <a:r>
              <a:rPr lang="en-US" dirty="0" smtClean="0"/>
              <a:t>are more sensitive than those which are not.  </a:t>
            </a:r>
          </a:p>
          <a:p>
            <a:endParaRPr lang="en-US" dirty="0" smtClean="0"/>
          </a:p>
          <a:p>
            <a:pPr>
              <a:buNone/>
            </a:pPr>
            <a:r>
              <a:rPr lang="en-US" dirty="0" smtClean="0"/>
              <a:t>    This is because dividing cells require </a:t>
            </a:r>
            <a:r>
              <a:rPr lang="en-US" dirty="0" smtClean="0">
                <a:solidFill>
                  <a:srgbClr val="FFFF00"/>
                </a:solidFill>
              </a:rPr>
              <a:t>correct DNA information </a:t>
            </a:r>
            <a:r>
              <a:rPr lang="en-US" dirty="0" smtClean="0"/>
              <a:t>in order for the cell’s offspring to survive. </a:t>
            </a:r>
          </a:p>
          <a:p>
            <a:pPr>
              <a:buNone/>
            </a:pPr>
            <a:endParaRPr lang="en-US" dirty="0" smtClean="0"/>
          </a:p>
          <a:p>
            <a:endParaRPr lang="en-US"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81000"/>
            <a:ext cx="8077200" cy="5974560"/>
          </a:xfrm>
        </p:spPr>
        <p:txBody>
          <a:bodyPr>
            <a:normAutofit fontScale="92500"/>
          </a:bodyPr>
          <a:lstStyle/>
          <a:p>
            <a:endParaRPr lang="en-US" dirty="0" smtClean="0"/>
          </a:p>
          <a:p>
            <a:endParaRPr lang="en-US" dirty="0" smtClean="0"/>
          </a:p>
          <a:p>
            <a:r>
              <a:rPr lang="en-US" dirty="0" smtClean="0"/>
              <a:t>A direct interaction of radiation with an </a:t>
            </a:r>
            <a:r>
              <a:rPr lang="en-US" dirty="0" smtClean="0">
                <a:solidFill>
                  <a:srgbClr val="FFFF00"/>
                </a:solidFill>
              </a:rPr>
              <a:t>active cell </a:t>
            </a:r>
            <a:r>
              <a:rPr lang="en-US" dirty="0" smtClean="0"/>
              <a:t>could result in the </a:t>
            </a:r>
            <a:r>
              <a:rPr lang="en-US" dirty="0" smtClean="0">
                <a:solidFill>
                  <a:srgbClr val="FFFF00"/>
                </a:solidFill>
              </a:rPr>
              <a:t>death or mutation of the cell</a:t>
            </a:r>
            <a:r>
              <a:rPr lang="en-US" dirty="0" smtClean="0"/>
              <a:t>, </a:t>
            </a:r>
          </a:p>
          <a:p>
            <a:endParaRPr lang="en-US" dirty="0" smtClean="0"/>
          </a:p>
          <a:p>
            <a:pPr>
              <a:buNone/>
            </a:pPr>
            <a:r>
              <a:rPr lang="en-US" dirty="0" smtClean="0"/>
              <a:t>   </a:t>
            </a:r>
          </a:p>
          <a:p>
            <a:pPr>
              <a:buNone/>
            </a:pPr>
            <a:r>
              <a:rPr lang="en-US" dirty="0" smtClean="0"/>
              <a:t>  As a result, living cells can be </a:t>
            </a:r>
            <a:r>
              <a:rPr lang="en-US" dirty="0" smtClean="0">
                <a:solidFill>
                  <a:srgbClr val="FFFF00"/>
                </a:solidFill>
              </a:rPr>
              <a:t>classified according to their rate of reproduction</a:t>
            </a:r>
            <a:r>
              <a:rPr lang="en-US" dirty="0" smtClean="0"/>
              <a:t>, which also indicates </a:t>
            </a:r>
            <a:r>
              <a:rPr lang="en-US" dirty="0" smtClean="0">
                <a:solidFill>
                  <a:srgbClr val="FFFF00"/>
                </a:solidFill>
              </a:rPr>
              <a:t>their relative sensitivity </a:t>
            </a:r>
            <a:r>
              <a:rPr lang="en-US" dirty="0" smtClean="0"/>
              <a:t>to radiation.</a:t>
            </a:r>
          </a:p>
          <a:p>
            <a:pPr>
              <a:buNone/>
            </a:pPr>
            <a:endParaRPr lang="en-US" dirty="0" smtClean="0"/>
          </a:p>
          <a:p>
            <a:pPr>
              <a:buNone/>
            </a:pPr>
            <a:r>
              <a:rPr lang="en-US" dirty="0" smtClean="0"/>
              <a:t>  This means that different </a:t>
            </a:r>
            <a:r>
              <a:rPr lang="en-US" dirty="0" smtClean="0">
                <a:solidFill>
                  <a:srgbClr val="FFFF00"/>
                </a:solidFill>
              </a:rPr>
              <a:t>cell systems </a:t>
            </a:r>
            <a:r>
              <a:rPr lang="en-US" dirty="0" smtClean="0"/>
              <a:t>have different </a:t>
            </a:r>
            <a:r>
              <a:rPr lang="en-US" dirty="0" smtClean="0">
                <a:solidFill>
                  <a:srgbClr val="FFFF00"/>
                </a:solidFill>
              </a:rPr>
              <a:t>sensitivities.</a:t>
            </a:r>
          </a:p>
          <a:p>
            <a:endParaRPr lang="en-US"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28600"/>
            <a:ext cx="8077200" cy="6629400"/>
          </a:xfrm>
        </p:spPr>
        <p:txBody>
          <a:bodyPr>
            <a:normAutofit/>
          </a:bodyPr>
          <a:lstStyle/>
          <a:p>
            <a:r>
              <a:rPr lang="en-US" sz="2800" dirty="0" smtClean="0"/>
              <a:t>Electron in in the inner orbitals are more </a:t>
            </a:r>
            <a:r>
              <a:rPr lang="en-US" sz="2800" dirty="0" smtClean="0">
                <a:solidFill>
                  <a:srgbClr val="FFFF00"/>
                </a:solidFill>
              </a:rPr>
              <a:t>tightly bound </a:t>
            </a:r>
            <a:r>
              <a:rPr lang="en-US" sz="2800" dirty="0" smtClean="0"/>
              <a:t>than the more distant outer orbitals.</a:t>
            </a:r>
          </a:p>
          <a:p>
            <a:endParaRPr lang="en-US" sz="2800" dirty="0" smtClean="0"/>
          </a:p>
          <a:p>
            <a:r>
              <a:rPr lang="en-US" sz="2800" dirty="0" smtClean="0"/>
              <a:t>Tightly bound electrons requires the energy of </a:t>
            </a:r>
            <a:r>
              <a:rPr lang="en-US" sz="3200" i="1" dirty="0" smtClean="0">
                <a:solidFill>
                  <a:srgbClr val="FFFF00"/>
                </a:solidFill>
              </a:rPr>
              <a:t>x-rays</a:t>
            </a:r>
            <a:r>
              <a:rPr lang="en-US" sz="2800" dirty="0" smtClean="0"/>
              <a:t> or high energy particles to remove them, whereas loosely bound electrons can be displaced by </a:t>
            </a:r>
            <a:r>
              <a:rPr lang="en-US" sz="3200" i="1" dirty="0" smtClean="0">
                <a:solidFill>
                  <a:srgbClr val="FFFF00"/>
                </a:solidFill>
              </a:rPr>
              <a:t>ultraviolet radiation</a:t>
            </a:r>
            <a:r>
              <a:rPr lang="en-US" sz="3200" i="1" dirty="0" smtClean="0"/>
              <a:t>.</a:t>
            </a:r>
          </a:p>
          <a:p>
            <a:endParaRPr lang="en-US" sz="3900" i="1" dirty="0" smtClean="0">
              <a:solidFill>
                <a:srgbClr val="FFFF00"/>
              </a:solidFill>
            </a:endParaRPr>
          </a:p>
          <a:p>
            <a:pPr>
              <a:buNone/>
            </a:pPr>
            <a:endParaRPr lang="en-US" sz="3500" i="1" dirty="0" smtClean="0">
              <a:solidFill>
                <a:srgbClr val="FF0000"/>
              </a:solidFill>
            </a:endParaRPr>
          </a:p>
          <a:p>
            <a:endParaRPr lang="en-US" dirty="0"/>
          </a:p>
        </p:txBody>
      </p:sp>
      <p:pic>
        <p:nvPicPr>
          <p:cNvPr id="4" name="Picture 3" descr="ionization 1.jpg"/>
          <p:cNvPicPr>
            <a:picLocks noChangeAspect="1"/>
          </p:cNvPicPr>
          <p:nvPr/>
        </p:nvPicPr>
        <p:blipFill>
          <a:blip r:embed="rId2" cstate="print"/>
          <a:stretch>
            <a:fillRect/>
          </a:stretch>
        </p:blipFill>
        <p:spPr>
          <a:xfrm>
            <a:off x="1066800" y="3733800"/>
            <a:ext cx="7543800" cy="31242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09600"/>
            <a:ext cx="8382000" cy="5745960"/>
          </a:xfrm>
        </p:spPr>
        <p:txBody>
          <a:bodyPr/>
          <a:lstStyle/>
          <a:p>
            <a:endParaRPr lang="en-US" dirty="0" smtClean="0">
              <a:solidFill>
                <a:srgbClr val="FFFF00"/>
              </a:solidFill>
            </a:endParaRPr>
          </a:p>
          <a:p>
            <a:r>
              <a:rPr lang="en-US" dirty="0" smtClean="0">
                <a:solidFill>
                  <a:srgbClr val="FFFF00"/>
                </a:solidFill>
              </a:rPr>
              <a:t>Lymphocytes (white blood cells) </a:t>
            </a:r>
            <a:r>
              <a:rPr lang="en-US" dirty="0" smtClean="0"/>
              <a:t>and cells which produce blood are constantly regenerating, and are, therefore, the </a:t>
            </a:r>
            <a:r>
              <a:rPr lang="en-US" dirty="0" smtClean="0">
                <a:solidFill>
                  <a:srgbClr val="FF0000"/>
                </a:solidFill>
              </a:rPr>
              <a:t>most sensitive.</a:t>
            </a:r>
          </a:p>
          <a:p>
            <a:endParaRPr lang="en-US" dirty="0" smtClean="0">
              <a:solidFill>
                <a:srgbClr val="FFFF00"/>
              </a:solidFill>
            </a:endParaRPr>
          </a:p>
          <a:p>
            <a:r>
              <a:rPr lang="en-US" dirty="0" smtClean="0">
                <a:solidFill>
                  <a:srgbClr val="FFFF00"/>
                </a:solidFill>
              </a:rPr>
              <a:t>  Reproductive and gastrointestinal </a:t>
            </a:r>
            <a:r>
              <a:rPr lang="en-US" dirty="0" smtClean="0"/>
              <a:t>cells are not regenerating as quickly and are </a:t>
            </a:r>
            <a:r>
              <a:rPr lang="en-US" dirty="0" smtClean="0">
                <a:solidFill>
                  <a:srgbClr val="FF0000"/>
                </a:solidFill>
              </a:rPr>
              <a:t>less sensitive</a:t>
            </a:r>
            <a:r>
              <a:rPr lang="en-US" dirty="0" smtClean="0"/>
              <a:t>.</a:t>
            </a:r>
          </a:p>
          <a:p>
            <a:endParaRPr lang="en-US" dirty="0" smtClean="0"/>
          </a:p>
          <a:p>
            <a:r>
              <a:rPr lang="en-US" dirty="0" smtClean="0"/>
              <a:t>  </a:t>
            </a:r>
            <a:r>
              <a:rPr lang="en-US" dirty="0" smtClean="0">
                <a:solidFill>
                  <a:srgbClr val="FFFF00"/>
                </a:solidFill>
              </a:rPr>
              <a:t>The nerve and muscle cells </a:t>
            </a:r>
            <a:r>
              <a:rPr lang="en-US" dirty="0" smtClean="0"/>
              <a:t>are the slowest to regenerate and are the </a:t>
            </a:r>
            <a:r>
              <a:rPr lang="en-US" dirty="0" smtClean="0">
                <a:solidFill>
                  <a:srgbClr val="FF0000"/>
                </a:solidFill>
              </a:rPr>
              <a:t>least sensitive cells.</a:t>
            </a:r>
          </a:p>
          <a:p>
            <a:pPr>
              <a:buNone/>
            </a:pPr>
            <a:endParaRPr lang="ar-IQ"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990600"/>
          </a:xfrm>
        </p:spPr>
        <p:txBody>
          <a:bodyPr/>
          <a:lstStyle/>
          <a:p>
            <a:r>
              <a:rPr lang="en-US" sz="3600" dirty="0" smtClean="0">
                <a:solidFill>
                  <a:srgbClr val="FF0000"/>
                </a:solidFill>
              </a:rPr>
              <a:t>Cellular effects of radiation</a:t>
            </a:r>
            <a:endParaRPr lang="en-US" sz="3600" dirty="0">
              <a:solidFill>
                <a:srgbClr val="FF0000"/>
              </a:solidFill>
            </a:endParaRPr>
          </a:p>
        </p:txBody>
      </p:sp>
      <p:sp>
        <p:nvSpPr>
          <p:cNvPr id="5" name="Content Placeholder 4"/>
          <p:cNvSpPr>
            <a:spLocks noGrp="1"/>
          </p:cNvSpPr>
          <p:nvPr>
            <p:ph idx="1"/>
          </p:nvPr>
        </p:nvSpPr>
        <p:spPr>
          <a:xfrm>
            <a:off x="609600" y="1143000"/>
            <a:ext cx="8382000" cy="5212560"/>
          </a:xfrm>
        </p:spPr>
        <p:txBody>
          <a:bodyPr/>
          <a:lstStyle/>
          <a:p>
            <a:r>
              <a:rPr lang="en-US" dirty="0" smtClean="0"/>
              <a:t>Cells, like the human body, have a </a:t>
            </a:r>
            <a:r>
              <a:rPr lang="en-US" dirty="0" smtClean="0">
                <a:solidFill>
                  <a:srgbClr val="FFFF00"/>
                </a:solidFill>
              </a:rPr>
              <a:t>tremendous ability to repair damage</a:t>
            </a:r>
            <a:r>
              <a:rPr lang="en-US" dirty="0" smtClean="0"/>
              <a:t>. </a:t>
            </a:r>
          </a:p>
          <a:p>
            <a:endParaRPr lang="en-US" dirty="0" smtClean="0"/>
          </a:p>
          <a:p>
            <a:r>
              <a:rPr lang="en-US" dirty="0" smtClean="0"/>
              <a:t> As a result, </a:t>
            </a:r>
            <a:r>
              <a:rPr lang="en-US" dirty="0" smtClean="0">
                <a:solidFill>
                  <a:srgbClr val="FFFF00"/>
                </a:solidFill>
              </a:rPr>
              <a:t>not all </a:t>
            </a:r>
            <a:r>
              <a:rPr lang="en-US" dirty="0" smtClean="0"/>
              <a:t>radiation effects are irreversible.</a:t>
            </a:r>
          </a:p>
          <a:p>
            <a:endParaRPr lang="en-US" dirty="0" smtClean="0">
              <a:solidFill>
                <a:srgbClr val="FFFF00"/>
              </a:solidFill>
            </a:endParaRPr>
          </a:p>
          <a:p>
            <a:r>
              <a:rPr lang="en-US" dirty="0" smtClean="0"/>
              <a:t>   In many instances, the cells are </a:t>
            </a:r>
            <a:r>
              <a:rPr lang="en-US" dirty="0" smtClean="0">
                <a:solidFill>
                  <a:srgbClr val="FFFF00"/>
                </a:solidFill>
              </a:rPr>
              <a:t>able to completely repair </a:t>
            </a:r>
            <a:r>
              <a:rPr lang="en-US" dirty="0" smtClean="0"/>
              <a:t>any damage and function normally.</a:t>
            </a:r>
          </a:p>
          <a:p>
            <a:endParaRPr lang="ar-IQ"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610600" cy="5822160"/>
          </a:xfrm>
        </p:spPr>
        <p:txBody>
          <a:bodyPr>
            <a:normAutofit/>
          </a:bodyPr>
          <a:lstStyle/>
          <a:p>
            <a:endParaRPr lang="en-US" dirty="0" smtClean="0"/>
          </a:p>
          <a:p>
            <a:endParaRPr lang="en-US" dirty="0" smtClean="0"/>
          </a:p>
          <a:p>
            <a:r>
              <a:rPr lang="en-US" dirty="0" smtClean="0"/>
              <a:t>If the </a:t>
            </a:r>
            <a:r>
              <a:rPr lang="en-US" dirty="0" smtClean="0">
                <a:solidFill>
                  <a:srgbClr val="FFFF00"/>
                </a:solidFill>
              </a:rPr>
              <a:t>damage is severe </a:t>
            </a:r>
            <a:r>
              <a:rPr lang="en-US" dirty="0" smtClean="0"/>
              <a:t>enough, the affected cell </a:t>
            </a:r>
            <a:r>
              <a:rPr lang="en-US" dirty="0" smtClean="0">
                <a:solidFill>
                  <a:srgbClr val="FFFF00"/>
                </a:solidFill>
              </a:rPr>
              <a:t>dies</a:t>
            </a:r>
            <a:r>
              <a:rPr lang="en-US" dirty="0" smtClean="0"/>
              <a:t>.</a:t>
            </a:r>
          </a:p>
          <a:p>
            <a:endParaRPr lang="en-US" dirty="0" smtClean="0"/>
          </a:p>
          <a:p>
            <a:r>
              <a:rPr lang="en-US" dirty="0" smtClean="0"/>
              <a:t> In some instances, the cell is </a:t>
            </a:r>
            <a:r>
              <a:rPr lang="en-US" dirty="0" smtClean="0">
                <a:solidFill>
                  <a:srgbClr val="FFFF00"/>
                </a:solidFill>
              </a:rPr>
              <a:t>damaged but is still able to reproduce</a:t>
            </a:r>
            <a:r>
              <a:rPr lang="en-US" dirty="0" smtClean="0"/>
              <a:t>.  </a:t>
            </a:r>
          </a:p>
          <a:p>
            <a:endParaRPr lang="en-US" dirty="0" smtClean="0"/>
          </a:p>
          <a:p>
            <a:r>
              <a:rPr lang="en-US" dirty="0" smtClean="0"/>
              <a:t> The daughter cells, however, may be </a:t>
            </a:r>
            <a:r>
              <a:rPr lang="en-US" dirty="0" smtClean="0">
                <a:solidFill>
                  <a:srgbClr val="FFFF00"/>
                </a:solidFill>
              </a:rPr>
              <a:t>lacking in some critical life-sustaining</a:t>
            </a:r>
            <a:r>
              <a:rPr lang="en-US" dirty="0" smtClean="0"/>
              <a:t> component, and they die.</a:t>
            </a:r>
          </a:p>
          <a:p>
            <a:endParaRPr lang="en-US" dirty="0" smtClean="0"/>
          </a:p>
          <a:p>
            <a:endParaRPr lang="en-US" dirty="0"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990600"/>
            <a:ext cx="8305800" cy="5638800"/>
          </a:xfrm>
        </p:spPr>
        <p:txBody>
          <a:bodyPr>
            <a:normAutofit/>
          </a:bodyPr>
          <a:lstStyle/>
          <a:p>
            <a:pPr>
              <a:buNone/>
            </a:pPr>
            <a:endParaRPr lang="en-US" dirty="0" smtClean="0"/>
          </a:p>
          <a:p>
            <a:pPr>
              <a:buNone/>
            </a:pPr>
            <a:r>
              <a:rPr lang="en-US" dirty="0" smtClean="0"/>
              <a:t>The other possible result of radiation exposure is that the cell is affected in such a way that it does </a:t>
            </a:r>
            <a:r>
              <a:rPr lang="en-US" dirty="0" smtClean="0">
                <a:solidFill>
                  <a:srgbClr val="FFFF00"/>
                </a:solidFill>
              </a:rPr>
              <a:t>not die but is simply mutated. </a:t>
            </a:r>
          </a:p>
          <a:p>
            <a:endParaRPr lang="en-US" dirty="0" smtClean="0">
              <a:solidFill>
                <a:srgbClr val="FFFF00"/>
              </a:solidFill>
            </a:endParaRPr>
          </a:p>
          <a:p>
            <a:pPr>
              <a:buNone/>
            </a:pPr>
            <a:r>
              <a:rPr lang="en-US" dirty="0" smtClean="0"/>
              <a:t> The mutated cell reproduces and thus remains the mutation.  </a:t>
            </a:r>
            <a:r>
              <a:rPr lang="en-US" dirty="0" smtClean="0">
                <a:solidFill>
                  <a:srgbClr val="FFFF00"/>
                </a:solidFill>
              </a:rPr>
              <a:t>This could be the beginning of a malignant tumor</a:t>
            </a:r>
            <a:endParaRPr lang="ar-IQ"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12064"/>
            <a:ext cx="8305800" cy="914400"/>
          </a:xfrm>
        </p:spPr>
        <p:txBody>
          <a:bodyPr/>
          <a:lstStyle/>
          <a:p>
            <a:r>
              <a:rPr lang="en-US" dirty="0" smtClean="0"/>
              <a:t>Cellular effects of radiation</a:t>
            </a:r>
            <a:endParaRPr lang="ar-IQ" dirty="0"/>
          </a:p>
        </p:txBody>
      </p:sp>
      <p:pic>
        <p:nvPicPr>
          <p:cNvPr id="4" name="Content Placeholder 3" descr="cell devision.jpg"/>
          <p:cNvPicPr>
            <a:picLocks noGrp="1" noChangeAspect="1"/>
          </p:cNvPicPr>
          <p:nvPr>
            <p:ph idx="1"/>
          </p:nvPr>
        </p:nvPicPr>
        <p:blipFill>
          <a:blip r:embed="rId2" cstate="print"/>
          <a:stretch>
            <a:fillRect/>
          </a:stretch>
        </p:blipFill>
        <p:spPr>
          <a:xfrm>
            <a:off x="609600" y="1295400"/>
            <a:ext cx="8305799" cy="5257800"/>
          </a:xfr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838200"/>
          </a:xfrm>
        </p:spPr>
        <p:txBody>
          <a:bodyPr/>
          <a:lstStyle/>
          <a:p>
            <a:r>
              <a:rPr lang="en-US" dirty="0" smtClean="0">
                <a:solidFill>
                  <a:srgbClr val="FF0000"/>
                </a:solidFill>
              </a:rPr>
              <a:t>Radiosensitivity of organs</a:t>
            </a:r>
            <a:endParaRPr lang="en-US" dirty="0">
              <a:solidFill>
                <a:srgbClr val="FF0000"/>
              </a:solidFill>
            </a:endParaRPr>
          </a:p>
        </p:txBody>
      </p:sp>
      <p:sp>
        <p:nvSpPr>
          <p:cNvPr id="5" name="Content Placeholder 4"/>
          <p:cNvSpPr>
            <a:spLocks noGrp="1"/>
          </p:cNvSpPr>
          <p:nvPr>
            <p:ph idx="1"/>
          </p:nvPr>
        </p:nvSpPr>
        <p:spPr>
          <a:xfrm>
            <a:off x="533400" y="1143000"/>
            <a:ext cx="8153400" cy="5212560"/>
          </a:xfrm>
        </p:spPr>
        <p:txBody>
          <a:bodyPr>
            <a:normAutofit fontScale="92500" lnSpcReduction="10000"/>
          </a:bodyPr>
          <a:lstStyle/>
          <a:p>
            <a:r>
              <a:rPr lang="en-US" dirty="0" smtClean="0"/>
              <a:t>The sensitivity of the various organs of the human body </a:t>
            </a:r>
            <a:r>
              <a:rPr lang="en-US" i="1" dirty="0" smtClean="0">
                <a:solidFill>
                  <a:srgbClr val="FFFF00"/>
                </a:solidFill>
              </a:rPr>
              <a:t>correlate with the relative sensitivity of the cells from which they are composed</a:t>
            </a:r>
            <a:r>
              <a:rPr lang="en-US" dirty="0" smtClean="0"/>
              <a:t>.</a:t>
            </a:r>
          </a:p>
          <a:p>
            <a:endParaRPr lang="en-US" dirty="0" smtClean="0"/>
          </a:p>
          <a:p>
            <a:r>
              <a:rPr lang="en-US" dirty="0" smtClean="0"/>
              <a:t>  For example, since the blood forming cells were one of the most sensitive cells due to their rapid regeneration rate, the </a:t>
            </a:r>
            <a:r>
              <a:rPr lang="en-US" dirty="0" smtClean="0">
                <a:solidFill>
                  <a:srgbClr val="FFFF00"/>
                </a:solidFill>
              </a:rPr>
              <a:t>blood forming organs are one of the most sensitive organs to radiation</a:t>
            </a:r>
            <a:r>
              <a:rPr lang="en-US" dirty="0" smtClean="0"/>
              <a:t>.</a:t>
            </a:r>
          </a:p>
          <a:p>
            <a:endParaRPr lang="en-US" dirty="0" smtClean="0"/>
          </a:p>
          <a:p>
            <a:r>
              <a:rPr lang="en-US" dirty="0" smtClean="0"/>
              <a:t>  Muscle and nerve cells </a:t>
            </a:r>
            <a:r>
              <a:rPr lang="en-US" dirty="0" smtClean="0">
                <a:solidFill>
                  <a:srgbClr val="FFFF00"/>
                </a:solidFill>
              </a:rPr>
              <a:t>were relatively insensitive to radiation</a:t>
            </a:r>
            <a:r>
              <a:rPr lang="en-US" dirty="0" smtClean="0"/>
              <a:t>, and therefore, so are the muscles and the brain.</a:t>
            </a: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organ sensitivity.jpg"/>
          <p:cNvPicPr>
            <a:picLocks noGrp="1" noChangeAspect="1"/>
          </p:cNvPicPr>
          <p:nvPr>
            <p:ph idx="1"/>
          </p:nvPr>
        </p:nvPicPr>
        <p:blipFill>
          <a:blip r:embed="rId2" cstate="print"/>
          <a:stretch>
            <a:fillRect/>
          </a:stretch>
        </p:blipFill>
        <p:spPr>
          <a:xfrm>
            <a:off x="533400" y="304800"/>
            <a:ext cx="8458200" cy="6248400"/>
          </a:xfr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0"/>
            <a:ext cx="8305800" cy="6629400"/>
          </a:xfrm>
        </p:spPr>
        <p:txBody>
          <a:bodyPr>
            <a:normAutofit fontScale="85000" lnSpcReduction="10000"/>
          </a:bodyPr>
          <a:lstStyle/>
          <a:p>
            <a:endParaRPr lang="en-US" sz="3600" dirty="0" smtClean="0">
              <a:solidFill>
                <a:srgbClr val="FF0000"/>
              </a:solidFill>
            </a:endParaRPr>
          </a:p>
          <a:p>
            <a:r>
              <a:rPr lang="en-US" sz="3800" b="1" dirty="0" smtClean="0">
                <a:solidFill>
                  <a:srgbClr val="FF0000"/>
                </a:solidFill>
              </a:rPr>
              <a:t>RADIATION EFFECTS ON EMBRYOS AND FETUSES</a:t>
            </a:r>
          </a:p>
          <a:p>
            <a:endParaRPr lang="en-US" sz="3600" dirty="0" smtClean="0"/>
          </a:p>
          <a:p>
            <a:r>
              <a:rPr lang="en-US" sz="3600" i="1" dirty="0" smtClean="0">
                <a:solidFill>
                  <a:srgbClr val="00B0F0"/>
                </a:solidFill>
              </a:rPr>
              <a:t>Embryos and </a:t>
            </a:r>
            <a:r>
              <a:rPr lang="en-US" sz="3600" i="1" dirty="0" err="1" smtClean="0">
                <a:solidFill>
                  <a:srgbClr val="00B0F0"/>
                </a:solidFill>
              </a:rPr>
              <a:t>fetuse</a:t>
            </a:r>
            <a:r>
              <a:rPr lang="en-US" sz="3600" i="1" dirty="0" smtClean="0">
                <a:solidFill>
                  <a:srgbClr val="00B0F0"/>
                </a:solidFill>
              </a:rPr>
              <a:t> </a:t>
            </a:r>
            <a:r>
              <a:rPr lang="en-US" sz="3600" dirty="0" smtClean="0"/>
              <a:t>are considerably more radiosensitive than adults because most embryonic cells are </a:t>
            </a:r>
            <a:r>
              <a:rPr lang="en-US" sz="3600" dirty="0" smtClean="0">
                <a:solidFill>
                  <a:srgbClr val="FFFF00"/>
                </a:solidFill>
              </a:rPr>
              <a:t>relatively undifferentiated and rapidly mitotic.</a:t>
            </a:r>
          </a:p>
          <a:p>
            <a:endParaRPr lang="en-US" sz="3600" dirty="0" smtClean="0"/>
          </a:p>
          <a:p>
            <a:r>
              <a:rPr lang="en-US" sz="3600" dirty="0" smtClean="0"/>
              <a:t>Exposures in the range of </a:t>
            </a:r>
            <a:r>
              <a:rPr lang="en-US" sz="3600" dirty="0" smtClean="0">
                <a:solidFill>
                  <a:srgbClr val="FFFF00"/>
                </a:solidFill>
              </a:rPr>
              <a:t>2 </a:t>
            </a:r>
            <a:r>
              <a:rPr lang="en-US" sz="3600" dirty="0" smtClean="0"/>
              <a:t>to</a:t>
            </a:r>
            <a:r>
              <a:rPr lang="en-US" sz="3600" dirty="0" smtClean="0">
                <a:solidFill>
                  <a:srgbClr val="FFFF00"/>
                </a:solidFill>
              </a:rPr>
              <a:t> 3 Gy </a:t>
            </a:r>
            <a:r>
              <a:rPr lang="en-US" sz="3600" dirty="0" smtClean="0"/>
              <a:t>during the first few days after conception are thought to </a:t>
            </a:r>
            <a:r>
              <a:rPr lang="en-US" sz="3600" dirty="0" smtClean="0">
                <a:solidFill>
                  <a:srgbClr val="FFFF00"/>
                </a:solidFill>
              </a:rPr>
              <a:t>cause undetectable death of the embryo.</a:t>
            </a:r>
          </a:p>
          <a:p>
            <a:endParaRPr lang="en-US" sz="3600" dirty="0" smtClean="0"/>
          </a:p>
          <a:p>
            <a:r>
              <a:rPr lang="en-US" dirty="0" smtClean="0"/>
              <a:t>.</a:t>
            </a: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0"/>
            <a:ext cx="8382000" cy="5593560"/>
          </a:xfrm>
        </p:spPr>
        <p:txBody>
          <a:bodyPr/>
          <a:lstStyle/>
          <a:p>
            <a:endParaRPr lang="en-US" sz="3200" dirty="0" smtClean="0"/>
          </a:p>
          <a:p>
            <a:r>
              <a:rPr lang="en-US" sz="3200" dirty="0" smtClean="0"/>
              <a:t>The cells in the embryo are </a:t>
            </a:r>
            <a:r>
              <a:rPr lang="en-US" sz="3200" dirty="0" smtClean="0">
                <a:solidFill>
                  <a:srgbClr val="FFFF00"/>
                </a:solidFill>
              </a:rPr>
              <a:t>dividing rapidly and are highly sensitive to radiation. </a:t>
            </a:r>
          </a:p>
          <a:p>
            <a:endParaRPr lang="en-US" sz="3200" dirty="0" smtClean="0"/>
          </a:p>
          <a:p>
            <a:r>
              <a:rPr lang="en-US" sz="3200" dirty="0" smtClean="0">
                <a:solidFill>
                  <a:srgbClr val="FFFF00"/>
                </a:solidFill>
              </a:rPr>
              <a:t>Lethality</a:t>
            </a:r>
            <a:r>
              <a:rPr lang="en-US" sz="3200" dirty="0" smtClean="0"/>
              <a:t> is common and many of these embryos fail to  </a:t>
            </a:r>
            <a:r>
              <a:rPr lang="en-US" sz="3200" dirty="0" smtClean="0">
                <a:solidFill>
                  <a:srgbClr val="FFFF00"/>
                </a:solidFill>
              </a:rPr>
              <a:t>implant in the uterine wall</a:t>
            </a:r>
            <a:r>
              <a:rPr lang="en-US" sz="3200" dirty="0" smtClean="0"/>
              <a:t>. </a:t>
            </a:r>
          </a:p>
          <a:p>
            <a:endParaRPr lang="en-US" sz="3200" b="1" dirty="0" smtClean="0">
              <a:solidFill>
                <a:srgbClr val="00B0F0"/>
              </a:solidFill>
            </a:endParaRPr>
          </a:p>
          <a:p>
            <a:r>
              <a:rPr lang="en-US" sz="3600" b="1" dirty="0" smtClean="0">
                <a:solidFill>
                  <a:srgbClr val="00B0F0"/>
                </a:solidFill>
              </a:rPr>
              <a:t>The first 15 weeks </a:t>
            </a:r>
            <a:r>
              <a:rPr lang="en-US" sz="3200" dirty="0" smtClean="0"/>
              <a:t>includes the period of organogenesis when the major organ systems form</a:t>
            </a:r>
            <a:endParaRPr lang="ar-IQ"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
            <a:ext cx="8305800" cy="6400800"/>
          </a:xfrm>
        </p:spPr>
        <p:txBody>
          <a:bodyPr>
            <a:normAutofit lnSpcReduction="10000"/>
          </a:bodyPr>
          <a:lstStyle/>
          <a:p>
            <a:endParaRPr lang="en-US" dirty="0" smtClean="0"/>
          </a:p>
          <a:p>
            <a:endParaRPr lang="en-US" dirty="0" smtClean="0"/>
          </a:p>
          <a:p>
            <a:r>
              <a:rPr lang="en-US" dirty="0" smtClean="0"/>
              <a:t>The most common abnormalities among the Japanese children exposed early in gestation were:-</a:t>
            </a:r>
          </a:p>
          <a:p>
            <a:r>
              <a:rPr lang="en-US" dirty="0" smtClean="0"/>
              <a:t> </a:t>
            </a:r>
            <a:r>
              <a:rPr lang="en-US" dirty="0" smtClean="0">
                <a:solidFill>
                  <a:srgbClr val="FFFF00"/>
                </a:solidFill>
              </a:rPr>
              <a:t>Reduced growth that persists through life</a:t>
            </a:r>
            <a:r>
              <a:rPr lang="en-US" dirty="0" smtClean="0"/>
              <a:t> and reduced head circumference </a:t>
            </a:r>
            <a:r>
              <a:rPr lang="en-US" dirty="0" smtClean="0">
                <a:solidFill>
                  <a:srgbClr val="FFFF00"/>
                </a:solidFill>
              </a:rPr>
              <a:t>(microcephaly</a:t>
            </a:r>
            <a:r>
              <a:rPr lang="en-US" dirty="0" smtClean="0"/>
              <a:t>), often associated with </a:t>
            </a:r>
            <a:r>
              <a:rPr lang="en-US" dirty="0" smtClean="0">
                <a:solidFill>
                  <a:srgbClr val="FFFF00"/>
                </a:solidFill>
              </a:rPr>
              <a:t>mental retardation</a:t>
            </a:r>
            <a:r>
              <a:rPr lang="en-US" dirty="0" smtClean="0"/>
              <a:t>.</a:t>
            </a:r>
          </a:p>
          <a:p>
            <a:endParaRPr lang="en-US" dirty="0" smtClean="0"/>
          </a:p>
          <a:p>
            <a:r>
              <a:rPr lang="en-US" dirty="0" smtClean="0"/>
              <a:t>Other abnormalities included </a:t>
            </a:r>
            <a:r>
              <a:rPr lang="en-US" dirty="0" smtClean="0">
                <a:solidFill>
                  <a:srgbClr val="FFFF00"/>
                </a:solidFill>
              </a:rPr>
              <a:t>small birth size</a:t>
            </a:r>
            <a:r>
              <a:rPr lang="en-US" dirty="0" smtClean="0"/>
              <a:t>,</a:t>
            </a:r>
            <a:r>
              <a:rPr lang="en-US" dirty="0" smtClean="0">
                <a:solidFill>
                  <a:srgbClr val="FFFF00"/>
                </a:solidFill>
              </a:rPr>
              <a:t> cataracts</a:t>
            </a:r>
            <a:r>
              <a:rPr lang="en-US" dirty="0" smtClean="0"/>
              <a:t>,</a:t>
            </a:r>
            <a:r>
              <a:rPr lang="en-US" dirty="0" smtClean="0">
                <a:solidFill>
                  <a:srgbClr val="FFFF00"/>
                </a:solidFill>
              </a:rPr>
              <a:t> genital and skeletal malformations</a:t>
            </a:r>
            <a:r>
              <a:rPr lang="en-US" dirty="0" smtClean="0"/>
              <a:t>,</a:t>
            </a:r>
            <a:r>
              <a:rPr lang="en-US" dirty="0" smtClean="0">
                <a:solidFill>
                  <a:srgbClr val="FFFF00"/>
                </a:solidFill>
              </a:rPr>
              <a:t> </a:t>
            </a:r>
            <a:r>
              <a:rPr lang="en-US" dirty="0" smtClean="0"/>
              <a:t>and</a:t>
            </a:r>
            <a:r>
              <a:rPr lang="en-US" dirty="0" smtClean="0">
                <a:solidFill>
                  <a:srgbClr val="FFFF00"/>
                </a:solidFill>
              </a:rPr>
              <a:t> microphthalmia.</a:t>
            </a:r>
          </a:p>
          <a:p>
            <a:pPr>
              <a:buNone/>
            </a:pPr>
            <a:r>
              <a:rPr lang="en-US" dirty="0" smtClean="0"/>
              <a:t> </a:t>
            </a:r>
          </a:p>
          <a:p>
            <a:endParaRPr 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143000"/>
            <a:ext cx="7772400" cy="5212560"/>
          </a:xfrm>
        </p:spPr>
        <p:txBody>
          <a:bodyPr>
            <a:normAutofit fontScale="92500"/>
          </a:bodyPr>
          <a:lstStyle/>
          <a:p>
            <a:r>
              <a:rPr lang="en-US" sz="4400" dirty="0" smtClean="0"/>
              <a:t>However non </a:t>
            </a:r>
            <a:r>
              <a:rPr lang="en-US" sz="4800" i="1" dirty="0" smtClean="0">
                <a:solidFill>
                  <a:srgbClr val="FFFF00"/>
                </a:solidFill>
              </a:rPr>
              <a:t>ionizing radiation</a:t>
            </a:r>
            <a:r>
              <a:rPr lang="en-US" sz="4400" dirty="0" smtClean="0"/>
              <a:t>, such as </a:t>
            </a:r>
            <a:r>
              <a:rPr lang="en-US" sz="5400" dirty="0" smtClean="0">
                <a:solidFill>
                  <a:schemeClr val="accent2"/>
                </a:solidFill>
              </a:rPr>
              <a:t>visible light</a:t>
            </a:r>
            <a:r>
              <a:rPr lang="en-US" sz="4400" dirty="0" smtClean="0"/>
              <a:t>, </a:t>
            </a:r>
            <a:r>
              <a:rPr lang="en-US" sz="5400" dirty="0" smtClean="0">
                <a:solidFill>
                  <a:srgbClr val="00B0F0"/>
                </a:solidFill>
              </a:rPr>
              <a:t>infrared</a:t>
            </a:r>
            <a:r>
              <a:rPr lang="en-US" sz="4400" dirty="0" smtClean="0"/>
              <a:t>, &amp;</a:t>
            </a:r>
            <a:r>
              <a:rPr lang="en-US" sz="4400" dirty="0" smtClean="0">
                <a:solidFill>
                  <a:srgbClr val="00B0F0"/>
                </a:solidFill>
              </a:rPr>
              <a:t> </a:t>
            </a:r>
            <a:r>
              <a:rPr lang="en-US" sz="5400" dirty="0" smtClean="0">
                <a:solidFill>
                  <a:srgbClr val="92D050"/>
                </a:solidFill>
              </a:rPr>
              <a:t>microwave radiation </a:t>
            </a:r>
            <a:r>
              <a:rPr lang="en-US" sz="4400" dirty="0" smtClean="0"/>
              <a:t>, &amp; </a:t>
            </a:r>
            <a:r>
              <a:rPr lang="en-US" sz="5400" dirty="0" smtClean="0">
                <a:solidFill>
                  <a:srgbClr val="FF0000"/>
                </a:solidFill>
              </a:rPr>
              <a:t>radio waves </a:t>
            </a:r>
            <a:r>
              <a:rPr lang="en-US" sz="4400" dirty="0" smtClean="0"/>
              <a:t>do not have sufficient energy to remove bound electrons from their orbitals.</a:t>
            </a:r>
          </a:p>
          <a:p>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52400"/>
            <a:ext cx="8458200" cy="6203160"/>
          </a:xfrm>
        </p:spPr>
        <p:txBody>
          <a:bodyPr>
            <a:normAutofit fontScale="92500" lnSpcReduction="20000"/>
          </a:bodyPr>
          <a:lstStyle/>
          <a:p>
            <a:endParaRPr lang="en-US" dirty="0" smtClean="0"/>
          </a:p>
          <a:p>
            <a:r>
              <a:rPr lang="en-US" dirty="0" smtClean="0"/>
              <a:t>The period of maximal sensitivity of the brain </a:t>
            </a:r>
            <a:r>
              <a:rPr lang="en-US" dirty="0" smtClean="0">
                <a:solidFill>
                  <a:srgbClr val="FFFF00"/>
                </a:solidFill>
              </a:rPr>
              <a:t>is 8 to 15 weeks </a:t>
            </a:r>
            <a:r>
              <a:rPr lang="en-US" dirty="0" smtClean="0"/>
              <a:t>after conception. </a:t>
            </a:r>
          </a:p>
          <a:p>
            <a:endParaRPr lang="en-US" dirty="0" smtClean="0"/>
          </a:p>
          <a:p>
            <a:endParaRPr lang="en-US" dirty="0" smtClean="0"/>
          </a:p>
          <a:p>
            <a:r>
              <a:rPr lang="en-US" dirty="0" smtClean="0"/>
              <a:t>The frequency of severe mental retardation after exposure </a:t>
            </a:r>
            <a:r>
              <a:rPr lang="en-US" dirty="0" smtClean="0">
                <a:solidFill>
                  <a:srgbClr val="FFFF00"/>
                </a:solidFill>
              </a:rPr>
              <a:t>to 1 Gy during this period is about 43%</a:t>
            </a:r>
            <a:r>
              <a:rPr lang="en-US" dirty="0" smtClean="0"/>
              <a:t>. </a:t>
            </a:r>
          </a:p>
          <a:p>
            <a:endParaRPr lang="en-US" dirty="0" smtClean="0"/>
          </a:p>
          <a:p>
            <a:r>
              <a:rPr lang="en-US" dirty="0" smtClean="0"/>
              <a:t>These effects are believed to have a threshold of about </a:t>
            </a:r>
            <a:r>
              <a:rPr lang="en-US" dirty="0" smtClean="0">
                <a:solidFill>
                  <a:srgbClr val="FFFF00"/>
                </a:solidFill>
              </a:rPr>
              <a:t>0.1 to 0.2 Gy</a:t>
            </a:r>
            <a:r>
              <a:rPr lang="en-US" dirty="0" smtClean="0"/>
              <a:t>. </a:t>
            </a:r>
          </a:p>
          <a:p>
            <a:pPr>
              <a:buNone/>
            </a:pPr>
            <a:r>
              <a:rPr lang="en-US" dirty="0" smtClean="0"/>
              <a:t> </a:t>
            </a:r>
          </a:p>
          <a:p>
            <a:r>
              <a:rPr lang="en-US" dirty="0" smtClean="0"/>
              <a:t>This threshold dose is </a:t>
            </a:r>
            <a:r>
              <a:rPr lang="en-US" dirty="0" smtClean="0">
                <a:solidFill>
                  <a:srgbClr val="FFFF00"/>
                </a:solidFill>
              </a:rPr>
              <a:t>400 to 800 </a:t>
            </a:r>
            <a:r>
              <a:rPr lang="en-US" dirty="0" smtClean="0"/>
              <a:t>times higher than the exposure from a dental examination </a:t>
            </a:r>
            <a:r>
              <a:rPr lang="en-US" dirty="0" smtClean="0">
                <a:solidFill>
                  <a:srgbClr val="FFFF00"/>
                </a:solidFill>
              </a:rPr>
              <a:t>(0.25 mGy from a full-mouth examination when a leaded apron</a:t>
            </a:r>
          </a:p>
          <a:p>
            <a:pPr>
              <a:buNone/>
            </a:pPr>
            <a:r>
              <a:rPr lang="en-US" dirty="0" smtClean="0">
                <a:solidFill>
                  <a:srgbClr val="FFFF00"/>
                </a:solidFill>
              </a:rPr>
              <a:t>    is used).</a:t>
            </a:r>
          </a:p>
          <a:p>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04800"/>
            <a:ext cx="8458200" cy="6050760"/>
          </a:xfrm>
        </p:spPr>
        <p:txBody>
          <a:bodyPr>
            <a:normAutofit fontScale="92500" lnSpcReduction="20000"/>
          </a:bodyPr>
          <a:lstStyle/>
          <a:p>
            <a:r>
              <a:rPr lang="en-US" b="1" dirty="0" smtClean="0">
                <a:solidFill>
                  <a:srgbClr val="FF0000"/>
                </a:solidFill>
              </a:rPr>
              <a:t>CARCINOGENESIS</a:t>
            </a:r>
          </a:p>
          <a:p>
            <a:endParaRPr lang="en-US" b="1" dirty="0" smtClean="0"/>
          </a:p>
          <a:p>
            <a:r>
              <a:rPr lang="en-US" dirty="0" smtClean="0"/>
              <a:t>Radiation causes cancer by </a:t>
            </a:r>
            <a:r>
              <a:rPr lang="en-US" dirty="0" smtClean="0">
                <a:solidFill>
                  <a:srgbClr val="FFFF00"/>
                </a:solidFill>
              </a:rPr>
              <a:t>modifying DNA</a:t>
            </a:r>
            <a:r>
              <a:rPr lang="en-US" dirty="0" smtClean="0"/>
              <a:t>. The most likely mechanism is </a:t>
            </a:r>
            <a:r>
              <a:rPr lang="en-US" dirty="0" smtClean="0">
                <a:solidFill>
                  <a:srgbClr val="FFFF00"/>
                </a:solidFill>
              </a:rPr>
              <a:t>radiation-induced gene mutation.</a:t>
            </a:r>
          </a:p>
          <a:p>
            <a:endParaRPr lang="en-US" dirty="0" smtClean="0"/>
          </a:p>
          <a:p>
            <a:r>
              <a:rPr lang="en-US" dirty="0" smtClean="0"/>
              <a:t> Most investigators think that radiation acts as an </a:t>
            </a:r>
            <a:r>
              <a:rPr lang="en-US" dirty="0" smtClean="0">
                <a:solidFill>
                  <a:srgbClr val="FFFF00"/>
                </a:solidFill>
              </a:rPr>
              <a:t>initiator</a:t>
            </a:r>
            <a:r>
              <a:rPr lang="en-US" dirty="0" smtClean="0"/>
              <a:t>, that is, it induces a change in the cell so that it no longer </a:t>
            </a:r>
            <a:r>
              <a:rPr lang="en-US" dirty="0" smtClean="0">
                <a:solidFill>
                  <a:srgbClr val="FFFF00"/>
                </a:solidFill>
              </a:rPr>
              <a:t>undergoes terminal differentiation. </a:t>
            </a:r>
          </a:p>
          <a:p>
            <a:endParaRPr lang="en-US" dirty="0" smtClean="0"/>
          </a:p>
          <a:p>
            <a:r>
              <a:rPr lang="en-US" dirty="0" smtClean="0"/>
              <a:t>Evidence also exists that radiation acts as a </a:t>
            </a:r>
            <a:r>
              <a:rPr lang="en-US" dirty="0" smtClean="0">
                <a:solidFill>
                  <a:srgbClr val="FFFF00"/>
                </a:solidFill>
              </a:rPr>
              <a:t>promoter</a:t>
            </a:r>
            <a:r>
              <a:rPr lang="en-US" dirty="0" smtClean="0"/>
              <a:t>, stimulating cells to multiply.</a:t>
            </a:r>
          </a:p>
          <a:p>
            <a:endParaRPr lang="en-US" dirty="0" smtClean="0"/>
          </a:p>
          <a:p>
            <a:r>
              <a:rPr lang="en-US" dirty="0" smtClean="0"/>
              <a:t>Finally, it may also </a:t>
            </a:r>
            <a:r>
              <a:rPr lang="en-US" dirty="0" smtClean="0">
                <a:solidFill>
                  <a:srgbClr val="FFFF00"/>
                </a:solidFill>
              </a:rPr>
              <a:t>convert premalignant cells into malignant ones</a:t>
            </a:r>
            <a:r>
              <a:rPr lang="en-US" dirty="0" smtClean="0"/>
              <a:t>, for instance, conversion of proto-oncogenes to oncogenes.</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na cancer.gif"/>
          <p:cNvPicPr>
            <a:picLocks noGrp="1" noChangeAspect="1"/>
          </p:cNvPicPr>
          <p:nvPr>
            <p:ph idx="1"/>
          </p:nvPr>
        </p:nvPicPr>
        <p:blipFill>
          <a:blip r:embed="rId2" cstate="print"/>
          <a:stretch>
            <a:fillRect/>
          </a:stretch>
        </p:blipFill>
        <p:spPr>
          <a:xfrm>
            <a:off x="685800" y="228600"/>
            <a:ext cx="8153400" cy="6172200"/>
          </a:xfr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371600"/>
            <a:ext cx="7239000" cy="4669763"/>
          </a:xfrm>
        </p:spPr>
        <p:txBody>
          <a:bodyPr>
            <a:normAutofit fontScale="92500" lnSpcReduction="20000"/>
          </a:bodyPr>
          <a:lstStyle/>
          <a:p>
            <a:pPr algn="l" rtl="0"/>
            <a:r>
              <a:rPr lang="en-US" dirty="0" smtClean="0"/>
              <a:t>Imagine that, every time you breath, free radicals are formed. This process of oxidation is similar to what you see when metal rusts or an apple slice turns brown from exposure to air. Once again, your body can defend against normal levels of free radicals, but if you exercise intensely, live in a polluted area, or have a stressful life, </a:t>
            </a:r>
            <a:r>
              <a:rPr lang="en-US" dirty="0" smtClean="0">
                <a:solidFill>
                  <a:srgbClr val="FF0000"/>
                </a:solidFill>
              </a:rPr>
              <a:t>as most of you and your students do</a:t>
            </a:r>
            <a:r>
              <a:rPr lang="en-US" dirty="0" smtClean="0"/>
              <a:t>, then supplementing your diet with antioxidants may be of great value.</a:t>
            </a:r>
          </a:p>
          <a:p>
            <a:pPr algn="l" rtl="0"/>
            <a:r>
              <a:rPr lang="en-US" dirty="0" smtClean="0"/>
              <a:t>A well balanced diet with plenty of </a:t>
            </a:r>
            <a:r>
              <a:rPr lang="en-US" dirty="0" smtClean="0">
                <a:solidFill>
                  <a:srgbClr val="0070C0"/>
                </a:solidFill>
              </a:rPr>
              <a:t>fruits and vegetables </a:t>
            </a:r>
            <a:r>
              <a:rPr lang="en-US" dirty="0" smtClean="0"/>
              <a:t>is important and will help, but alone it’s just not enough. Factory processing, additives and pesticides all work to destroy antioxidants within our foods and nutrient depleted soils no longer provide us with the nutrient rich foods that our grandparents enjoyed. </a:t>
            </a:r>
          </a:p>
          <a:p>
            <a:pPr algn="l" rtl="0"/>
            <a:r>
              <a:rPr lang="en-US" dirty="0" smtClean="0"/>
              <a:t>The following list of antioxidants play an important role in free radical protection, especially for the active athlete</a:t>
            </a:r>
            <a:r>
              <a:rPr lang="en-US" dirty="0" smtClean="0">
                <a:solidFill>
                  <a:srgbClr val="0070C0"/>
                </a:solidFill>
              </a:rPr>
              <a:t>: Vitamin C, Vitamin E, Vitamin A, selenium, coenzyme Q10 and glutathione.</a:t>
            </a:r>
          </a:p>
          <a:p>
            <a:pPr algn="l" rtl="0"/>
            <a:r>
              <a:rPr lang="en-US" dirty="0" smtClean="0"/>
              <a:t>Eating a well balanced diet and a taking strong Multi-Vitamin/Mineral/Antioxidant Supplement each day should be considered for adequate antioxidant protection and to promote optimum performance and long-term health</a:t>
            </a:r>
            <a:endParaRPr lang="ar-IQ" dirty="0"/>
          </a:p>
        </p:txBody>
      </p:sp>
      <p:sp>
        <p:nvSpPr>
          <p:cNvPr id="4" name="Rectangle 3"/>
          <p:cNvSpPr/>
          <p:nvPr/>
        </p:nvSpPr>
        <p:spPr>
          <a:xfrm>
            <a:off x="1981200" y="152400"/>
            <a:ext cx="3112199" cy="707886"/>
          </a:xfrm>
          <a:prstGeom prst="rect">
            <a:avLst/>
          </a:prstGeom>
        </p:spPr>
        <p:txBody>
          <a:bodyPr wrap="none">
            <a:spAutoFit/>
          </a:bodyPr>
          <a:lstStyle/>
          <a:p>
            <a:r>
              <a:rPr lang="en-US" sz="4000" dirty="0" smtClean="0"/>
              <a:t>Balanced diet </a:t>
            </a:r>
            <a:endParaRPr lang="ar-IQ" sz="4000" dirty="0"/>
          </a:p>
        </p:txBody>
      </p:sp>
    </p:spTree>
    <p:extLst>
      <p:ext uri="{BB962C8B-B14F-4D97-AF65-F5344CB8AC3E}">
        <p14:creationId xmlns:p14="http://schemas.microsoft.com/office/powerpoint/2010/main" val="1533436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F0"/>
                </a:solidFill>
              </a:rPr>
              <a:t>Nature of Radiation </a:t>
            </a:r>
            <a:endParaRPr lang="en-US" dirty="0">
              <a:solidFill>
                <a:srgbClr val="00B0F0"/>
              </a:solidFill>
            </a:endParaRPr>
          </a:p>
        </p:txBody>
      </p:sp>
      <p:sp>
        <p:nvSpPr>
          <p:cNvPr id="3" name="Content Placeholder 2"/>
          <p:cNvSpPr>
            <a:spLocks noGrp="1"/>
          </p:cNvSpPr>
          <p:nvPr>
            <p:ph idx="1"/>
          </p:nvPr>
        </p:nvSpPr>
        <p:spPr>
          <a:xfrm>
            <a:off x="914400" y="1600200"/>
            <a:ext cx="7772400" cy="4755360"/>
          </a:xfrm>
        </p:spPr>
        <p:txBody>
          <a:bodyPr>
            <a:normAutofit fontScale="92500" lnSpcReduction="20000"/>
          </a:bodyPr>
          <a:lstStyle/>
          <a:p>
            <a:r>
              <a:rPr lang="en-US" sz="4800" dirty="0" smtClean="0"/>
              <a:t>Radiation is the transmission of </a:t>
            </a:r>
            <a:r>
              <a:rPr lang="en-US" sz="4800" dirty="0" smtClean="0">
                <a:solidFill>
                  <a:srgbClr val="FFFF00"/>
                </a:solidFill>
              </a:rPr>
              <a:t>energy</a:t>
            </a:r>
            <a:r>
              <a:rPr lang="en-US" sz="4800" dirty="0" smtClean="0"/>
              <a:t> through space &amp; matter.</a:t>
            </a:r>
          </a:p>
          <a:p>
            <a:endParaRPr lang="en-US" sz="4800" dirty="0" smtClean="0"/>
          </a:p>
          <a:p>
            <a:r>
              <a:rPr lang="en-US" sz="4800" dirty="0" smtClean="0"/>
              <a:t>Radiation occur in </a:t>
            </a:r>
            <a:r>
              <a:rPr lang="en-US" sz="6500" dirty="0" smtClean="0"/>
              <a:t>2</a:t>
            </a:r>
            <a:r>
              <a:rPr lang="en-US" sz="4800" dirty="0" smtClean="0"/>
              <a:t> forms:</a:t>
            </a:r>
          </a:p>
          <a:p>
            <a:pPr>
              <a:buNone/>
            </a:pPr>
            <a:r>
              <a:rPr lang="en-US" sz="4800" dirty="0" smtClean="0"/>
              <a:t>    I-particulate .</a:t>
            </a:r>
          </a:p>
          <a:p>
            <a:pPr>
              <a:buNone/>
            </a:pPr>
            <a:r>
              <a:rPr lang="en-US" sz="4800" dirty="0" smtClean="0"/>
              <a:t>   II-electromagnetic.</a:t>
            </a:r>
          </a:p>
          <a:p>
            <a:pPr>
              <a:buNone/>
            </a:pPr>
            <a:endParaRPr 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F0"/>
                </a:solidFill>
              </a:rPr>
              <a:t>RADIOACTIVITY</a:t>
            </a:r>
            <a:endParaRPr lang="en-US" dirty="0">
              <a:solidFill>
                <a:srgbClr val="00B0F0"/>
              </a:solidFill>
            </a:endParaRPr>
          </a:p>
        </p:txBody>
      </p:sp>
      <p:sp>
        <p:nvSpPr>
          <p:cNvPr id="5" name="Content Placeholder 4"/>
          <p:cNvSpPr>
            <a:spLocks noGrp="1"/>
          </p:cNvSpPr>
          <p:nvPr>
            <p:ph idx="1"/>
          </p:nvPr>
        </p:nvSpPr>
        <p:spPr>
          <a:xfrm>
            <a:off x="533400" y="1752600"/>
            <a:ext cx="8610600" cy="4602960"/>
          </a:xfrm>
        </p:spPr>
        <p:txBody>
          <a:bodyPr>
            <a:normAutofit/>
          </a:bodyPr>
          <a:lstStyle/>
          <a:p>
            <a:r>
              <a:rPr lang="en-US" sz="3600" dirty="0" smtClean="0"/>
              <a:t>Small  atoms have roughly </a:t>
            </a:r>
            <a:r>
              <a:rPr lang="en-US" sz="3600" dirty="0" smtClean="0">
                <a:solidFill>
                  <a:srgbClr val="FFFF00"/>
                </a:solidFill>
              </a:rPr>
              <a:t>equal numbers </a:t>
            </a:r>
            <a:r>
              <a:rPr lang="en-US" sz="3600" dirty="0" smtClean="0"/>
              <a:t>of protons &amp; neutrons.</a:t>
            </a:r>
          </a:p>
          <a:p>
            <a:endParaRPr lang="en-US" sz="3600" dirty="0" smtClean="0"/>
          </a:p>
          <a:p>
            <a:r>
              <a:rPr lang="en-US" sz="3600" dirty="0" smtClean="0"/>
              <a:t>Larger atoms tend to have more neutrons than protons. This makes them unstable</a:t>
            </a:r>
            <a:r>
              <a:rPr lang="en-US" sz="3600" dirty="0" smtClean="0">
                <a:solidFill>
                  <a:srgbClr val="FFFF00"/>
                </a:solidFill>
              </a:rPr>
              <a:t> </a:t>
            </a:r>
            <a:r>
              <a:rPr lang="en-US" sz="3600" dirty="0" smtClean="0"/>
              <a:t>&amp; they may brake up, releasing </a:t>
            </a:r>
            <a:r>
              <a:rPr lang="el-GR" sz="4400" b="1" i="1" dirty="0" smtClean="0">
                <a:solidFill>
                  <a:srgbClr val="FFFF00"/>
                </a:solidFill>
              </a:rPr>
              <a:t>α</a:t>
            </a:r>
            <a:r>
              <a:rPr lang="en-US" sz="4400" b="1" i="1" dirty="0" smtClean="0">
                <a:solidFill>
                  <a:srgbClr val="FFFF00"/>
                </a:solidFill>
              </a:rPr>
              <a:t> </a:t>
            </a:r>
            <a:r>
              <a:rPr lang="en-US" sz="3600" dirty="0" smtClean="0"/>
              <a:t>or </a:t>
            </a:r>
            <a:r>
              <a:rPr lang="el-GR" sz="4800" dirty="0" smtClean="0">
                <a:solidFill>
                  <a:srgbClr val="FFFF00"/>
                </a:solidFill>
              </a:rPr>
              <a:t>β</a:t>
            </a:r>
            <a:r>
              <a:rPr lang="en-US" sz="3600" dirty="0" smtClean="0"/>
              <a:t> or </a:t>
            </a:r>
            <a:r>
              <a:rPr lang="el-GR" sz="4800" dirty="0" smtClean="0">
                <a:solidFill>
                  <a:srgbClr val="FFFF00"/>
                </a:solidFill>
              </a:rPr>
              <a:t>γ</a:t>
            </a:r>
            <a:r>
              <a:rPr lang="en-US" sz="3600" dirty="0" smtClean="0"/>
              <a:t> rays. This process called </a:t>
            </a:r>
            <a:r>
              <a:rPr lang="en-US" sz="4400" i="1" dirty="0" smtClean="0">
                <a:solidFill>
                  <a:srgbClr val="FFFF00"/>
                </a:solidFill>
              </a:rPr>
              <a:t>radioacvtivity</a:t>
            </a:r>
            <a:r>
              <a:rPr lang="en-US" sz="3600" dirty="0" smtClean="0"/>
              <a:t>.</a:t>
            </a:r>
          </a:p>
          <a:p>
            <a:endParaRPr lang="en-US" dirty="0" smtClean="0"/>
          </a:p>
          <a:p>
            <a:endParaRPr lang="en-US" dirty="0" smtClean="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228600"/>
            <a:ext cx="7772400" cy="6126960"/>
          </a:xfrm>
        </p:spPr>
        <p:txBody>
          <a:bodyPr>
            <a:normAutofit/>
          </a:bodyPr>
          <a:lstStyle/>
          <a:p>
            <a:r>
              <a:rPr lang="en-US" dirty="0" smtClean="0">
                <a:solidFill>
                  <a:srgbClr val="00B0F0"/>
                </a:solidFill>
              </a:rPr>
              <a:t>PRTICULATE RADIATION</a:t>
            </a:r>
          </a:p>
          <a:p>
            <a:r>
              <a:rPr lang="en-US" dirty="0" smtClean="0"/>
              <a:t>Alpha particles </a:t>
            </a:r>
            <a:r>
              <a:rPr lang="el-GR" sz="4000" dirty="0" smtClean="0">
                <a:solidFill>
                  <a:srgbClr val="FFFF00"/>
                </a:solidFill>
              </a:rPr>
              <a:t>α</a:t>
            </a:r>
            <a:r>
              <a:rPr lang="en-US" dirty="0" smtClean="0"/>
              <a:t> are helium nuclei consisting of </a:t>
            </a:r>
            <a:r>
              <a:rPr lang="en-US" sz="3600" dirty="0" smtClean="0"/>
              <a:t>2</a:t>
            </a:r>
            <a:r>
              <a:rPr lang="en-US" dirty="0" smtClean="0"/>
              <a:t> protons &amp; </a:t>
            </a:r>
            <a:r>
              <a:rPr lang="en-US" sz="3600" dirty="0" smtClean="0"/>
              <a:t>2</a:t>
            </a:r>
            <a:r>
              <a:rPr lang="en-US" dirty="0" smtClean="0"/>
              <a:t> neutrons. They result from the radioactive decay of many  large atomic numbers like uranium, thorium, actinium, and radium. </a:t>
            </a:r>
          </a:p>
          <a:p>
            <a:endParaRPr lang="en-US" dirty="0" smtClean="0"/>
          </a:p>
          <a:p>
            <a:endParaRPr lang="en-US" dirty="0" smtClean="0"/>
          </a:p>
          <a:p>
            <a:endParaRPr lang="en-US" dirty="0" smtClean="0"/>
          </a:p>
        </p:txBody>
      </p:sp>
      <p:pic>
        <p:nvPicPr>
          <p:cNvPr id="4" name="Picture 3" descr="Alpha.jpg"/>
          <p:cNvPicPr>
            <a:picLocks noChangeAspect="1"/>
          </p:cNvPicPr>
          <p:nvPr/>
        </p:nvPicPr>
        <p:blipFill>
          <a:blip r:embed="rId2" cstate="print"/>
          <a:stretch>
            <a:fillRect/>
          </a:stretch>
        </p:blipFill>
        <p:spPr>
          <a:xfrm>
            <a:off x="609600" y="3429000"/>
            <a:ext cx="8382000" cy="34290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Template>
  <TotalTime>16342</TotalTime>
  <Words>2748</Words>
  <Application>Microsoft Office PowerPoint</Application>
  <PresentationFormat>On-screen Show (4:3)</PresentationFormat>
  <Paragraphs>314</Paragraphs>
  <Slides>63</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63</vt:i4>
      </vt:variant>
    </vt:vector>
  </HeadingPairs>
  <TitlesOfParts>
    <vt:vector size="74" baseType="lpstr">
      <vt:lpstr>Arial</vt:lpstr>
      <vt:lpstr>Calibri</vt:lpstr>
      <vt:lpstr>Consolas</vt:lpstr>
      <vt:lpstr>Corbel</vt:lpstr>
      <vt:lpstr>Tahoma</vt:lpstr>
      <vt:lpstr>Trebuchet MS</vt:lpstr>
      <vt:lpstr>Wingdings</vt:lpstr>
      <vt:lpstr>Wingdings 2</vt:lpstr>
      <vt:lpstr>Wingdings 3</vt:lpstr>
      <vt:lpstr>Metro</vt:lpstr>
      <vt:lpstr>Facet</vt:lpstr>
      <vt:lpstr>Oral Radiology</vt:lpstr>
      <vt:lpstr>Ionization   </vt:lpstr>
      <vt:lpstr>Ionization</vt:lpstr>
      <vt:lpstr>PowerPoint Presentation</vt:lpstr>
      <vt:lpstr>PowerPoint Presentation</vt:lpstr>
      <vt:lpstr>PowerPoint Presentation</vt:lpstr>
      <vt:lpstr>Nature of Radiation </vt:lpstr>
      <vt:lpstr>RADIOACTIVITY</vt:lpstr>
      <vt:lpstr>PowerPoint Presentation</vt:lpstr>
      <vt:lpstr>PowerPoint Presentation</vt:lpstr>
      <vt:lpstr>PowerPoint Presentation</vt:lpstr>
      <vt:lpstr>PowerPoint Presentation</vt:lpstr>
      <vt:lpstr>PowerPoint Presentation</vt:lpstr>
      <vt:lpstr>ELECTROMAGNETIC RADIATION</vt:lpstr>
      <vt:lpstr>ELECTROMAGNETIC SPECTRUM</vt:lpstr>
      <vt:lpstr>PowerPoint Presentation</vt:lpstr>
      <vt:lpstr>PowerPoint Presentation</vt:lpstr>
      <vt:lpstr>X-RAY MACHINE</vt:lpstr>
      <vt:lpstr>Tube head</vt:lpstr>
      <vt:lpstr>X-RAY TUBE</vt:lpstr>
      <vt:lpstr>Cathode</vt:lpstr>
      <vt:lpstr>X-ray tube</vt:lpstr>
      <vt:lpstr>X-ray tube</vt:lpstr>
      <vt:lpstr>Anode</vt:lpstr>
      <vt:lpstr>PowerPoint Presentation</vt:lpstr>
      <vt:lpstr>PowerPoint Presentation</vt:lpstr>
      <vt:lpstr>X-ray tube</vt:lpstr>
      <vt:lpstr>Focal spot</vt:lpstr>
      <vt:lpstr>POWER SUPPLY</vt:lpstr>
      <vt:lpstr>Tube current</vt:lpstr>
      <vt:lpstr>Tube voltage</vt:lpstr>
      <vt:lpstr>PowerPoint Presentation</vt:lpstr>
      <vt:lpstr>Timer</vt:lpstr>
      <vt:lpstr>PowerPoint Presentation</vt:lpstr>
      <vt:lpstr>CHAPTER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Radiosensitivity of various cells   </vt:lpstr>
      <vt:lpstr>PowerPoint Presentation</vt:lpstr>
      <vt:lpstr>PowerPoint Presentation</vt:lpstr>
      <vt:lpstr>Cellular effects of radiation</vt:lpstr>
      <vt:lpstr>PowerPoint Presentation</vt:lpstr>
      <vt:lpstr>PowerPoint Presentation</vt:lpstr>
      <vt:lpstr>Cellular effects of radiation</vt:lpstr>
      <vt:lpstr>Radiosensitivity of organs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Oral Radiology</dc:title>
  <dc:creator>High Tech</dc:creator>
  <cp:lastModifiedBy>Rebuar Fadhil</cp:lastModifiedBy>
  <cp:revision>486</cp:revision>
  <dcterms:created xsi:type="dcterms:W3CDTF">2012-11-16T12:40:51Z</dcterms:created>
  <dcterms:modified xsi:type="dcterms:W3CDTF">2016-12-12T06:52:15Z</dcterms:modified>
</cp:coreProperties>
</file>