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02" r:id="rId2"/>
  </p:sldMasterIdLst>
  <p:notesMasterIdLst>
    <p:notesMasterId r:id="rId3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ABFF7-E23E-AF40-98A4-A1EB05D2A58B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8557-5EEC-264F-B9FE-F0C7220C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48971-26B5-4F2D-B9F5-F37EE6EAE7D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7" tIns="44450" rIns="90487" bIns="44450"/>
          <a:lstStyle/>
          <a:p>
            <a:pPr eaLnBrk="1" hangingPunct="1"/>
            <a:endParaRPr lang="en-US" smtClean="0"/>
          </a:p>
        </p:txBody>
      </p:sp>
      <p:sp>
        <p:nvSpPr>
          <p:cNvPr id="144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7635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9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3E359D-A4F9-2C43-A8B5-30E3C6CA0C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903BCC-33C2-7C44-9E30-F6275A0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0000"/>
                </a:solidFill>
              </a:rPr>
              <a:t>DIGITAL </a:t>
            </a:r>
            <a:r>
              <a:rPr lang="en-US" altLang="en-US" dirty="0" smtClean="0">
                <a:solidFill>
                  <a:srgbClr val="000000"/>
                </a:solidFill>
              </a:rPr>
              <a:t>RADIOGRAPHY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grade-</a:t>
            </a:r>
            <a:r>
              <a:rPr lang="en-US" dirty="0" err="1" smtClean="0"/>
              <a:t>ishik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6001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8724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6001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9747" name="Rectangle 3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71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6001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6001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0773" name="Rectangle 5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1796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2820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3844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4868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5892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6916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7940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4063" y="1"/>
            <a:ext cx="8229600" cy="10001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000000"/>
                </a:solidFill>
              </a:rPr>
              <a:t>DIGITAL RADIOGRAPHY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52625" y="1071563"/>
            <a:ext cx="8229600" cy="4525962"/>
          </a:xfrm>
        </p:spPr>
        <p:txBody>
          <a:bodyPr>
            <a:normAutofit/>
          </a:bodyPr>
          <a:lstStyle/>
          <a:p>
            <a:pPr algn="l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Digital image: An electronic image results from an electronic  interaction (sensor in pt. mouth) with x-ray and processed by a computer. </a:t>
            </a:r>
          </a:p>
          <a:p>
            <a:pPr algn="l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There are two basic mechanisms of digital radiography:</a:t>
            </a:r>
          </a:p>
          <a:p>
            <a:pPr algn="l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1. Direct digital imaging: involves the use of a sensor that is directly wired to the computer, such as CCD. </a:t>
            </a:r>
          </a:p>
          <a:p>
            <a:pPr algn="l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2. Indirect digital imaging involve the use of  photo-phosphor plates that are activated using x-ray ,then scanned in special devices that read the image. The image then displayed  on the computer monitor, such as PSPP.</a:t>
            </a:r>
          </a:p>
        </p:txBody>
      </p:sp>
    </p:spTree>
    <p:extLst>
      <p:ext uri="{BB962C8B-B14F-4D97-AF65-F5344CB8AC3E}">
        <p14:creationId xmlns:p14="http://schemas.microsoft.com/office/powerpoint/2010/main" val="19945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4414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8964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6001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sp>
        <p:nvSpPr>
          <p:cNvPr id="2729988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8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z="2400"/>
              <a:t>Digital Images: new technology = uncertainty</a:t>
            </a:r>
            <a:endParaRPr lang="en-US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1" y="2286001"/>
            <a:ext cx="53197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1012" name="Rectangle 4"/>
          <p:cNvSpPr>
            <a:spLocks noChangeArrowheads="1"/>
          </p:cNvSpPr>
          <p:nvPr/>
        </p:nvSpPr>
        <p:spPr bwMode="auto">
          <a:xfrm>
            <a:off x="3429000" y="2301876"/>
            <a:ext cx="5359400" cy="394652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mtClean="0"/>
              <a:t>Radiographs vs. Digital Images</a:t>
            </a:r>
          </a:p>
        </p:txBody>
      </p:sp>
      <p:sp>
        <p:nvSpPr>
          <p:cNvPr id="273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0" y="2667000"/>
            <a:ext cx="4241800" cy="914400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+mj-lt"/>
              </a:rPr>
              <a:t>no inherent measurements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latin typeface="+mj-lt"/>
            </a:endParaRPr>
          </a:p>
        </p:txBody>
      </p:sp>
      <p:sp>
        <p:nvSpPr>
          <p:cNvPr id="273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667000"/>
            <a:ext cx="4318000" cy="914400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+mj-lt"/>
              </a:rPr>
              <a:t>software driven measurements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latin typeface="+mj-lt"/>
            </a:endParaRPr>
          </a:p>
        </p:txBody>
      </p:sp>
      <p:sp>
        <p:nvSpPr>
          <p:cNvPr id="2732037" name="Rectangle 5"/>
          <p:cNvSpPr>
            <a:spLocks noChangeArrowheads="1"/>
          </p:cNvSpPr>
          <p:nvPr/>
        </p:nvSpPr>
        <p:spPr bwMode="auto">
          <a:xfrm>
            <a:off x="1778000" y="3733800"/>
            <a:ext cx="4241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film size similar to beam size</a:t>
            </a:r>
          </a:p>
        </p:txBody>
      </p:sp>
      <p:sp>
        <p:nvSpPr>
          <p:cNvPr id="2732038" name="Rectangle 6"/>
          <p:cNvSpPr>
            <a:spLocks noChangeArrowheads="1"/>
          </p:cNvSpPr>
          <p:nvPr/>
        </p:nvSpPr>
        <p:spPr bwMode="auto">
          <a:xfrm>
            <a:off x="1778000" y="5029200"/>
            <a:ext cx="4241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film covers larger area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  <p:sp>
        <p:nvSpPr>
          <p:cNvPr id="2732039" name="Rectangle 7"/>
          <p:cNvSpPr>
            <a:spLocks noChangeArrowheads="1"/>
          </p:cNvSpPr>
          <p:nvPr/>
        </p:nvSpPr>
        <p:spPr bwMode="auto">
          <a:xfrm>
            <a:off x="6172200" y="3727450"/>
            <a:ext cx="43180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receptor size smaller than beam size (DR/cable systems)</a:t>
            </a:r>
          </a:p>
        </p:txBody>
      </p:sp>
      <p:sp>
        <p:nvSpPr>
          <p:cNvPr id="2732040" name="Rectangle 8"/>
          <p:cNvSpPr>
            <a:spLocks noChangeArrowheads="1"/>
          </p:cNvSpPr>
          <p:nvPr/>
        </p:nvSpPr>
        <p:spPr bwMode="auto">
          <a:xfrm>
            <a:off x="6172200" y="5029200"/>
            <a:ext cx="431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receptor covers smaller area (DR/cable systems)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03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3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3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3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3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2035" grpId="0" build="p" autoUpdateAnimBg="0"/>
      <p:bldP spid="2732036" grpId="0" build="p" autoUpdateAnimBg="0"/>
      <p:bldP spid="2732037" grpId="0" autoUpdateAnimBg="0"/>
      <p:bldP spid="2732038" grpId="0" autoUpdateAnimBg="0"/>
      <p:bldP spid="2732039" grpId="0" autoUpdateAnimBg="0"/>
      <p:bldP spid="273204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mtClean="0"/>
              <a:t>Radiographs vs. Digital Images</a:t>
            </a:r>
          </a:p>
        </p:txBody>
      </p:sp>
      <p:sp>
        <p:nvSpPr>
          <p:cNvPr id="273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73288"/>
            <a:ext cx="3810000" cy="646112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EPA film disposal</a:t>
            </a:r>
          </a:p>
        </p:txBody>
      </p:sp>
      <p:sp>
        <p:nvSpPr>
          <p:cNvPr id="2734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173288"/>
            <a:ext cx="3810000" cy="493712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+mj-lt"/>
              </a:rPr>
              <a:t>no film disposal</a:t>
            </a:r>
          </a:p>
        </p:txBody>
      </p:sp>
      <p:sp>
        <p:nvSpPr>
          <p:cNvPr id="2734085" name="Rectangle 5"/>
          <p:cNvSpPr>
            <a:spLocks noChangeArrowheads="1"/>
          </p:cNvSpPr>
          <p:nvPr/>
        </p:nvSpPr>
        <p:spPr bwMode="auto">
          <a:xfrm>
            <a:off x="2209800" y="2743200"/>
            <a:ext cx="3810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EPA chemical/silver disposal/recovery</a:t>
            </a:r>
          </a:p>
        </p:txBody>
      </p:sp>
      <p:sp>
        <p:nvSpPr>
          <p:cNvPr id="2734086" name="Rectangle 6"/>
          <p:cNvSpPr>
            <a:spLocks noChangeArrowheads="1"/>
          </p:cNvSpPr>
          <p:nvPr/>
        </p:nvSpPr>
        <p:spPr bwMode="auto">
          <a:xfrm>
            <a:off x="2209800" y="37338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film placement is easy</a:t>
            </a:r>
          </a:p>
        </p:txBody>
      </p:sp>
      <p:sp>
        <p:nvSpPr>
          <p:cNvPr id="2734087" name="Rectangle 7"/>
          <p:cNvSpPr>
            <a:spLocks noChangeArrowheads="1"/>
          </p:cNvSpPr>
          <p:nvPr/>
        </p:nvSpPr>
        <p:spPr bwMode="auto">
          <a:xfrm>
            <a:off x="2209800" y="5099050"/>
            <a:ext cx="3810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easy to view multiple images (shuffling)</a:t>
            </a:r>
          </a:p>
        </p:txBody>
      </p:sp>
      <p:sp>
        <p:nvSpPr>
          <p:cNvPr id="2734088" name="Rectangle 8"/>
          <p:cNvSpPr>
            <a:spLocks noChangeArrowheads="1"/>
          </p:cNvSpPr>
          <p:nvPr/>
        </p:nvSpPr>
        <p:spPr bwMode="auto">
          <a:xfrm>
            <a:off x="6172200" y="27432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no chemicals</a:t>
            </a:r>
          </a:p>
        </p:txBody>
      </p:sp>
      <p:sp>
        <p:nvSpPr>
          <p:cNvPr id="2734089" name="Rectangle 9"/>
          <p:cNvSpPr>
            <a:spLocks noChangeArrowheads="1"/>
          </p:cNvSpPr>
          <p:nvPr/>
        </p:nvSpPr>
        <p:spPr bwMode="auto">
          <a:xfrm>
            <a:off x="6172200" y="3733800"/>
            <a:ext cx="3810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cable connection interferes with placement (CCD)</a:t>
            </a:r>
          </a:p>
        </p:txBody>
      </p:sp>
      <p:sp>
        <p:nvSpPr>
          <p:cNvPr id="2734090" name="Rectangle 10"/>
          <p:cNvSpPr>
            <a:spLocks noChangeArrowheads="1"/>
          </p:cNvSpPr>
          <p:nvPr/>
        </p:nvSpPr>
        <p:spPr bwMode="auto">
          <a:xfrm>
            <a:off x="6172200" y="5105400"/>
            <a:ext cx="38100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awkward to view multiple images (shuffling)</a:t>
            </a:r>
          </a:p>
        </p:txBody>
      </p:sp>
    </p:spTree>
    <p:extLst>
      <p:ext uri="{BB962C8B-B14F-4D97-AF65-F5344CB8AC3E}">
        <p14:creationId xmlns:p14="http://schemas.microsoft.com/office/powerpoint/2010/main" val="16789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3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3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3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3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3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3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083" grpId="0" build="p" autoUpdateAnimBg="0"/>
      <p:bldP spid="2734084" grpId="0" build="p" autoUpdateAnimBg="0"/>
      <p:bldP spid="2734085" grpId="0" autoUpdateAnimBg="0"/>
      <p:bldP spid="2734086" grpId="0" autoUpdateAnimBg="0"/>
      <p:bldP spid="2734087" grpId="0" autoUpdateAnimBg="0"/>
      <p:bldP spid="2734088" grpId="0" autoUpdateAnimBg="0"/>
      <p:bldP spid="2734089" grpId="0" autoUpdateAnimBg="0"/>
      <p:bldP spid="27340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mtClean="0"/>
              <a:t>Radiographs vs. Digital Images</a:t>
            </a:r>
          </a:p>
        </p:txBody>
      </p:sp>
      <p:sp>
        <p:nvSpPr>
          <p:cNvPr id="273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4200" y="2678113"/>
            <a:ext cx="4292600" cy="469900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caries detection</a:t>
            </a:r>
          </a:p>
        </p:txBody>
      </p:sp>
      <p:sp>
        <p:nvSpPr>
          <p:cNvPr id="2733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73800" y="2678113"/>
            <a:ext cx="4318000" cy="469900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caries detection*</a:t>
            </a:r>
          </a:p>
        </p:txBody>
      </p:sp>
      <p:sp>
        <p:nvSpPr>
          <p:cNvPr id="2733061" name="Rectangle 5"/>
          <p:cNvSpPr>
            <a:spLocks noChangeArrowheads="1"/>
          </p:cNvSpPr>
          <p:nvPr/>
        </p:nvSpPr>
        <p:spPr bwMode="auto">
          <a:xfrm>
            <a:off x="1854200" y="3246438"/>
            <a:ext cx="42926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dirty="0">
                <a:latin typeface="+mj-lt"/>
              </a:rPr>
              <a:t>periodontal bone loss</a:t>
            </a:r>
          </a:p>
        </p:txBody>
      </p:sp>
      <p:sp>
        <p:nvSpPr>
          <p:cNvPr id="2733062" name="Rectangle 6"/>
          <p:cNvSpPr>
            <a:spLocks noChangeArrowheads="1"/>
          </p:cNvSpPr>
          <p:nvPr/>
        </p:nvSpPr>
        <p:spPr bwMode="auto">
          <a:xfrm>
            <a:off x="1854200" y="3810000"/>
            <a:ext cx="429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periapical bone loss</a:t>
            </a:r>
          </a:p>
        </p:txBody>
      </p:sp>
      <p:sp>
        <p:nvSpPr>
          <p:cNvPr id="2733063" name="Rectangle 7"/>
          <p:cNvSpPr>
            <a:spLocks noChangeArrowheads="1"/>
          </p:cNvSpPr>
          <p:nvPr/>
        </p:nvSpPr>
        <p:spPr bwMode="auto">
          <a:xfrm>
            <a:off x="1854200" y="4419600"/>
            <a:ext cx="429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complete mouth survey</a:t>
            </a:r>
          </a:p>
        </p:txBody>
      </p:sp>
      <p:sp>
        <p:nvSpPr>
          <p:cNvPr id="2733064" name="Rectangle 8"/>
          <p:cNvSpPr>
            <a:spLocks noChangeArrowheads="1"/>
          </p:cNvSpPr>
          <p:nvPr/>
        </p:nvSpPr>
        <p:spPr bwMode="auto">
          <a:xfrm>
            <a:off x="1854200" y="5029200"/>
            <a:ext cx="429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bony lesions</a:t>
            </a:r>
          </a:p>
        </p:txBody>
      </p:sp>
      <p:sp>
        <p:nvSpPr>
          <p:cNvPr id="2733065" name="Rectangle 9"/>
          <p:cNvSpPr>
            <a:spLocks noChangeArrowheads="1"/>
          </p:cNvSpPr>
          <p:nvPr/>
        </p:nvSpPr>
        <p:spPr bwMode="auto">
          <a:xfrm>
            <a:off x="1854200" y="5638800"/>
            <a:ext cx="429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poor for soft tissue lesions</a:t>
            </a:r>
          </a:p>
        </p:txBody>
      </p:sp>
      <p:sp>
        <p:nvSpPr>
          <p:cNvPr id="2733066" name="Rectangle 10"/>
          <p:cNvSpPr>
            <a:spLocks noChangeArrowheads="1"/>
          </p:cNvSpPr>
          <p:nvPr/>
        </p:nvSpPr>
        <p:spPr bwMode="auto">
          <a:xfrm>
            <a:off x="6273800" y="3246438"/>
            <a:ext cx="43180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periodontal bone loss</a:t>
            </a:r>
          </a:p>
        </p:txBody>
      </p:sp>
      <p:sp>
        <p:nvSpPr>
          <p:cNvPr id="2733067" name="Rectangle 11"/>
          <p:cNvSpPr>
            <a:spLocks noChangeArrowheads="1"/>
          </p:cNvSpPr>
          <p:nvPr/>
        </p:nvSpPr>
        <p:spPr bwMode="auto">
          <a:xfrm>
            <a:off x="6273800" y="3810000"/>
            <a:ext cx="4318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periapical bone loss</a:t>
            </a:r>
          </a:p>
        </p:txBody>
      </p:sp>
      <p:sp>
        <p:nvSpPr>
          <p:cNvPr id="2733068" name="Rectangle 12"/>
          <p:cNvSpPr>
            <a:spLocks noChangeArrowheads="1"/>
          </p:cNvSpPr>
          <p:nvPr/>
        </p:nvSpPr>
        <p:spPr bwMode="auto">
          <a:xfrm>
            <a:off x="6273800" y="4419600"/>
            <a:ext cx="431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complete mouth survey*</a:t>
            </a:r>
          </a:p>
        </p:txBody>
      </p:sp>
      <p:sp>
        <p:nvSpPr>
          <p:cNvPr id="2733069" name="Rectangle 13"/>
          <p:cNvSpPr>
            <a:spLocks noChangeArrowheads="1"/>
          </p:cNvSpPr>
          <p:nvPr/>
        </p:nvSpPr>
        <p:spPr bwMode="auto">
          <a:xfrm>
            <a:off x="6273800" y="5029200"/>
            <a:ext cx="4318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bony lesions</a:t>
            </a:r>
          </a:p>
        </p:txBody>
      </p:sp>
      <p:sp>
        <p:nvSpPr>
          <p:cNvPr id="2733070" name="Rectangle 14"/>
          <p:cNvSpPr>
            <a:spLocks noChangeArrowheads="1"/>
          </p:cNvSpPr>
          <p:nvPr/>
        </p:nvSpPr>
        <p:spPr bwMode="auto">
          <a:xfrm>
            <a:off x="6273800" y="5638800"/>
            <a:ext cx="431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soft tissue lesions?</a:t>
            </a:r>
          </a:p>
        </p:txBody>
      </p:sp>
    </p:spTree>
    <p:extLst>
      <p:ext uri="{BB962C8B-B14F-4D97-AF65-F5344CB8AC3E}">
        <p14:creationId xmlns:p14="http://schemas.microsoft.com/office/powerpoint/2010/main" val="82486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3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3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3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3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3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3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3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3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3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3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3059" grpId="0" build="p" autoUpdateAnimBg="0"/>
      <p:bldP spid="2733060" grpId="0" build="p" autoUpdateAnimBg="0"/>
      <p:bldP spid="2733061" grpId="0" autoUpdateAnimBg="0"/>
      <p:bldP spid="2733062" grpId="0" autoUpdateAnimBg="0"/>
      <p:bldP spid="2733063" grpId="0" autoUpdateAnimBg="0"/>
      <p:bldP spid="2733064" grpId="0" autoUpdateAnimBg="0"/>
      <p:bldP spid="2733065" grpId="0" autoUpdateAnimBg="0"/>
      <p:bldP spid="2733066" grpId="0" autoUpdateAnimBg="0"/>
      <p:bldP spid="2733067" grpId="0" autoUpdateAnimBg="0"/>
      <p:bldP spid="2733068" grpId="0" autoUpdateAnimBg="0"/>
      <p:bldP spid="2733069" grpId="0" autoUpdateAnimBg="0"/>
      <p:bldP spid="27330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010" name="Text Box 2"/>
          <p:cNvSpPr txBox="1">
            <a:spLocks noChangeArrowheads="1"/>
          </p:cNvSpPr>
          <p:nvPr/>
        </p:nvSpPr>
        <p:spPr bwMode="auto">
          <a:xfrm>
            <a:off x="2971801" y="381000"/>
            <a:ext cx="4168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Status of Current Technology (500 dentist)</a:t>
            </a:r>
          </a:p>
        </p:txBody>
      </p:sp>
      <p:sp>
        <p:nvSpPr>
          <p:cNvPr id="3115011" name="Text Box 3"/>
          <p:cNvSpPr txBox="1">
            <a:spLocks noChangeArrowheads="1"/>
          </p:cNvSpPr>
          <p:nvPr/>
        </p:nvSpPr>
        <p:spPr bwMode="auto">
          <a:xfrm>
            <a:off x="1765301" y="1214439"/>
            <a:ext cx="589404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30 + different brands of equipment are in use </a:t>
            </a:r>
          </a:p>
          <a:p>
            <a:pPr>
              <a:buFontTx/>
              <a:buChar char="•"/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61% of dentist paid $ 10,000 - $ 30,000 for the system</a:t>
            </a:r>
          </a:p>
          <a:p>
            <a:pPr>
              <a:buFontTx/>
              <a:buChar char="•"/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76% of the dentist in USA would purchase the same system </a:t>
            </a:r>
          </a:p>
          <a:p>
            <a:pPr>
              <a:defRPr/>
            </a:pPr>
            <a:r>
              <a:rPr lang="en-US">
                <a:latin typeface="+mj-lt"/>
              </a:rPr>
              <a:t> again</a:t>
            </a:r>
          </a:p>
          <a:p>
            <a:pPr>
              <a:buFontTx/>
              <a:buChar char="•"/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80% of dentist in USA reported that the image quality and </a:t>
            </a:r>
          </a:p>
          <a:p>
            <a:pPr>
              <a:defRPr/>
            </a:pPr>
            <a:r>
              <a:rPr lang="en-US">
                <a:latin typeface="+mj-lt"/>
              </a:rPr>
              <a:t> diagnostic capabilities were similar to or better than </a:t>
            </a:r>
          </a:p>
          <a:p>
            <a:pPr>
              <a:defRPr/>
            </a:pPr>
            <a:r>
              <a:rPr lang="en-US">
                <a:latin typeface="+mj-lt"/>
              </a:rPr>
              <a:t> conventional radiology</a:t>
            </a:r>
          </a:p>
          <a:p>
            <a:pPr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Image enhancement tools used most were: magnify, </a:t>
            </a:r>
          </a:p>
          <a:p>
            <a:pPr>
              <a:defRPr/>
            </a:pPr>
            <a:r>
              <a:rPr lang="en-US">
                <a:latin typeface="+mj-lt"/>
              </a:rPr>
              <a:t> enhance, contrast and inverse</a:t>
            </a:r>
          </a:p>
        </p:txBody>
      </p:sp>
    </p:spTree>
    <p:extLst>
      <p:ext uri="{BB962C8B-B14F-4D97-AF65-F5344CB8AC3E}">
        <p14:creationId xmlns:p14="http://schemas.microsoft.com/office/powerpoint/2010/main" val="155719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988" name="Text Box 4"/>
          <p:cNvSpPr txBox="1">
            <a:spLocks noChangeArrowheads="1"/>
          </p:cNvSpPr>
          <p:nvPr/>
        </p:nvSpPr>
        <p:spPr bwMode="auto">
          <a:xfrm>
            <a:off x="3048001" y="533400"/>
            <a:ext cx="4168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Status of Current Technology (500 dentist)</a:t>
            </a:r>
          </a:p>
        </p:txBody>
      </p:sp>
      <p:sp>
        <p:nvSpPr>
          <p:cNvPr id="3113989" name="Text Box 5"/>
          <p:cNvSpPr txBox="1">
            <a:spLocks noChangeArrowheads="1"/>
          </p:cNvSpPr>
          <p:nvPr/>
        </p:nvSpPr>
        <p:spPr bwMode="auto">
          <a:xfrm>
            <a:off x="1981201" y="1295400"/>
            <a:ext cx="57656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Major advantages: instant image, patient communication, </a:t>
            </a:r>
          </a:p>
          <a:p>
            <a:pPr>
              <a:defRPr/>
            </a:pPr>
            <a:r>
              <a:rPr lang="en-US">
                <a:latin typeface="+mj-lt"/>
              </a:rPr>
              <a:t> image enhancement, no processing, less radiation, </a:t>
            </a:r>
          </a:p>
          <a:p>
            <a:pPr>
              <a:defRPr/>
            </a:pPr>
            <a:r>
              <a:rPr lang="en-US">
                <a:latin typeface="+mj-lt"/>
              </a:rPr>
              <a:t> image magnification</a:t>
            </a:r>
          </a:p>
          <a:p>
            <a:pPr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Major disadvantages: high cost, uncomfortable sensors, </a:t>
            </a:r>
          </a:p>
          <a:p>
            <a:pPr>
              <a:defRPr/>
            </a:pPr>
            <a:r>
              <a:rPr lang="en-US">
                <a:latin typeface="+mj-lt"/>
              </a:rPr>
              <a:t> poor image quality, difficult to learn and implement, </a:t>
            </a:r>
          </a:p>
          <a:p>
            <a:pPr>
              <a:defRPr/>
            </a:pPr>
            <a:r>
              <a:rPr lang="en-US">
                <a:latin typeface="+mj-lt"/>
              </a:rPr>
              <a:t> dependent on computer, technical problems</a:t>
            </a:r>
          </a:p>
          <a:p>
            <a:pPr>
              <a:defRPr/>
            </a:pPr>
            <a:endParaRPr lang="en-US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+mj-lt"/>
              </a:rPr>
              <a:t>89% of dentist in USA using digital radiology </a:t>
            </a:r>
          </a:p>
          <a:p>
            <a:pPr>
              <a:defRPr/>
            </a:pPr>
            <a:r>
              <a:rPr lang="en-US">
                <a:latin typeface="+mj-lt"/>
              </a:rPr>
              <a:t> recommended that colleagues switch to digital now rather </a:t>
            </a:r>
          </a:p>
          <a:p>
            <a:pPr>
              <a:defRPr/>
            </a:pPr>
            <a:r>
              <a:rPr lang="en-US">
                <a:latin typeface="+mj-lt"/>
              </a:rPr>
              <a:t> than continue to wait</a:t>
            </a:r>
          </a:p>
        </p:txBody>
      </p:sp>
    </p:spTree>
    <p:extLst>
      <p:ext uri="{BB962C8B-B14F-4D97-AF65-F5344CB8AC3E}">
        <p14:creationId xmlns:p14="http://schemas.microsoft.com/office/powerpoint/2010/main" val="45378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Text Box 2"/>
          <p:cNvSpPr txBox="1">
            <a:spLocks noChangeArrowheads="1"/>
          </p:cNvSpPr>
          <p:nvPr/>
        </p:nvSpPr>
        <p:spPr bwMode="auto">
          <a:xfrm>
            <a:off x="2590801" y="304800"/>
            <a:ext cx="1835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2"/>
                </a:solidFill>
                <a:latin typeface="+mj-lt"/>
              </a:rPr>
              <a:t>Filmless Imaging</a:t>
            </a:r>
          </a:p>
        </p:txBody>
      </p:sp>
      <p:sp>
        <p:nvSpPr>
          <p:cNvPr id="3076099" name="Text Box 3"/>
          <p:cNvSpPr txBox="1">
            <a:spLocks noChangeArrowheads="1"/>
          </p:cNvSpPr>
          <p:nvPr/>
        </p:nvSpPr>
        <p:spPr bwMode="auto">
          <a:xfrm>
            <a:off x="2286001" y="1752600"/>
            <a:ext cx="49755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+mj-lt"/>
              </a:rPr>
              <a:t> 1895: Wilhelm Conrad Roentgen </a:t>
            </a:r>
            <a:r>
              <a:rPr lang="en-US">
                <a:solidFill>
                  <a:schemeClr val="tx2"/>
                </a:solidFill>
                <a:latin typeface="+mj-lt"/>
                <a:sym typeface="Wingdings" pitchFamily="2" charset="2"/>
              </a:rPr>
              <a:t> X-rays</a:t>
            </a:r>
          </a:p>
          <a:p>
            <a:pPr>
              <a:buFontTx/>
              <a:buChar char="•"/>
              <a:defRPr/>
            </a:pPr>
            <a:endParaRPr lang="en-US">
              <a:solidFill>
                <a:schemeClr val="tx2"/>
              </a:solidFill>
              <a:latin typeface="+mj-lt"/>
              <a:sym typeface="Wingdings" pitchFamily="2" charset="2"/>
            </a:endParaRPr>
          </a:p>
          <a:p>
            <a:pPr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+mj-lt"/>
                <a:sym typeface="Wingdings" pitchFamily="2" charset="2"/>
              </a:rPr>
              <a:t> Two weeks after: Otto Walkoff: First dental x-ray</a:t>
            </a:r>
          </a:p>
          <a:p>
            <a:pPr>
              <a:buFontTx/>
              <a:buChar char="•"/>
              <a:defRPr/>
            </a:pPr>
            <a:endParaRPr lang="en-US">
              <a:solidFill>
                <a:schemeClr val="tx2"/>
              </a:solidFill>
              <a:latin typeface="+mj-lt"/>
              <a:sym typeface="Wingdings" pitchFamily="2" charset="2"/>
            </a:endParaRPr>
          </a:p>
          <a:p>
            <a:pPr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+mj-lt"/>
                <a:sym typeface="Wingdings" pitchFamily="2" charset="2"/>
              </a:rPr>
              <a:t> ALARA principle </a:t>
            </a:r>
          </a:p>
          <a:p>
            <a:pPr>
              <a:defRPr/>
            </a:pPr>
            <a:r>
              <a:rPr lang="en-US">
                <a:solidFill>
                  <a:schemeClr val="tx2"/>
                </a:solidFill>
                <a:latin typeface="+mj-lt"/>
              </a:rPr>
              <a:t> “As low as reasonably achievable”</a:t>
            </a:r>
          </a:p>
          <a:p>
            <a:pPr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+mj-lt"/>
              </a:rPr>
              <a:t> 1980: First digital x-ray sensor for use in dentistry</a:t>
            </a:r>
          </a:p>
          <a:p>
            <a:pPr>
              <a:buFontTx/>
              <a:buChar char="•"/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+mj-lt"/>
              </a:rPr>
              <a:t> 2006: End of the film-base radiology?</a:t>
            </a:r>
          </a:p>
        </p:txBody>
      </p:sp>
    </p:spTree>
    <p:extLst>
      <p:ext uri="{BB962C8B-B14F-4D97-AF65-F5344CB8AC3E}">
        <p14:creationId xmlns:p14="http://schemas.microsoft.com/office/powerpoint/2010/main" val="9972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3" name="Text Box 3"/>
          <p:cNvSpPr txBox="1">
            <a:spLocks noChangeArrowheads="1"/>
          </p:cNvSpPr>
          <p:nvPr/>
        </p:nvSpPr>
        <p:spPr bwMode="auto">
          <a:xfrm>
            <a:off x="2574926" y="1346201"/>
            <a:ext cx="474296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>
                <a:latin typeface="+mj-lt"/>
              </a:rPr>
              <a:t>Digital Imaging:</a:t>
            </a:r>
          </a:p>
          <a:p>
            <a:pPr>
              <a:defRPr/>
            </a:pPr>
            <a:endParaRPr lang="en-US" sz="4800">
              <a:latin typeface="+mj-lt"/>
            </a:endParaRPr>
          </a:p>
          <a:p>
            <a:pPr>
              <a:defRPr/>
            </a:pPr>
            <a:r>
              <a:rPr lang="en-US">
                <a:latin typeface="+mj-lt"/>
              </a:rPr>
              <a:t>Most significant advantages:</a:t>
            </a:r>
          </a:p>
          <a:p>
            <a:pPr>
              <a:defRPr/>
            </a:pPr>
            <a:endParaRPr lang="en-US">
              <a:latin typeface="+mj-lt"/>
            </a:endParaRPr>
          </a:p>
          <a:p>
            <a:pPr>
              <a:defRPr/>
            </a:pPr>
            <a:r>
              <a:rPr lang="en-US">
                <a:latin typeface="+mj-lt"/>
              </a:rPr>
              <a:t>	- Computer-aided image interpretation</a:t>
            </a:r>
          </a:p>
          <a:p>
            <a:pPr>
              <a:defRPr/>
            </a:pPr>
            <a:r>
              <a:rPr lang="en-US">
                <a:latin typeface="+mj-lt"/>
              </a:rPr>
              <a:t>	- Image enhancement</a:t>
            </a:r>
          </a:p>
          <a:p>
            <a:pPr>
              <a:defRPr/>
            </a:pPr>
            <a:r>
              <a:rPr lang="en-US">
                <a:latin typeface="+mj-lt"/>
              </a:rPr>
              <a:t>	- Image archiving</a:t>
            </a:r>
          </a:p>
          <a:p>
            <a:pPr>
              <a:defRPr/>
            </a:pPr>
            <a:r>
              <a:rPr lang="en-US">
                <a:latin typeface="+mj-lt"/>
              </a:rPr>
              <a:t>	- Image retrieval</a:t>
            </a:r>
          </a:p>
          <a:p>
            <a:pPr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837" y="1268413"/>
            <a:ext cx="5699374" cy="3838812"/>
          </a:xfrm>
          <a:noFill/>
          <a:ln w="76200" cmpd="tri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927350" y="260350"/>
            <a:ext cx="64087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Direct digital imaging</a:t>
            </a:r>
          </a:p>
        </p:txBody>
      </p:sp>
    </p:spTree>
    <p:extLst>
      <p:ext uri="{BB962C8B-B14F-4D97-AF65-F5344CB8AC3E}">
        <p14:creationId xmlns:p14="http://schemas.microsoft.com/office/powerpoint/2010/main" val="2955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094" name="Text Box 6"/>
          <p:cNvSpPr txBox="1">
            <a:spLocks noChangeArrowheads="1"/>
          </p:cNvSpPr>
          <p:nvPr/>
        </p:nvSpPr>
        <p:spPr bwMode="auto">
          <a:xfrm>
            <a:off x="2895600" y="228600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Digital Imaging</a:t>
            </a:r>
          </a:p>
        </p:txBody>
      </p:sp>
      <p:sp>
        <p:nvSpPr>
          <p:cNvPr id="3033095" name="Text Box 7"/>
          <p:cNvSpPr txBox="1">
            <a:spLocks noChangeArrowheads="1"/>
          </p:cNvSpPr>
          <p:nvPr/>
        </p:nvSpPr>
        <p:spPr bwMode="auto">
          <a:xfrm>
            <a:off x="4572001" y="1371600"/>
            <a:ext cx="1785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More Advantages</a:t>
            </a:r>
          </a:p>
        </p:txBody>
      </p:sp>
      <p:sp>
        <p:nvSpPr>
          <p:cNvPr id="3033096" name="Text Box 8"/>
          <p:cNvSpPr txBox="1">
            <a:spLocks noChangeArrowheads="1"/>
          </p:cNvSpPr>
          <p:nvPr/>
        </p:nvSpPr>
        <p:spPr bwMode="auto">
          <a:xfrm>
            <a:off x="2590800" y="2362201"/>
            <a:ext cx="45115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Chemical processing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Hazardous wastes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Images can be transferred electronically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Patient Education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Time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Less Radiation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One thousand more depending of the vendor</a:t>
            </a:r>
          </a:p>
        </p:txBody>
      </p:sp>
      <p:sp>
        <p:nvSpPr>
          <p:cNvPr id="3033097" name="AutoShape 9"/>
          <p:cNvSpPr>
            <a:spLocks noChangeArrowheads="1"/>
          </p:cNvSpPr>
          <p:nvPr/>
        </p:nvSpPr>
        <p:spPr bwMode="auto">
          <a:xfrm>
            <a:off x="7467601" y="16764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15195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162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Digital Imaging</a:t>
            </a:r>
          </a:p>
        </p:txBody>
      </p:sp>
      <p:sp>
        <p:nvSpPr>
          <p:cNvPr id="3036163" name="Text Box 3"/>
          <p:cNvSpPr txBox="1">
            <a:spLocks noChangeArrowheads="1"/>
          </p:cNvSpPr>
          <p:nvPr/>
        </p:nvSpPr>
        <p:spPr bwMode="auto">
          <a:xfrm>
            <a:off x="4572000" y="1524000"/>
            <a:ext cx="1497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Disadvantages</a:t>
            </a:r>
          </a:p>
        </p:txBody>
      </p:sp>
      <p:sp>
        <p:nvSpPr>
          <p:cNvPr id="3036164" name="Text Box 4"/>
          <p:cNvSpPr txBox="1">
            <a:spLocks noChangeArrowheads="1"/>
          </p:cNvSpPr>
          <p:nvPr/>
        </p:nvSpPr>
        <p:spPr bwMode="auto">
          <a:xfrm>
            <a:off x="2819401" y="2438401"/>
            <a:ext cx="44600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Cost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Susceptible to use and abuse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Obsolete very fast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System crash</a:t>
            </a:r>
          </a:p>
          <a:p>
            <a:pPr>
              <a:buFontTx/>
              <a:buChar char="-"/>
              <a:defRPr/>
            </a:pPr>
            <a:r>
              <a:rPr lang="en-US">
                <a:latin typeface="+mj-lt"/>
              </a:rPr>
              <a:t>Same geometry limitations than conventional</a:t>
            </a:r>
          </a:p>
          <a:p>
            <a:pPr>
              <a:defRPr/>
            </a:pPr>
            <a:r>
              <a:rPr lang="en-US">
                <a:latin typeface="+mj-lt"/>
              </a:rPr>
              <a:t> radiology</a:t>
            </a:r>
          </a:p>
          <a:p>
            <a:pPr>
              <a:defRPr/>
            </a:pPr>
            <a:r>
              <a:rPr lang="en-US">
                <a:latin typeface="+mj-lt"/>
              </a:rPr>
              <a:t>- Storage and back up</a:t>
            </a:r>
          </a:p>
        </p:txBody>
      </p:sp>
    </p:spTree>
    <p:extLst>
      <p:ext uri="{BB962C8B-B14F-4D97-AF65-F5344CB8AC3E}">
        <p14:creationId xmlns:p14="http://schemas.microsoft.com/office/powerpoint/2010/main" val="204755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21420000">
            <a:off x="700135" y="2336182"/>
            <a:ext cx="10258327" cy="2766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1500" b="1" dirty="0" smtClean="0">
                <a:solidFill>
                  <a:srgbClr val="FF0000"/>
                </a:solidFill>
              </a:rPr>
              <a:t>THANK YOU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2490" y="1652757"/>
            <a:ext cx="5951120" cy="3400998"/>
          </a:xfrm>
          <a:noFill/>
          <a:ln w="76200" cmpd="tri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927350" y="188913"/>
            <a:ext cx="61214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Indirect digital imaging</a:t>
            </a:r>
          </a:p>
        </p:txBody>
      </p:sp>
    </p:spTree>
    <p:extLst>
      <p:ext uri="{BB962C8B-B14F-4D97-AF65-F5344CB8AC3E}">
        <p14:creationId xmlns:p14="http://schemas.microsoft.com/office/powerpoint/2010/main" val="20571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Dental Imaging Examples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209800"/>
            <a:ext cx="5638800" cy="32766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>
                <a:solidFill>
                  <a:schemeClr val="accent2"/>
                </a:solidFill>
                <a:latin typeface="Arial" charset="0"/>
              </a:rPr>
              <a:t>Intraoral devices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>
                <a:solidFill>
                  <a:schemeClr val="accent2"/>
                </a:solidFill>
                <a:latin typeface="Arial" charset="0"/>
              </a:rPr>
              <a:t>Panoramic dental systems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>
                <a:solidFill>
                  <a:schemeClr val="accent2"/>
                </a:solidFill>
                <a:latin typeface="Arial" charset="0"/>
              </a:rPr>
              <a:t>Head imaging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>
                <a:solidFill>
                  <a:schemeClr val="accent2"/>
                </a:solidFill>
                <a:latin typeface="Arial" charset="0"/>
              </a:rPr>
              <a:t>Cone Beam CT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>
                <a:solidFill>
                  <a:schemeClr val="accent2"/>
                </a:solidFill>
                <a:latin typeface="Arial" charset="0"/>
              </a:rPr>
              <a:t>Visible Light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0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-132347" y="128588"/>
            <a:ext cx="12621126" cy="6055644"/>
            <a:chOff x="162" y="81"/>
            <a:chExt cx="5502" cy="4095"/>
          </a:xfrm>
        </p:grpSpPr>
        <p:sp>
          <p:nvSpPr>
            <p:cNvPr id="33794" name="Rectangle 2"/>
            <p:cNvSpPr>
              <a:spLocks noChangeArrowheads="1"/>
            </p:cNvSpPr>
            <p:nvPr/>
          </p:nvSpPr>
          <p:spPr bwMode="auto">
            <a:xfrm>
              <a:off x="1904" y="528"/>
              <a:ext cx="1904" cy="1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223" y="1776"/>
              <a:ext cx="5314" cy="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448" y="1776"/>
              <a:ext cx="49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 sz="48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charset="0"/>
              </a:endParaRP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223" y="1959"/>
              <a:ext cx="53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 sz="1200" b="1">
                <a:ea typeface="Times New Roman" charset="0"/>
                <a:cs typeface="Times New Roman" charset="0"/>
              </a:endParaRPr>
            </a:p>
            <a:p>
              <a:pPr eaLnBrk="0" hangingPunct="0"/>
              <a:endParaRPr lang="en-US" altLang="en-US"/>
            </a:p>
          </p:txBody>
        </p:sp>
        <p:pic>
          <p:nvPicPr>
            <p:cNvPr id="33798" name="Picture 6" descr="Fig 2 Farm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76"/>
              <a:ext cx="5424" cy="170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7" descr="IP copy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4"/>
            <a:stretch>
              <a:fillRect/>
            </a:stretch>
          </p:blipFill>
          <p:spPr bwMode="auto">
            <a:xfrm>
              <a:off x="1938" y="555"/>
              <a:ext cx="1854" cy="76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192" y="81"/>
              <a:ext cx="5376" cy="384"/>
            </a:xfrm>
            <a:prstGeom prst="rect">
              <a:avLst/>
            </a:prstGeom>
            <a:gradFill rotWithShape="1">
              <a:gsLst>
                <a:gs pos="0">
                  <a:srgbClr val="00CC00"/>
                </a:gs>
                <a:gs pos="5000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99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36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Times New Roman" charset="0"/>
                  <a:cs typeface="Times New Roman" charset="0"/>
                </a:rPr>
                <a:t>       INTRAORAL X-RAY OPTIONS</a:t>
              </a:r>
              <a:r>
                <a:rPr lang="en-US" altLang="en-US" sz="3600" b="1" i="1">
                  <a:solidFill>
                    <a:schemeClr val="bg1"/>
                  </a:solidFill>
                  <a:latin typeface="Arial" charset="0"/>
                  <a:ea typeface="Times New Roman" charset="0"/>
                  <a:cs typeface="Times New Roman" charset="0"/>
                </a:rPr>
                <a:t> </a:t>
              </a:r>
              <a:endParaRPr lang="en-US" altLang="en-US" sz="3600" i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V="1">
              <a:off x="2082" y="1518"/>
              <a:ext cx="1566" cy="1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2973" y="3717"/>
              <a:ext cx="89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3123" y="3600"/>
              <a:ext cx="499" cy="233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1"/>
                  </a:solidFill>
                  <a:latin typeface="Tahoma" charset="0"/>
                </a:rPr>
                <a:t>CMOS</a:t>
              </a: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V="1">
              <a:off x="997" y="3720"/>
              <a:ext cx="1806" cy="2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1651" y="3603"/>
              <a:ext cx="389" cy="233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1"/>
                  </a:solidFill>
                  <a:latin typeface="Tahoma" charset="0"/>
                </a:rPr>
                <a:t>CCD</a:t>
              </a:r>
            </a:p>
          </p:txBody>
        </p:sp>
        <p:grpSp>
          <p:nvGrpSpPr>
            <p:cNvPr id="33806" name="Group 14"/>
            <p:cNvGrpSpPr>
              <a:grpSpLocks/>
            </p:cNvGrpSpPr>
            <p:nvPr/>
          </p:nvGrpSpPr>
          <p:grpSpPr bwMode="auto">
            <a:xfrm>
              <a:off x="4049" y="3594"/>
              <a:ext cx="1466" cy="233"/>
              <a:chOff x="3906" y="3492"/>
              <a:chExt cx="1584" cy="233"/>
            </a:xfrm>
          </p:grpSpPr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3906" y="361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8" name="Text Box 16"/>
              <p:cNvSpPr txBox="1">
                <a:spLocks noChangeArrowheads="1"/>
              </p:cNvSpPr>
              <p:nvPr/>
            </p:nvSpPr>
            <p:spPr bwMode="auto">
              <a:xfrm>
                <a:off x="4428" y="3492"/>
                <a:ext cx="420" cy="233"/>
              </a:xfrm>
              <a:prstGeom prst="rect">
                <a:avLst/>
              </a:prstGeom>
              <a:gradFill rotWithShape="1">
                <a:gsLst>
                  <a:gs pos="0">
                    <a:srgbClr val="00CC00">
                      <a:gamma/>
                      <a:shade val="46275"/>
                      <a:invGamma/>
                    </a:srgbClr>
                  </a:gs>
                  <a:gs pos="5000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1"/>
                    </a:solidFill>
                    <a:latin typeface="Tahoma" charset="0"/>
                  </a:rPr>
                  <a:t>CCD</a:t>
                </a:r>
              </a:p>
            </p:txBody>
          </p:sp>
        </p:grp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319" y="3579"/>
              <a:ext cx="431" cy="233"/>
            </a:xfrm>
            <a:prstGeom prst="rect">
              <a:avLst/>
            </a:prstGeom>
            <a:gradFill rotWithShape="1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5000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CC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1"/>
                  </a:solidFill>
                  <a:latin typeface="Tahoma" charset="0"/>
                </a:rPr>
                <a:t>FILM</a:t>
              </a:r>
            </a:p>
          </p:txBody>
        </p:sp>
        <p:pic>
          <p:nvPicPr>
            <p:cNvPr id="33810" name="Picture 18" descr="Max Proj copy"/>
            <p:cNvPicPr>
              <a:picLocks noChangeAspect="1" noChangeArrowheads="1"/>
            </p:cNvPicPr>
            <p:nvPr/>
          </p:nvPicPr>
          <p:blipFill>
            <a:blip r:embed="rId4">
              <a:lum bright="36000" contrast="-6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531"/>
              <a:ext cx="1680" cy="107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99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19" descr="Max Proj 2copy"/>
            <p:cNvPicPr>
              <a:picLocks noChangeAspect="1" noChangeArrowheads="1"/>
            </p:cNvPicPr>
            <p:nvPr/>
          </p:nvPicPr>
          <p:blipFill>
            <a:blip r:embed="rId5">
              <a:lum bright="36000" contrast="-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" y="528"/>
              <a:ext cx="1680" cy="107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99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2" name="Group 20"/>
            <p:cNvGrpSpPr>
              <a:grpSpLocks/>
            </p:cNvGrpSpPr>
            <p:nvPr/>
          </p:nvGrpSpPr>
          <p:grpSpPr bwMode="auto">
            <a:xfrm>
              <a:off x="2002" y="1284"/>
              <a:ext cx="1738" cy="233"/>
              <a:chOff x="1929" y="1392"/>
              <a:chExt cx="1884" cy="233"/>
            </a:xfrm>
          </p:grpSpPr>
          <p:sp>
            <p:nvSpPr>
              <p:cNvPr id="33813" name="Text Box 21"/>
              <p:cNvSpPr txBox="1">
                <a:spLocks noChangeArrowheads="1"/>
              </p:cNvSpPr>
              <p:nvPr/>
            </p:nvSpPr>
            <p:spPr bwMode="auto">
              <a:xfrm>
                <a:off x="2652" y="1392"/>
                <a:ext cx="370" cy="233"/>
              </a:xfrm>
              <a:prstGeom prst="rect">
                <a:avLst/>
              </a:prstGeom>
              <a:gradFill rotWithShape="1">
                <a:gsLst>
                  <a:gs pos="0">
                    <a:srgbClr val="00CC00">
                      <a:gamma/>
                      <a:shade val="46275"/>
                      <a:invGamma/>
                    </a:srgbClr>
                  </a:gs>
                  <a:gs pos="5000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1"/>
                    </a:solidFill>
                    <a:latin typeface="Tahoma" charset="0"/>
                  </a:rPr>
                  <a:t> IP </a:t>
                </a:r>
              </a:p>
            </p:txBody>
          </p:sp>
          <p:sp>
            <p:nvSpPr>
              <p:cNvPr id="33814" name="Line 22"/>
              <p:cNvSpPr>
                <a:spLocks noChangeShapeType="1"/>
              </p:cNvSpPr>
              <p:nvPr/>
            </p:nvSpPr>
            <p:spPr bwMode="auto">
              <a:xfrm flipH="1">
                <a:off x="1929" y="153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 flipH="1">
                <a:off x="3093" y="153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>
              <a:off x="940" y="3735"/>
              <a:ext cx="66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2841" y="3726"/>
              <a:ext cx="22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3751" y="3726"/>
              <a:ext cx="17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H="1">
              <a:off x="2163" y="3744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960" y="230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1056" y="2400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912" y="2784"/>
              <a:ext cx="384" cy="96"/>
            </a:xfrm>
            <a:prstGeom prst="rect">
              <a:avLst/>
            </a:prstGeom>
            <a:solidFill>
              <a:srgbClr val="333F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1440" y="2850"/>
              <a:ext cx="240" cy="78"/>
            </a:xfrm>
            <a:prstGeom prst="rect">
              <a:avLst/>
            </a:prstGeom>
            <a:solidFill>
              <a:srgbClr val="2630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2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3sensorsi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4004" r="4120" b="4149"/>
          <a:stretch>
            <a:fillRect/>
          </a:stretch>
        </p:blipFill>
        <p:spPr bwMode="auto">
          <a:xfrm>
            <a:off x="2590800" y="2514601"/>
            <a:ext cx="7010400" cy="4041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505201" y="5943601"/>
            <a:ext cx="5360763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tx2"/>
                </a:solidFill>
              </a:rPr>
              <a:t>#2		       #1		 #0</a:t>
            </a:r>
            <a:endParaRPr lang="en-US" altLang="en-US" sz="32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961335" y="3581401"/>
            <a:ext cx="196720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/>
              <a:t>Standard</a:t>
            </a:r>
          </a:p>
          <a:p>
            <a:pPr algn="ctr"/>
            <a:r>
              <a:rPr lang="en-US" altLang="en-US" sz="3200" dirty="0"/>
              <a:t>&amp;</a:t>
            </a:r>
          </a:p>
          <a:p>
            <a:pPr algn="ctr"/>
            <a:r>
              <a:rPr lang="en-US" altLang="en-US" sz="3200" dirty="0"/>
              <a:t>High </a:t>
            </a:r>
          </a:p>
          <a:p>
            <a:pPr algn="ctr"/>
            <a:r>
              <a:rPr lang="en-US" altLang="en-US" sz="3200" dirty="0"/>
              <a:t>Resolution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775326" y="3600451"/>
            <a:ext cx="954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High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467601" y="352425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Standard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514600" y="1828801"/>
            <a:ext cx="5046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High Resolution = 22.5</a:t>
            </a:r>
            <a:r>
              <a:rPr lang="en-US" altLang="en-US" sz="3200">
                <a:sym typeface="Symbol" charset="2"/>
              </a:rPr>
              <a:t>   </a:t>
            </a:r>
            <a:r>
              <a:rPr lang="en-US" altLang="en-US"/>
              <a:t>         Standard = 45</a:t>
            </a:r>
            <a:r>
              <a:rPr lang="en-US" altLang="en-US" sz="3200">
                <a:sym typeface="Symbol" charset="2"/>
              </a:rPr>
              <a:t>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SCN13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3404" y="2016125"/>
            <a:ext cx="4599517" cy="344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9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001000" cy="1143000"/>
          </a:xfrm>
          <a:noFill/>
        </p:spPr>
        <p:txBody>
          <a:bodyPr vert="horz" lIns="90487" tIns="44450" rIns="90487" bIns="44450" rtlCol="0" anchor="t">
            <a:normAutofit/>
          </a:bodyPr>
          <a:lstStyle/>
          <a:p>
            <a:pPr eaLnBrk="1" hangingPunct="1"/>
            <a:r>
              <a:rPr lang="en-US" smtClean="0"/>
              <a:t>Advantages/Disadvantages</a:t>
            </a:r>
            <a:br>
              <a:rPr lang="en-US" smtClean="0"/>
            </a:br>
            <a:r>
              <a:rPr lang="en-US" smtClean="0"/>
              <a:t>Radiographs vs. Digital Images</a:t>
            </a:r>
          </a:p>
        </p:txBody>
      </p:sp>
      <p:sp>
        <p:nvSpPr>
          <p:cNvPr id="271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3810000" cy="533400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portable</a:t>
            </a:r>
          </a:p>
        </p:txBody>
      </p:sp>
      <p:sp>
        <p:nvSpPr>
          <p:cNvPr id="2716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81200"/>
            <a:ext cx="3810000" cy="533400"/>
          </a:xfrm>
        </p:spPr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not portable*</a:t>
            </a:r>
          </a:p>
          <a:p>
            <a:pPr eaLnBrk="1" hangingPunct="1">
              <a:defRPr/>
            </a:pPr>
            <a:endParaRPr lang="en-US" smtClean="0">
              <a:latin typeface="+mj-lt"/>
            </a:endParaRPr>
          </a:p>
        </p:txBody>
      </p:sp>
      <p:sp>
        <p:nvSpPr>
          <p:cNvPr id="2716677" name="Rectangle 5"/>
          <p:cNvSpPr>
            <a:spLocks noChangeArrowheads="1"/>
          </p:cNvSpPr>
          <p:nvPr/>
        </p:nvSpPr>
        <p:spPr bwMode="auto">
          <a:xfrm>
            <a:off x="2209800" y="2503488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familiar</a:t>
            </a:r>
          </a:p>
        </p:txBody>
      </p:sp>
      <p:sp>
        <p:nvSpPr>
          <p:cNvPr id="2716678" name="Rectangle 6"/>
          <p:cNvSpPr>
            <a:spLocks noChangeArrowheads="1"/>
          </p:cNvSpPr>
          <p:nvPr/>
        </p:nvSpPr>
        <p:spPr bwMode="auto">
          <a:xfrm>
            <a:off x="2209800" y="3013075"/>
            <a:ext cx="381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can be viewed by all</a:t>
            </a:r>
          </a:p>
        </p:txBody>
      </p:sp>
      <p:sp>
        <p:nvSpPr>
          <p:cNvPr id="2716679" name="Rectangle 7"/>
          <p:cNvSpPr>
            <a:spLocks noChangeArrowheads="1"/>
          </p:cNvSpPr>
          <p:nvPr/>
        </p:nvSpPr>
        <p:spPr bwMode="auto">
          <a:xfrm>
            <a:off x="2209800" y="39624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initially inexpensive </a:t>
            </a:r>
          </a:p>
        </p:txBody>
      </p:sp>
      <p:sp>
        <p:nvSpPr>
          <p:cNvPr id="2716680" name="Rectangle 8"/>
          <p:cNvSpPr>
            <a:spLocks noChangeArrowheads="1"/>
          </p:cNvSpPr>
          <p:nvPr/>
        </p:nvSpPr>
        <p:spPr bwMode="auto">
          <a:xfrm>
            <a:off x="2209800" y="4887913"/>
            <a:ext cx="38100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must send by mail</a:t>
            </a:r>
          </a:p>
        </p:txBody>
      </p:sp>
      <p:sp>
        <p:nvSpPr>
          <p:cNvPr id="2716681" name="Rectangle 9"/>
          <p:cNvSpPr>
            <a:spLocks noChangeArrowheads="1"/>
          </p:cNvSpPr>
          <p:nvPr/>
        </p:nvSpPr>
        <p:spPr bwMode="auto">
          <a:xfrm>
            <a:off x="2209800" y="5480050"/>
            <a:ext cx="3810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one viewer or duplicate (duplitized)</a:t>
            </a:r>
          </a:p>
        </p:txBody>
      </p:sp>
      <p:sp>
        <p:nvSpPr>
          <p:cNvPr id="2716682" name="Rectangle 10"/>
          <p:cNvSpPr>
            <a:spLocks noChangeArrowheads="1"/>
          </p:cNvSpPr>
          <p:nvPr/>
        </p:nvSpPr>
        <p:spPr bwMode="auto">
          <a:xfrm>
            <a:off x="6172200" y="25146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new technology*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  <p:sp>
        <p:nvSpPr>
          <p:cNvPr id="2716683" name="Rectangle 11"/>
          <p:cNvSpPr>
            <a:spLocks noChangeArrowheads="1"/>
          </p:cNvSpPr>
          <p:nvPr/>
        </p:nvSpPr>
        <p:spPr bwMode="auto">
          <a:xfrm>
            <a:off x="6172200" y="3006726"/>
            <a:ext cx="3810000" cy="87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must have hardware/software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  <p:sp>
        <p:nvSpPr>
          <p:cNvPr id="2716684" name="Rectangle 12"/>
          <p:cNvSpPr>
            <a:spLocks noChangeArrowheads="1"/>
          </p:cNvSpPr>
          <p:nvPr/>
        </p:nvSpPr>
        <p:spPr bwMode="auto">
          <a:xfrm>
            <a:off x="6172200" y="3970338"/>
            <a:ext cx="3810000" cy="906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inexpensive after initial investment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  <p:sp>
        <p:nvSpPr>
          <p:cNvPr id="2716685" name="Rectangle 13"/>
          <p:cNvSpPr>
            <a:spLocks noChangeArrowheads="1"/>
          </p:cNvSpPr>
          <p:nvPr/>
        </p:nvSpPr>
        <p:spPr bwMode="auto">
          <a:xfrm>
            <a:off x="6172200" y="4876800"/>
            <a:ext cx="3810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transmissible by wire*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  <p:sp>
        <p:nvSpPr>
          <p:cNvPr id="2716686" name="Rectangle 14"/>
          <p:cNvSpPr>
            <a:spLocks noChangeArrowheads="1"/>
          </p:cNvSpPr>
          <p:nvPr/>
        </p:nvSpPr>
        <p:spPr bwMode="auto">
          <a:xfrm>
            <a:off x="6172200" y="5486400"/>
            <a:ext cx="3810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>
                <a:latin typeface="+mj-lt"/>
              </a:rPr>
              <a:t>viewed simultaneously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188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1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1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1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1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1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1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1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1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1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6675" grpId="0" build="p" autoUpdateAnimBg="0"/>
      <p:bldP spid="2716676" grpId="0" build="p" autoUpdateAnimBg="0"/>
      <p:bldP spid="2716677" grpId="0" autoUpdateAnimBg="0"/>
      <p:bldP spid="2716678" grpId="0" autoUpdateAnimBg="0"/>
      <p:bldP spid="2716679" grpId="0" autoUpdateAnimBg="0"/>
      <p:bldP spid="2716680" grpId="0" autoUpdateAnimBg="0"/>
      <p:bldP spid="2716681" grpId="0" autoUpdateAnimBg="0"/>
      <p:bldP spid="2716682" grpId="0" autoUpdateAnimBg="0"/>
      <p:bldP spid="2716683" grpId="0" autoUpdateAnimBg="0"/>
      <p:bldP spid="2716684" grpId="0" autoUpdateAnimBg="0"/>
      <p:bldP spid="2716685" grpId="0" autoUpdateAnimBg="0"/>
      <p:bldP spid="2716686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870</TotalTime>
  <Words>597</Words>
  <Application>Microsoft Macintosh PowerPoint</Application>
  <PresentationFormat>Widescreen</PresentationFormat>
  <Paragraphs>150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Britannic Bold</vt:lpstr>
      <vt:lpstr>Calibri</vt:lpstr>
      <vt:lpstr>Gill Sans MT</vt:lpstr>
      <vt:lpstr>Impact</vt:lpstr>
      <vt:lpstr>Symbol</vt:lpstr>
      <vt:lpstr>Tahoma</vt:lpstr>
      <vt:lpstr>Times New Roman</vt:lpstr>
      <vt:lpstr>Wingdings</vt:lpstr>
      <vt:lpstr>Arial</vt:lpstr>
      <vt:lpstr>Gallery</vt:lpstr>
      <vt:lpstr>Main Event</vt:lpstr>
      <vt:lpstr>DIGITAL RADIOGRAPHY</vt:lpstr>
      <vt:lpstr>DIGITAL RADIOGRAPHY</vt:lpstr>
      <vt:lpstr>PowerPoint Presentation</vt:lpstr>
      <vt:lpstr>PowerPoint Presentation</vt:lpstr>
      <vt:lpstr>Dental Imaging Examples</vt:lpstr>
      <vt:lpstr>PowerPoint Presentation</vt:lpstr>
      <vt:lpstr>PowerPoint Presentation</vt:lpstr>
      <vt:lpstr>PowerPoint Presentation</vt:lpstr>
      <vt:lpstr>Advantages/Disadvantages Radiographs vs. Digital Images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Digital Images: new technology = uncertainty</vt:lpstr>
      <vt:lpstr>Advantages/Disadvantages Radiographs vs. Digital Images</vt:lpstr>
      <vt:lpstr>Advantages/Disadvantages Radiographs vs. Digital Images</vt:lpstr>
      <vt:lpstr>Advantages/Disadvantages Radiographs vs. Digital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2018-05-05T07:36:29Z</dcterms:created>
  <dcterms:modified xsi:type="dcterms:W3CDTF">2018-05-06T06:28:30Z</dcterms:modified>
</cp:coreProperties>
</file>