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6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CHAPTER </a:t>
            </a:r>
            <a:r>
              <a:rPr lang="en-US" sz="4400" b="1" dirty="0" smtClean="0">
                <a:solidFill>
                  <a:schemeClr val="tx1"/>
                </a:solidFill>
              </a:rPr>
              <a:t>3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3560"/>
            <a:ext cx="8153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RADIOBIOLOGY </a:t>
            </a:r>
          </a:p>
          <a:p>
            <a:pPr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000" b="1" i="1" dirty="0" smtClean="0"/>
              <a:t>Radiobiology : is the study of the effects of </a:t>
            </a:r>
            <a:r>
              <a:rPr lang="en-US" sz="4000" b="1" i="1" dirty="0" smtClean="0">
                <a:solidFill>
                  <a:srgbClr val="FFFF00"/>
                </a:solidFill>
              </a:rPr>
              <a:t>ionizing radiation on </a:t>
            </a:r>
            <a:r>
              <a:rPr lang="en-US" sz="4000" b="1" dirty="0" smtClean="0">
                <a:solidFill>
                  <a:srgbClr val="FFFF00"/>
                </a:solidFill>
              </a:rPr>
              <a:t>living systems</a:t>
            </a:r>
            <a:r>
              <a:rPr lang="en-US" sz="4000" dirty="0" smtClean="0">
                <a:solidFill>
                  <a:srgbClr val="FFFF00"/>
                </a:solidFill>
              </a:rPr>
              <a:t>.  </a:t>
            </a:r>
          </a:p>
          <a:p>
            <a:pPr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en-US" sz="1800" dirty="0" smtClean="0"/>
              <a:t>29.10.2017</a:t>
            </a:r>
            <a:endParaRPr lang="en-US" sz="1800" dirty="0" smtClean="0"/>
          </a:p>
          <a:p>
            <a:pPr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381000"/>
            <a:ext cx="7543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8382000" cy="66294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sz="7000" b="1" dirty="0" smtClean="0">
                <a:solidFill>
                  <a:srgbClr val="FF0000"/>
                </a:solidFill>
              </a:rPr>
              <a:t>INDIRECT EFFECTS</a:t>
            </a:r>
          </a:p>
          <a:p>
            <a:endParaRPr lang="en-US" sz="6000" dirty="0" smtClean="0"/>
          </a:p>
          <a:p>
            <a:r>
              <a:rPr lang="en-US" sz="7000" b="1" dirty="0" smtClean="0"/>
              <a:t>If a cell is exposed to radiation, the probability of the </a:t>
            </a:r>
            <a:r>
              <a:rPr lang="en-US" sz="7000" b="1" dirty="0" smtClean="0">
                <a:solidFill>
                  <a:srgbClr val="FFFF00"/>
                </a:solidFill>
              </a:rPr>
              <a:t>radiation interacting with the DNA molecule is very small </a:t>
            </a:r>
            <a:r>
              <a:rPr lang="en-US" sz="7000" b="1" dirty="0" smtClean="0"/>
              <a:t>since these critical components make up such a small part of the cell. </a:t>
            </a:r>
          </a:p>
          <a:p>
            <a:endParaRPr lang="en-US" sz="6000" b="1" dirty="0" smtClean="0"/>
          </a:p>
          <a:p>
            <a:r>
              <a:rPr lang="en-US" sz="6000" b="1" dirty="0" smtClean="0"/>
              <a:t> </a:t>
            </a:r>
            <a:r>
              <a:rPr lang="en-US" sz="7000" b="1" dirty="0" smtClean="0"/>
              <a:t>However, each cell, just as is the case for the human body, is </a:t>
            </a:r>
            <a:r>
              <a:rPr lang="en-US" sz="7000" b="1" dirty="0" smtClean="0">
                <a:solidFill>
                  <a:srgbClr val="FFFF00"/>
                </a:solidFill>
              </a:rPr>
              <a:t>mostly water</a:t>
            </a:r>
            <a:r>
              <a:rPr lang="en-US" sz="9000" b="1" dirty="0" smtClean="0">
                <a:solidFill>
                  <a:srgbClr val="00B0F0"/>
                </a:solidFill>
              </a:rPr>
              <a:t>(about 70% </a:t>
            </a:r>
            <a:r>
              <a:rPr lang="en-US" sz="7000" b="1" dirty="0" smtClean="0">
                <a:solidFill>
                  <a:srgbClr val="FFFF00"/>
                </a:solidFill>
              </a:rPr>
              <a:t>by weight</a:t>
            </a:r>
            <a:r>
              <a:rPr lang="en-US" sz="7000" b="1" dirty="0" smtClean="0"/>
              <a:t>).  </a:t>
            </a:r>
          </a:p>
          <a:p>
            <a:endParaRPr lang="en-US" sz="7000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7360"/>
          </a:xfrm>
        </p:spPr>
        <p:txBody>
          <a:bodyPr/>
          <a:lstStyle/>
          <a:p>
            <a:r>
              <a:rPr lang="en-US" sz="3600" b="1" dirty="0"/>
              <a:t>Therefore, there is a </a:t>
            </a:r>
            <a:r>
              <a:rPr lang="en-US" sz="3600" b="1" dirty="0">
                <a:solidFill>
                  <a:srgbClr val="FFFF00"/>
                </a:solidFill>
              </a:rPr>
              <a:t>much higher probability </a:t>
            </a:r>
            <a:r>
              <a:rPr lang="en-US" sz="3600" b="1" dirty="0"/>
              <a:t>of radiation interacting with the water that makes up most of the cell’s volume.</a:t>
            </a:r>
          </a:p>
          <a:p>
            <a:endParaRPr lang="en-US" sz="3600" b="1" dirty="0"/>
          </a:p>
          <a:p>
            <a:r>
              <a:rPr lang="en-US" sz="3600" b="1" dirty="0">
                <a:solidFill>
                  <a:srgbClr val="FFFF00"/>
                </a:solidFill>
              </a:rPr>
              <a:t>About </a:t>
            </a:r>
            <a:r>
              <a:rPr lang="en-US" sz="3600" b="1" dirty="0">
                <a:solidFill>
                  <a:srgbClr val="00B0F0"/>
                </a:solidFill>
              </a:rPr>
              <a:t>two thirds </a:t>
            </a:r>
            <a:r>
              <a:rPr lang="en-US" sz="3600" b="1" dirty="0">
                <a:solidFill>
                  <a:srgbClr val="FFFF00"/>
                </a:solidFill>
              </a:rPr>
              <a:t>of radiation-induced </a:t>
            </a:r>
            <a:r>
              <a:rPr lang="en-US" sz="3600" b="1" dirty="0"/>
              <a:t>biologic damage results from indirect effects.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405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59745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When radiation interacts with water, it may </a:t>
            </a:r>
            <a:r>
              <a:rPr lang="en-US" b="1" dirty="0" smtClean="0">
                <a:solidFill>
                  <a:srgbClr val="FFFF00"/>
                </a:solidFill>
              </a:rPr>
              <a:t>break the bonds </a:t>
            </a:r>
            <a:r>
              <a:rPr lang="en-US" b="1" dirty="0" smtClean="0"/>
              <a:t>that hold the water molecule together, producing fragments such as </a:t>
            </a:r>
            <a:r>
              <a:rPr lang="en-US" b="1" dirty="0" smtClean="0">
                <a:solidFill>
                  <a:srgbClr val="FFFF00"/>
                </a:solidFill>
              </a:rPr>
              <a:t>hydrogen (H) and hydroxyls (OH).  </a:t>
            </a:r>
          </a:p>
          <a:p>
            <a:endParaRPr lang="en-US" b="1" dirty="0" smtClean="0"/>
          </a:p>
          <a:p>
            <a:r>
              <a:rPr lang="en-US" b="1" dirty="0" smtClean="0"/>
              <a:t>These fragments may </a:t>
            </a:r>
            <a:r>
              <a:rPr lang="en-US" b="1" dirty="0" smtClean="0">
                <a:solidFill>
                  <a:srgbClr val="FFFF00"/>
                </a:solidFill>
              </a:rPr>
              <a:t>recombine or may interact with other fragments or ions</a:t>
            </a:r>
            <a:r>
              <a:rPr lang="en-US" b="1" dirty="0" smtClean="0"/>
              <a:t> to form compounds, such as water, which would not harm the cell.</a:t>
            </a:r>
          </a:p>
          <a:p>
            <a:endParaRPr lang="en-US" b="1" dirty="0" smtClean="0"/>
          </a:p>
          <a:p>
            <a:r>
              <a:rPr lang="en-US" b="1" dirty="0" smtClean="0"/>
              <a:t>However, they could combine to form toxic substances, such as </a:t>
            </a:r>
            <a:r>
              <a:rPr lang="en-US" b="1" dirty="0" smtClean="0">
                <a:solidFill>
                  <a:srgbClr val="FFFF00"/>
                </a:solidFill>
              </a:rPr>
              <a:t>hydrogen peroxide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FFFF00"/>
                </a:solidFill>
              </a:rPr>
              <a:t>H2O2</a:t>
            </a:r>
            <a:r>
              <a:rPr lang="en-US" b="1" dirty="0" smtClean="0"/>
              <a:t>), which can contribute to the destruction of the cell.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15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indirect eff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7848600" cy="5670550"/>
          </a:xfrm>
        </p:spPr>
      </p:pic>
    </p:spTree>
    <p:extLst>
      <p:ext uri="{BB962C8B-B14F-4D97-AF65-F5344CB8AC3E}">
        <p14:creationId xmlns:p14="http://schemas.microsoft.com/office/powerpoint/2010/main" val="41527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8077200" cy="6126960"/>
          </a:xfrm>
        </p:spPr>
        <p:txBody>
          <a:bodyPr>
            <a:normAutofit/>
          </a:bodyPr>
          <a:lstStyle/>
          <a:p>
            <a:endParaRPr lang="en-US" sz="3100" b="1" dirty="0" smtClean="0">
              <a:solidFill>
                <a:srgbClr val="FF0000"/>
              </a:solidFill>
            </a:endParaRPr>
          </a:p>
          <a:p>
            <a:endParaRPr lang="en-US" sz="3100" b="1" dirty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en-US" sz="3100" b="1" dirty="0" smtClean="0">
                <a:solidFill>
                  <a:srgbClr val="FF0000"/>
                </a:solidFill>
              </a:rPr>
              <a:t>CHANGES IN DEOXYRIBONUCLEIC ACID</a:t>
            </a:r>
          </a:p>
          <a:p>
            <a:endParaRPr lang="en-US" b="1" dirty="0" smtClean="0"/>
          </a:p>
          <a:p>
            <a:r>
              <a:rPr lang="en-US" sz="3600" b="1" dirty="0" smtClean="0"/>
              <a:t>Damage to a cell ’s deoxyribonucleic acid (DNA) is the primary cause of  </a:t>
            </a:r>
          </a:p>
          <a:p>
            <a:pPr marL="68580" indent="0"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(1) </a:t>
            </a:r>
            <a:r>
              <a:rPr lang="en-US" sz="3600" b="1" dirty="0" smtClean="0">
                <a:solidFill>
                  <a:srgbClr val="FFFF00"/>
                </a:solidFill>
              </a:rPr>
              <a:t>radiation-induced cell death, </a:t>
            </a:r>
          </a:p>
          <a:p>
            <a:pPr marL="68580" indent="0"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(2) </a:t>
            </a:r>
            <a:r>
              <a:rPr lang="en-US" sz="3600" b="1" dirty="0" smtClean="0">
                <a:solidFill>
                  <a:srgbClr val="FFFF00"/>
                </a:solidFill>
              </a:rPr>
              <a:t>heritable (genetic) mutations</a:t>
            </a:r>
            <a:r>
              <a:rPr lang="en-US" sz="3600" b="1" dirty="0" smtClean="0"/>
              <a:t>, </a:t>
            </a:r>
          </a:p>
          <a:p>
            <a:pPr marL="68580" indent="0">
              <a:buNone/>
            </a:pPr>
            <a:r>
              <a:rPr lang="en-US" sz="3600" b="1" dirty="0" smtClean="0"/>
              <a:t>and </a:t>
            </a:r>
            <a:r>
              <a:rPr lang="en-US" sz="3600" b="1" dirty="0" smtClean="0">
                <a:solidFill>
                  <a:srgbClr val="00B0F0"/>
                </a:solidFill>
              </a:rPr>
              <a:t>(3) </a:t>
            </a:r>
            <a:r>
              <a:rPr lang="en-US" sz="3600" b="1" dirty="0" smtClean="0">
                <a:solidFill>
                  <a:srgbClr val="FFFF00"/>
                </a:solidFill>
              </a:rPr>
              <a:t>cancer formation (</a:t>
            </a:r>
            <a:r>
              <a:rPr lang="en-US" sz="3600" b="1" dirty="0" smtClean="0">
                <a:solidFill>
                  <a:srgbClr val="92D050"/>
                </a:solidFill>
              </a:rPr>
              <a:t>carcinogenesis</a:t>
            </a:r>
            <a:r>
              <a:rPr lang="en-US" sz="3600" b="1" dirty="0" smtClean="0">
                <a:solidFill>
                  <a:srgbClr val="FFFF00"/>
                </a:solidFill>
              </a:rPr>
              <a:t>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28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/>
          </a:bodyPr>
          <a:lstStyle/>
          <a:p>
            <a:r>
              <a:rPr lang="en-US" sz="3200" b="1" dirty="0"/>
              <a:t>Radiation produces a number of </a:t>
            </a:r>
            <a:r>
              <a:rPr lang="en-US" sz="3200" b="1" dirty="0">
                <a:solidFill>
                  <a:srgbClr val="FFFF00"/>
                </a:solidFill>
              </a:rPr>
              <a:t>different types of alterations in DNA</a:t>
            </a:r>
            <a:r>
              <a:rPr lang="en-US" sz="3200" b="1" dirty="0"/>
              <a:t>, including the following:</a:t>
            </a:r>
          </a:p>
          <a:p>
            <a:pPr>
              <a:buNone/>
            </a:pPr>
            <a:r>
              <a:rPr lang="en-US" sz="3200" b="1" dirty="0"/>
              <a:t> </a:t>
            </a:r>
          </a:p>
          <a:p>
            <a:pPr>
              <a:buNone/>
            </a:pPr>
            <a:r>
              <a:rPr lang="en-US" sz="3200" b="1" dirty="0"/>
              <a:t>  1-</a:t>
            </a:r>
            <a:r>
              <a:rPr lang="en-US" sz="3200" b="1" dirty="0">
                <a:solidFill>
                  <a:srgbClr val="FFFF00"/>
                </a:solidFill>
              </a:rPr>
              <a:t>Breakage</a:t>
            </a:r>
            <a:r>
              <a:rPr lang="en-US" sz="3200" b="1" dirty="0"/>
              <a:t> of one or both DNA strands</a:t>
            </a:r>
          </a:p>
          <a:p>
            <a:pPr>
              <a:buNone/>
            </a:pPr>
            <a:r>
              <a:rPr lang="en-US" sz="3200" b="1" dirty="0"/>
              <a:t>  2-</a:t>
            </a:r>
            <a:r>
              <a:rPr lang="en-US" sz="3200" b="1" dirty="0">
                <a:solidFill>
                  <a:srgbClr val="FFFF00"/>
                </a:solidFill>
              </a:rPr>
              <a:t>Cross-linking</a:t>
            </a:r>
            <a:r>
              <a:rPr lang="en-US" sz="3200" b="1" dirty="0"/>
              <a:t> of DNA strands within the helix to other DNA strands or to proteins</a:t>
            </a:r>
          </a:p>
          <a:p>
            <a:pPr>
              <a:buNone/>
            </a:pPr>
            <a:r>
              <a:rPr lang="en-US" sz="3200" b="1" dirty="0"/>
              <a:t>  3-</a:t>
            </a:r>
            <a:r>
              <a:rPr lang="en-US" sz="3200" b="1" dirty="0">
                <a:solidFill>
                  <a:srgbClr val="FFFF00"/>
                </a:solidFill>
              </a:rPr>
              <a:t>Change or loss </a:t>
            </a:r>
            <a:r>
              <a:rPr lang="en-US" sz="3200" b="1" dirty="0"/>
              <a:t>of a base</a:t>
            </a:r>
          </a:p>
          <a:p>
            <a:pPr>
              <a:buNone/>
            </a:pPr>
            <a:r>
              <a:rPr lang="en-US" sz="3200" b="1" dirty="0"/>
              <a:t>  4- </a:t>
            </a:r>
            <a:r>
              <a:rPr lang="en-US" sz="3200" b="1" dirty="0">
                <a:solidFill>
                  <a:srgbClr val="FFFF00"/>
                </a:solidFill>
              </a:rPr>
              <a:t>Disruption</a:t>
            </a:r>
            <a:r>
              <a:rPr lang="en-US" sz="3200" b="1" dirty="0"/>
              <a:t> of hydrogen bonds between DNA strands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470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n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8229600" cy="5975350"/>
          </a:xfrm>
        </p:spPr>
      </p:pic>
    </p:spTree>
    <p:extLst>
      <p:ext uri="{BB962C8B-B14F-4D97-AF65-F5344CB8AC3E}">
        <p14:creationId xmlns:p14="http://schemas.microsoft.com/office/powerpoint/2010/main" val="32805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na 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8153400" cy="6019800"/>
          </a:xfrm>
        </p:spPr>
      </p:pic>
    </p:spTree>
    <p:extLst>
      <p:ext uri="{BB962C8B-B14F-4D97-AF65-F5344CB8AC3E}">
        <p14:creationId xmlns:p14="http://schemas.microsoft.com/office/powerpoint/2010/main" val="41134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Radiosensitivity of various cells 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458200" cy="536496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600" b="1" dirty="0" smtClean="0"/>
              <a:t>Not all living </a:t>
            </a:r>
            <a:r>
              <a:rPr lang="en-US" sz="4600" b="1" i="1" dirty="0" smtClean="0"/>
              <a:t>cells are </a:t>
            </a:r>
            <a:r>
              <a:rPr lang="en-US" sz="4600" b="1" i="1" dirty="0" smtClean="0">
                <a:solidFill>
                  <a:srgbClr val="FFFF00"/>
                </a:solidFill>
              </a:rPr>
              <a:t>equally </a:t>
            </a:r>
            <a:r>
              <a:rPr lang="en-US" sz="4600" b="1" dirty="0" smtClean="0">
                <a:solidFill>
                  <a:srgbClr val="FFFF00"/>
                </a:solidFill>
              </a:rPr>
              <a:t>sensitive to radiation</a:t>
            </a:r>
            <a:r>
              <a:rPr lang="en-US" sz="4600" b="1" dirty="0" smtClean="0"/>
              <a:t>. </a:t>
            </a:r>
          </a:p>
          <a:p>
            <a:endParaRPr lang="en-US" sz="4600" b="1" dirty="0"/>
          </a:p>
          <a:p>
            <a:r>
              <a:rPr lang="en-US" sz="4600" b="1" dirty="0" smtClean="0"/>
              <a:t> Those cells which are </a:t>
            </a:r>
            <a:r>
              <a:rPr lang="en-US" sz="4600" b="1" dirty="0" smtClean="0">
                <a:solidFill>
                  <a:srgbClr val="FFFF00"/>
                </a:solidFill>
              </a:rPr>
              <a:t>actively reproducing </a:t>
            </a:r>
            <a:r>
              <a:rPr lang="en-US" sz="4600" b="1" dirty="0" smtClean="0"/>
              <a:t>are more sensitive than those which are not.  </a:t>
            </a:r>
          </a:p>
          <a:p>
            <a:endParaRPr lang="en-US" sz="4600" b="1" dirty="0"/>
          </a:p>
          <a:p>
            <a:r>
              <a:rPr lang="en-US" sz="4600" b="1" dirty="0" smtClean="0"/>
              <a:t>This is because dividing cells require </a:t>
            </a:r>
            <a:r>
              <a:rPr lang="en-US" sz="4600" b="1" dirty="0" smtClean="0">
                <a:solidFill>
                  <a:srgbClr val="FFFF00"/>
                </a:solidFill>
              </a:rPr>
              <a:t>correct DNA information </a:t>
            </a:r>
            <a:r>
              <a:rPr lang="en-US" sz="4600" b="1" dirty="0" smtClean="0"/>
              <a:t>in order for the cell’s offspring to survive. </a:t>
            </a:r>
          </a:p>
          <a:p>
            <a:pPr marL="68580" indent="0">
              <a:buNone/>
            </a:pP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788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ologic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686799" cy="6858000"/>
          </a:xfrm>
        </p:spPr>
      </p:pic>
    </p:spTree>
    <p:extLst>
      <p:ext uri="{BB962C8B-B14F-4D97-AF65-F5344CB8AC3E}">
        <p14:creationId xmlns:p14="http://schemas.microsoft.com/office/powerpoint/2010/main" val="19329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A direct interaction of radiation with an </a:t>
            </a:r>
            <a:r>
              <a:rPr lang="en-US" sz="3600" b="1" dirty="0">
                <a:solidFill>
                  <a:srgbClr val="FFFF00"/>
                </a:solidFill>
              </a:rPr>
              <a:t>active cell </a:t>
            </a:r>
            <a:r>
              <a:rPr lang="en-US" sz="3600" b="1" dirty="0"/>
              <a:t>could result in the </a:t>
            </a:r>
            <a:r>
              <a:rPr lang="en-US" sz="3600" b="1" dirty="0">
                <a:solidFill>
                  <a:srgbClr val="FFFF00"/>
                </a:solidFill>
              </a:rPr>
              <a:t>death or mutation of the cell</a:t>
            </a:r>
            <a:r>
              <a:rPr lang="en-US" sz="3600" b="1" dirty="0" smtClean="0"/>
              <a:t>,</a:t>
            </a:r>
          </a:p>
          <a:p>
            <a:endParaRPr lang="en-US" sz="3600" b="1" dirty="0"/>
          </a:p>
          <a:p>
            <a:r>
              <a:rPr lang="en-US" sz="3600" b="1" dirty="0" smtClean="0"/>
              <a:t> </a:t>
            </a:r>
            <a:r>
              <a:rPr lang="en-US" sz="3600" b="1" dirty="0"/>
              <a:t>whereas a direct interaction with the DNA of a </a:t>
            </a:r>
            <a:r>
              <a:rPr lang="en-US" sz="3600" b="1" dirty="0">
                <a:solidFill>
                  <a:srgbClr val="FFFF00"/>
                </a:solidFill>
              </a:rPr>
              <a:t>dormant cell </a:t>
            </a:r>
            <a:r>
              <a:rPr lang="en-US" sz="3600" b="1" dirty="0"/>
              <a:t>would have </a:t>
            </a:r>
            <a:r>
              <a:rPr lang="en-US" sz="3600" b="1" dirty="0">
                <a:solidFill>
                  <a:srgbClr val="FFFF00"/>
                </a:solidFill>
              </a:rPr>
              <a:t>less of an effect</a:t>
            </a:r>
            <a:r>
              <a:rPr lang="en-US" sz="3600" b="1" dirty="0"/>
              <a:t>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936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077200" cy="559356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As a result, living cells can be </a:t>
            </a:r>
            <a:r>
              <a:rPr lang="en-US" sz="3600" b="1" dirty="0" smtClean="0">
                <a:solidFill>
                  <a:srgbClr val="FFFF00"/>
                </a:solidFill>
              </a:rPr>
              <a:t>classified </a:t>
            </a:r>
            <a:r>
              <a:rPr lang="en-US" sz="3600" b="1" dirty="0" smtClean="0"/>
              <a:t>according to their rate of </a:t>
            </a:r>
            <a:r>
              <a:rPr lang="en-US" sz="3600" b="1" dirty="0" smtClean="0">
                <a:solidFill>
                  <a:srgbClr val="FFFF00"/>
                </a:solidFill>
              </a:rPr>
              <a:t>reproduction</a:t>
            </a:r>
            <a:r>
              <a:rPr lang="en-US" sz="3600" b="1" dirty="0" smtClean="0"/>
              <a:t>, which also indicates their</a:t>
            </a:r>
            <a:r>
              <a:rPr lang="en-US" sz="3600" b="1" dirty="0" smtClean="0">
                <a:solidFill>
                  <a:srgbClr val="FFFF00"/>
                </a:solidFill>
              </a:rPr>
              <a:t> relative sensitivity </a:t>
            </a:r>
            <a:r>
              <a:rPr lang="en-US" sz="3600" b="1" dirty="0" smtClean="0"/>
              <a:t>to radiation.  </a:t>
            </a:r>
          </a:p>
          <a:p>
            <a:endParaRPr lang="en-US" sz="3600" b="1" dirty="0"/>
          </a:p>
          <a:p>
            <a:r>
              <a:rPr lang="en-US" sz="3600" b="1" dirty="0" smtClean="0"/>
              <a:t>This means that </a:t>
            </a:r>
            <a:r>
              <a:rPr lang="en-US" sz="3600" b="1" dirty="0" smtClean="0">
                <a:solidFill>
                  <a:srgbClr val="00B050"/>
                </a:solidFill>
              </a:rPr>
              <a:t>different cell systems </a:t>
            </a:r>
            <a:r>
              <a:rPr lang="en-US" sz="3600" b="1" dirty="0" smtClean="0"/>
              <a:t>have </a:t>
            </a:r>
            <a:r>
              <a:rPr lang="en-US" sz="3600" b="1" dirty="0" smtClean="0">
                <a:solidFill>
                  <a:srgbClr val="00B050"/>
                </a:solidFill>
              </a:rPr>
              <a:t>different sensitivities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7360"/>
          </a:xfrm>
        </p:spPr>
        <p:txBody>
          <a:bodyPr>
            <a:normAutofit fontScale="92500"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Lymphocytes (white blood cells) </a:t>
            </a:r>
            <a:r>
              <a:rPr lang="en-US" sz="3200" b="1" dirty="0"/>
              <a:t>and cells which produce blood are constantly regenerating, and are, therefore, the most sensitive.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  Reproductive and gastrointestinal </a:t>
            </a:r>
            <a:r>
              <a:rPr lang="en-US" sz="3200" b="1" dirty="0"/>
              <a:t>cells are not regenerating as quickly and are less sensitive.</a:t>
            </a:r>
          </a:p>
          <a:p>
            <a:endParaRPr lang="en-US" sz="3200" b="1" dirty="0"/>
          </a:p>
          <a:p>
            <a:r>
              <a:rPr lang="en-US" sz="3200" b="1" dirty="0"/>
              <a:t>  </a:t>
            </a:r>
            <a:r>
              <a:rPr lang="en-US" sz="3200" b="1" dirty="0">
                <a:solidFill>
                  <a:srgbClr val="FFFF00"/>
                </a:solidFill>
              </a:rPr>
              <a:t>The nerve and muscle cells </a:t>
            </a:r>
            <a:r>
              <a:rPr lang="en-US" sz="3200" b="1" dirty="0"/>
              <a:t>are the slowest to regenerate and are the least sensitive cells.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603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ll sensitivity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686800" cy="6629400"/>
          </a:xfrm>
        </p:spPr>
      </p:pic>
    </p:spTree>
    <p:extLst>
      <p:ext uri="{BB962C8B-B14F-4D97-AF65-F5344CB8AC3E}">
        <p14:creationId xmlns:p14="http://schemas.microsoft.com/office/powerpoint/2010/main" val="17316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610600" cy="6126960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sz="3900" b="1" dirty="0">
                <a:solidFill>
                  <a:srgbClr val="FF0000"/>
                </a:solidFill>
              </a:rPr>
              <a:t>Cellular effects of </a:t>
            </a:r>
            <a:r>
              <a:rPr lang="en-US" sz="3900" b="1" dirty="0" smtClean="0">
                <a:solidFill>
                  <a:srgbClr val="FF0000"/>
                </a:solidFill>
              </a:rPr>
              <a:t>radiation</a:t>
            </a:r>
          </a:p>
          <a:p>
            <a:pPr marL="68580" indent="0">
              <a:buNone/>
            </a:pPr>
            <a:endParaRPr lang="en-US" sz="3900" b="1" dirty="0">
              <a:solidFill>
                <a:srgbClr val="FF0000"/>
              </a:solidFill>
            </a:endParaRPr>
          </a:p>
          <a:p>
            <a:r>
              <a:rPr lang="en-US" b="1" dirty="0" smtClean="0"/>
              <a:t>Cells, like the human body, have a </a:t>
            </a:r>
            <a:r>
              <a:rPr lang="en-US" b="1" dirty="0" smtClean="0">
                <a:solidFill>
                  <a:srgbClr val="FFFF00"/>
                </a:solidFill>
              </a:rPr>
              <a:t>tremendous ability to repair damage</a:t>
            </a:r>
            <a:r>
              <a:rPr lang="en-US" b="1" dirty="0" smtClean="0"/>
              <a:t>. </a:t>
            </a:r>
          </a:p>
          <a:p>
            <a:endParaRPr lang="en-US" b="1" dirty="0"/>
          </a:p>
          <a:p>
            <a:r>
              <a:rPr lang="en-US" b="1" dirty="0" smtClean="0"/>
              <a:t> As a result, </a:t>
            </a:r>
            <a:r>
              <a:rPr lang="en-US" b="1" dirty="0" smtClean="0">
                <a:solidFill>
                  <a:srgbClr val="FFFF00"/>
                </a:solidFill>
              </a:rPr>
              <a:t>not all radiation effects are irreversible.</a:t>
            </a:r>
            <a:r>
              <a:rPr lang="en-US" b="1" dirty="0" smtClean="0"/>
              <a:t>   In many instances, the cells are </a:t>
            </a:r>
            <a:r>
              <a:rPr lang="en-US" b="1" dirty="0" smtClean="0">
                <a:solidFill>
                  <a:srgbClr val="FFFF00"/>
                </a:solidFill>
              </a:rPr>
              <a:t>able to completely repair </a:t>
            </a:r>
            <a:r>
              <a:rPr lang="en-US" b="1" dirty="0" smtClean="0"/>
              <a:t>any damage and function normally.</a:t>
            </a:r>
          </a:p>
          <a:p>
            <a:endParaRPr lang="en-US" b="1" dirty="0" smtClean="0"/>
          </a:p>
          <a:p>
            <a:r>
              <a:rPr lang="en-US" b="1" dirty="0" smtClean="0"/>
              <a:t>If the </a:t>
            </a:r>
            <a:r>
              <a:rPr lang="en-US" b="1" dirty="0" smtClean="0">
                <a:solidFill>
                  <a:srgbClr val="FFFF00"/>
                </a:solidFill>
              </a:rPr>
              <a:t>damage is severe </a:t>
            </a:r>
            <a:r>
              <a:rPr lang="en-US" b="1" dirty="0" smtClean="0"/>
              <a:t>enough, the affected cell </a:t>
            </a:r>
            <a:r>
              <a:rPr lang="en-US" b="1" dirty="0" smtClean="0">
                <a:solidFill>
                  <a:srgbClr val="FFFF00"/>
                </a:solidFill>
              </a:rPr>
              <a:t>dies</a:t>
            </a:r>
            <a:r>
              <a:rPr lang="en-US" b="1" dirty="0" smtClean="0"/>
              <a:t>.</a:t>
            </a:r>
          </a:p>
          <a:p>
            <a:pPr marL="68580" indent="0">
              <a:buNone/>
            </a:pPr>
            <a:r>
              <a:rPr lang="en-US" dirty="0" smtClean="0"/>
              <a:t> 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736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In some instances, the cell is </a:t>
            </a:r>
            <a:r>
              <a:rPr lang="en-US" b="1" dirty="0">
                <a:solidFill>
                  <a:srgbClr val="FFFF00"/>
                </a:solidFill>
              </a:rPr>
              <a:t>damaged but is still able to reproduce</a:t>
            </a:r>
            <a:r>
              <a:rPr lang="en-US" b="1" dirty="0"/>
              <a:t>.   The daughter cells, however, may be </a:t>
            </a:r>
            <a:r>
              <a:rPr lang="en-US" b="1" dirty="0">
                <a:solidFill>
                  <a:srgbClr val="FFFF00"/>
                </a:solidFill>
              </a:rPr>
              <a:t>lacking in some critical life-sustaining</a:t>
            </a:r>
            <a:r>
              <a:rPr lang="en-US" b="1" dirty="0"/>
              <a:t> component, and they die.</a:t>
            </a:r>
          </a:p>
          <a:p>
            <a:endParaRPr lang="en-US" b="1" dirty="0"/>
          </a:p>
          <a:p>
            <a:r>
              <a:rPr lang="en-US" b="1" dirty="0"/>
              <a:t>The other possible result of radiation exposure is that the cell is affected in such a way that it does </a:t>
            </a:r>
            <a:r>
              <a:rPr lang="en-US" b="1" dirty="0">
                <a:solidFill>
                  <a:srgbClr val="FFFF00"/>
                </a:solidFill>
              </a:rPr>
              <a:t>not die but is simply mutated. </a:t>
            </a:r>
            <a:r>
              <a:rPr lang="en-US" b="1" dirty="0"/>
              <a:t>The mutated cell reproduces and thus perpetuates the mutation.  </a:t>
            </a:r>
            <a:r>
              <a:rPr lang="en-US" b="1" dirty="0">
                <a:solidFill>
                  <a:srgbClr val="FFFF00"/>
                </a:solidFill>
              </a:rPr>
              <a:t>This could be the beginning of a malignant tumor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640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Cellular effects of radiation</a:t>
            </a:r>
            <a:endParaRPr lang="ar-IQ" sz="32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cell devi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26464"/>
            <a:ext cx="7772400" cy="4929886"/>
          </a:xfrm>
        </p:spPr>
      </p:pic>
    </p:spTree>
    <p:extLst>
      <p:ext uri="{BB962C8B-B14F-4D97-AF65-F5344CB8AC3E}">
        <p14:creationId xmlns:p14="http://schemas.microsoft.com/office/powerpoint/2010/main" val="21291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Radiosensitivity of organs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521256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The sensitivity of the various organs of the human body </a:t>
            </a:r>
            <a:r>
              <a:rPr lang="en-US" b="1" i="1" dirty="0" smtClean="0">
                <a:solidFill>
                  <a:srgbClr val="FFFF00"/>
                </a:solidFill>
              </a:rPr>
              <a:t>correlate with the relative sensitivity of the cells from which they are composed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  For example, since the blood forming cells were one of the most sensitive cells due to their rapid regeneration rate, the </a:t>
            </a:r>
            <a:r>
              <a:rPr lang="en-US" b="1" dirty="0" smtClean="0">
                <a:solidFill>
                  <a:srgbClr val="FFFF00"/>
                </a:solidFill>
              </a:rPr>
              <a:t>blood forming organs are one of the most sensitive organs to radiation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  Muscle and nerve cells </a:t>
            </a:r>
            <a:r>
              <a:rPr lang="en-US" b="1" dirty="0" smtClean="0">
                <a:solidFill>
                  <a:srgbClr val="FFFF00"/>
                </a:solidFill>
              </a:rPr>
              <a:t>were relatively insensitive to radiation</a:t>
            </a:r>
            <a:r>
              <a:rPr lang="en-US" b="1" dirty="0" smtClean="0"/>
              <a:t>, and therefore, so are the muscles and the brain.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83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rgan sensitiv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458200" cy="6248400"/>
          </a:xfrm>
        </p:spPr>
      </p:pic>
    </p:spTree>
    <p:extLst>
      <p:ext uri="{BB962C8B-B14F-4D97-AF65-F5344CB8AC3E}">
        <p14:creationId xmlns:p14="http://schemas.microsoft.com/office/powerpoint/2010/main" val="20011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0"/>
            <a:ext cx="8305800" cy="6629400"/>
          </a:xfrm>
        </p:spPr>
        <p:txBody>
          <a:bodyPr>
            <a:normAutofit fontScale="92500" lnSpcReduction="10000"/>
          </a:bodyPr>
          <a:lstStyle/>
          <a:p>
            <a:endParaRPr lang="en-US" sz="3600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 RADIATION EFFECTS ON EMBRYOS AND FETUSES</a:t>
            </a:r>
          </a:p>
          <a:p>
            <a:endParaRPr lang="en-US" sz="3800" b="1" i="1" dirty="0">
              <a:solidFill>
                <a:srgbClr val="FF0000"/>
              </a:solidFill>
            </a:endParaRPr>
          </a:p>
          <a:p>
            <a:r>
              <a:rPr lang="en-US" sz="3600" b="1" i="1" dirty="0" smtClean="0">
                <a:solidFill>
                  <a:srgbClr val="00B0F0"/>
                </a:solidFill>
              </a:rPr>
              <a:t>Embryos and fetuses </a:t>
            </a:r>
            <a:r>
              <a:rPr lang="en-US" sz="3600" b="1" dirty="0" smtClean="0"/>
              <a:t>are considerably more radiosensitive than adults because most embryonic cells are </a:t>
            </a:r>
            <a:r>
              <a:rPr lang="en-US" sz="3600" b="1" dirty="0" smtClean="0">
                <a:solidFill>
                  <a:srgbClr val="FFFF00"/>
                </a:solidFill>
              </a:rPr>
              <a:t>relatively undifferentiated and rapidly mitotic.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Exposures in the range of </a:t>
            </a:r>
            <a:r>
              <a:rPr lang="en-US" sz="3600" b="1" dirty="0" smtClean="0">
                <a:solidFill>
                  <a:srgbClr val="FFFF00"/>
                </a:solidFill>
              </a:rPr>
              <a:t>2 to 3 Gy </a:t>
            </a:r>
            <a:r>
              <a:rPr lang="en-US" sz="3600" b="1" dirty="0" smtClean="0"/>
              <a:t>during the first few days after conception are thought to </a:t>
            </a:r>
            <a:r>
              <a:rPr lang="en-US" sz="3600" b="1" dirty="0" smtClean="0">
                <a:solidFill>
                  <a:srgbClr val="FFFF00"/>
                </a:solidFill>
              </a:rPr>
              <a:t>cause undetectable death of the embryo.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851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0"/>
            <a:ext cx="81534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500" b="1" dirty="0" smtClean="0"/>
              <a:t>              </a:t>
            </a:r>
            <a:r>
              <a:rPr lang="en-US" sz="3800" b="1" dirty="0" smtClean="0"/>
              <a:t>Radiation Causes Ionizations of:</a:t>
            </a:r>
            <a:endParaRPr lang="en-US" sz="3500" b="1" dirty="0" smtClean="0"/>
          </a:p>
          <a:p>
            <a:pPr>
              <a:buNone/>
            </a:pPr>
            <a:r>
              <a:rPr lang="en-US" dirty="0" smtClean="0"/>
              <a:t>                                                      </a:t>
            </a:r>
            <a:r>
              <a:rPr lang="en-US" sz="3400" b="1" i="1" dirty="0" smtClean="0">
                <a:solidFill>
                  <a:srgbClr val="FFFF00"/>
                </a:solidFill>
              </a:rPr>
              <a:t>ATOMS</a:t>
            </a:r>
            <a:endParaRPr lang="en-US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</a:t>
            </a:r>
            <a:r>
              <a:rPr lang="en-US" sz="4000" b="1" dirty="0" smtClean="0"/>
              <a:t>which may affect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                                               </a:t>
            </a:r>
            <a:r>
              <a:rPr lang="en-US" sz="3200" b="1" i="1" dirty="0" smtClean="0">
                <a:solidFill>
                  <a:srgbClr val="FFFF00"/>
                </a:solidFill>
              </a:rPr>
              <a:t>MOLECULES</a:t>
            </a:r>
            <a:endParaRPr lang="en-US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</a:t>
            </a:r>
            <a:r>
              <a:rPr lang="en-US" sz="4000" b="1" dirty="0" smtClean="0"/>
              <a:t>which may affect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                                                     </a:t>
            </a:r>
            <a:r>
              <a:rPr lang="en-US" dirty="0" smtClean="0">
                <a:solidFill>
                  <a:srgbClr val="FFFF00"/>
                </a:solidFill>
              </a:rPr>
              <a:t>CELLS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</a:t>
            </a:r>
            <a:r>
              <a:rPr lang="en-US" sz="4000" b="1" dirty="0" smtClean="0"/>
              <a:t>which may affect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                                                   </a:t>
            </a:r>
            <a:r>
              <a:rPr lang="en-US" b="1" i="1" dirty="0" smtClean="0">
                <a:solidFill>
                  <a:srgbClr val="FFFF00"/>
                </a:solidFill>
              </a:rPr>
              <a:t>TISSUES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600" b="1" dirty="0" smtClean="0"/>
              <a:t>                          </a:t>
            </a:r>
            <a:r>
              <a:rPr lang="en-US" sz="4000" b="1" dirty="0" smtClean="0"/>
              <a:t>which may affect</a:t>
            </a:r>
            <a:endParaRPr lang="en-US" sz="4600" b="1" dirty="0" smtClean="0"/>
          </a:p>
          <a:p>
            <a:pPr>
              <a:buNone/>
            </a:pPr>
            <a:r>
              <a:rPr lang="en-US" dirty="0" smtClean="0"/>
              <a:t>                                                      </a:t>
            </a:r>
            <a:r>
              <a:rPr lang="en-US" b="1" i="1" dirty="0" smtClean="0">
                <a:solidFill>
                  <a:srgbClr val="FFFF00"/>
                </a:solidFill>
              </a:rPr>
              <a:t>ORGANS</a:t>
            </a:r>
          </a:p>
          <a:p>
            <a:pPr>
              <a:buNone/>
            </a:pPr>
            <a:endParaRPr lang="en-US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/>
              <a:t>                                        </a:t>
            </a:r>
            <a:r>
              <a:rPr lang="en-US" sz="4000" b="1" dirty="0" smtClean="0"/>
              <a:t>which may affect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                                          </a:t>
            </a:r>
            <a:r>
              <a:rPr lang="en-US" b="1" i="1" dirty="0" smtClean="0">
                <a:solidFill>
                  <a:srgbClr val="FFFF00"/>
                </a:solidFill>
              </a:rPr>
              <a:t>THE WHOLE BODY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114800" y="838200"/>
            <a:ext cx="484632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14800" y="19050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114800" y="30480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114800" y="41910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191000" y="53340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/>
          </a:bodyPr>
          <a:lstStyle/>
          <a:p>
            <a:r>
              <a:rPr lang="en-US" sz="3200" b="1" dirty="0"/>
              <a:t>The cells in the embryo are </a:t>
            </a:r>
            <a:r>
              <a:rPr lang="en-US" sz="3200" b="1" dirty="0">
                <a:solidFill>
                  <a:srgbClr val="FFFF00"/>
                </a:solidFill>
              </a:rPr>
              <a:t>dividing rapidly and are highly sensitive to radiation. 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rgbClr val="FFFF00"/>
                </a:solidFill>
              </a:rPr>
              <a:t>Lethality</a:t>
            </a:r>
            <a:r>
              <a:rPr lang="en-US" sz="3200" b="1" dirty="0"/>
              <a:t> is common and many of these embryos fail </a:t>
            </a:r>
            <a:r>
              <a:rPr lang="en-US" sz="3200" b="1" dirty="0" smtClean="0"/>
              <a:t>to  </a:t>
            </a:r>
            <a:r>
              <a:rPr lang="en-US" sz="3200" b="1" dirty="0">
                <a:solidFill>
                  <a:srgbClr val="FFFF00"/>
                </a:solidFill>
              </a:rPr>
              <a:t>implant in the uterine wall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endParaRPr lang="en-US" sz="3200" b="1" dirty="0">
              <a:solidFill>
                <a:srgbClr val="00B0F0"/>
              </a:solidFill>
            </a:endParaRPr>
          </a:p>
          <a:p>
            <a:r>
              <a:rPr lang="en-US" sz="3600" b="1" dirty="0" smtClean="0">
                <a:solidFill>
                  <a:srgbClr val="00B0F0"/>
                </a:solidFill>
              </a:rPr>
              <a:t>The </a:t>
            </a:r>
            <a:r>
              <a:rPr lang="en-US" sz="3600" b="1" dirty="0">
                <a:solidFill>
                  <a:srgbClr val="00B0F0"/>
                </a:solidFill>
              </a:rPr>
              <a:t>first 15 weeks </a:t>
            </a:r>
            <a:r>
              <a:rPr lang="en-US" sz="3200" b="1" dirty="0"/>
              <a:t>includes the period of organogenesis when the major organ systems form</a:t>
            </a:r>
            <a:r>
              <a:rPr lang="en-US" b="1" dirty="0"/>
              <a:t>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333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8305800" cy="6400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The most common abnormalities among the Japanese children exposed early in gestation were </a:t>
            </a:r>
            <a:r>
              <a:rPr lang="en-US" b="1" dirty="0" smtClean="0">
                <a:solidFill>
                  <a:srgbClr val="92D050"/>
                </a:solidFill>
              </a:rPr>
              <a:t>reduced growth that persists through life</a:t>
            </a:r>
            <a:r>
              <a:rPr lang="en-US" b="1" dirty="0" smtClean="0"/>
              <a:t> and reduced head circumference </a:t>
            </a:r>
            <a:r>
              <a:rPr lang="en-US" b="1" dirty="0" smtClean="0">
                <a:solidFill>
                  <a:srgbClr val="92D050"/>
                </a:solidFill>
              </a:rPr>
              <a:t>(microcephaly)</a:t>
            </a:r>
            <a:r>
              <a:rPr lang="en-US" b="1" dirty="0" smtClean="0"/>
              <a:t>, often associated with </a:t>
            </a:r>
            <a:r>
              <a:rPr lang="en-US" b="1" dirty="0" smtClean="0">
                <a:solidFill>
                  <a:srgbClr val="92D050"/>
                </a:solidFill>
              </a:rPr>
              <a:t>mental retardation.</a:t>
            </a:r>
          </a:p>
          <a:p>
            <a:endParaRPr lang="en-US" b="1" dirty="0" smtClean="0"/>
          </a:p>
          <a:p>
            <a:r>
              <a:rPr lang="en-US" b="1" dirty="0" smtClean="0"/>
              <a:t>Other abnormalities included </a:t>
            </a:r>
            <a:r>
              <a:rPr lang="en-US" b="1" dirty="0" smtClean="0">
                <a:solidFill>
                  <a:srgbClr val="92D050"/>
                </a:solidFill>
              </a:rPr>
              <a:t>small birth size, cataracts, genital and skeletal malformations, and microphthalmia.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86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458200" cy="620316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The period of maximal sensitivity of the brain </a:t>
            </a:r>
            <a:r>
              <a:rPr lang="en-US" b="1" dirty="0" smtClean="0">
                <a:solidFill>
                  <a:srgbClr val="92D050"/>
                </a:solidFill>
              </a:rPr>
              <a:t>is 8 to 15 weeks </a:t>
            </a:r>
            <a:r>
              <a:rPr lang="en-US" b="1" dirty="0" smtClean="0"/>
              <a:t>after conception.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The frequency of severe mental retardation after exposure </a:t>
            </a:r>
            <a:r>
              <a:rPr lang="en-US" b="1" dirty="0" smtClean="0">
                <a:solidFill>
                  <a:srgbClr val="92D050"/>
                </a:solidFill>
              </a:rPr>
              <a:t>to 1 Gy during this period is about 43%. </a:t>
            </a:r>
            <a:r>
              <a:rPr lang="en-US" b="1" dirty="0" smtClean="0"/>
              <a:t>These effects are believed to have a threshold of about </a:t>
            </a:r>
            <a:r>
              <a:rPr lang="en-US" b="1" dirty="0" smtClean="0">
                <a:solidFill>
                  <a:srgbClr val="92D050"/>
                </a:solidFill>
              </a:rPr>
              <a:t>0.1 to 0.2 Gy. 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r>
              <a:rPr lang="en-US" b="1" dirty="0" smtClean="0"/>
              <a:t>This threshold dose is </a:t>
            </a:r>
            <a:r>
              <a:rPr lang="en-US" b="1" dirty="0" smtClean="0">
                <a:solidFill>
                  <a:srgbClr val="92D050"/>
                </a:solidFill>
              </a:rPr>
              <a:t>400 to 800 </a:t>
            </a:r>
            <a:r>
              <a:rPr lang="en-US" b="1" dirty="0" smtClean="0"/>
              <a:t>times higher than the exposure from a dental examination </a:t>
            </a:r>
            <a:r>
              <a:rPr lang="en-US" b="1" dirty="0" smtClean="0">
                <a:solidFill>
                  <a:srgbClr val="92D050"/>
                </a:solidFill>
              </a:rPr>
              <a:t>(0.25 mGy from a full-mouth examination when a leaded apron is used).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458200" cy="605076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CARCINOGENESIS</a:t>
            </a:r>
          </a:p>
          <a:p>
            <a:endParaRPr lang="en-US" b="1" dirty="0" smtClean="0"/>
          </a:p>
          <a:p>
            <a:r>
              <a:rPr lang="en-US" sz="3600" b="1" dirty="0" smtClean="0"/>
              <a:t>Radiation causes cancer by </a:t>
            </a:r>
            <a:r>
              <a:rPr lang="en-US" sz="3600" b="1" dirty="0" smtClean="0">
                <a:solidFill>
                  <a:srgbClr val="92D050"/>
                </a:solidFill>
              </a:rPr>
              <a:t>modifying DNA. </a:t>
            </a:r>
          </a:p>
          <a:p>
            <a:endParaRPr lang="en-US" sz="3600" b="1" dirty="0"/>
          </a:p>
          <a:p>
            <a:r>
              <a:rPr lang="en-US" sz="3600" b="1" dirty="0" smtClean="0"/>
              <a:t>The most likely mechanism is </a:t>
            </a:r>
            <a:r>
              <a:rPr lang="en-US" sz="3600" b="1" dirty="0" smtClean="0">
                <a:solidFill>
                  <a:srgbClr val="92D050"/>
                </a:solidFill>
              </a:rPr>
              <a:t>radiation-induced gene mutation.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 Most investigators </a:t>
            </a:r>
            <a:r>
              <a:rPr lang="en-US" sz="3600" b="1" dirty="0" smtClean="0">
                <a:solidFill>
                  <a:srgbClr val="00B0F0"/>
                </a:solidFill>
              </a:rPr>
              <a:t>think that </a:t>
            </a:r>
            <a:r>
              <a:rPr lang="en-US" sz="3600" b="1" dirty="0" smtClean="0"/>
              <a:t>radiation acts as an </a:t>
            </a:r>
            <a:r>
              <a:rPr lang="en-US" sz="3600" b="1" dirty="0" smtClean="0">
                <a:solidFill>
                  <a:srgbClr val="92D050"/>
                </a:solidFill>
              </a:rPr>
              <a:t>initiator</a:t>
            </a:r>
            <a:r>
              <a:rPr lang="en-US" sz="3600" b="1" dirty="0" smtClean="0"/>
              <a:t>, that is, it induces a change in the cell so that it no longer </a:t>
            </a:r>
            <a:r>
              <a:rPr lang="en-US" sz="3600" b="1" dirty="0" smtClean="0">
                <a:solidFill>
                  <a:srgbClr val="92D050"/>
                </a:solidFill>
              </a:rPr>
              <a:t>undergoes terminal differentiation.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8223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8229600" cy="59745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dirty="0"/>
          </a:p>
          <a:p>
            <a:r>
              <a:rPr lang="en-US" sz="4000" b="1" dirty="0" smtClean="0"/>
              <a:t>Evidence </a:t>
            </a:r>
            <a:r>
              <a:rPr lang="en-US" sz="4000" b="1" dirty="0"/>
              <a:t>also exists that radiation acts as a </a:t>
            </a:r>
            <a:r>
              <a:rPr lang="en-US" sz="4000" b="1" dirty="0">
                <a:solidFill>
                  <a:srgbClr val="92D050"/>
                </a:solidFill>
              </a:rPr>
              <a:t>promoter</a:t>
            </a:r>
            <a:r>
              <a:rPr lang="en-US" sz="4000" b="1" dirty="0"/>
              <a:t>, stimulating cells to multiply.</a:t>
            </a:r>
          </a:p>
          <a:p>
            <a:endParaRPr lang="en-US" sz="4000" b="1" dirty="0"/>
          </a:p>
          <a:p>
            <a:r>
              <a:rPr lang="en-US" sz="4000" b="1" dirty="0"/>
              <a:t>Finally, it may also </a:t>
            </a:r>
            <a:r>
              <a:rPr lang="en-US" sz="4000" b="1" dirty="0">
                <a:solidFill>
                  <a:srgbClr val="92D050"/>
                </a:solidFill>
              </a:rPr>
              <a:t>convert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>
                <a:solidFill>
                  <a:srgbClr val="92D050"/>
                </a:solidFill>
              </a:rPr>
              <a:t>premalignant cells into malignant ones</a:t>
            </a:r>
            <a:r>
              <a:rPr lang="en-US" sz="4000" b="1" dirty="0"/>
              <a:t>, for instance, conversion of proto-oncogenes to oncogenes.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09725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na canc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8153400" cy="6172200"/>
          </a:xfrm>
        </p:spPr>
      </p:pic>
    </p:spTree>
    <p:extLst>
      <p:ext uri="{BB962C8B-B14F-4D97-AF65-F5344CB8AC3E}">
        <p14:creationId xmlns:p14="http://schemas.microsoft.com/office/powerpoint/2010/main" val="27313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adiobiolo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508081" cy="475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374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3058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initial interaction between ionizing radiation and matter occurs at the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level of the electron </a:t>
            </a:r>
            <a:r>
              <a:rPr lang="en-US" b="1" dirty="0" smtClean="0"/>
              <a:t>within the first </a:t>
            </a:r>
            <a:r>
              <a:rPr lang="en-US" sz="4000" b="1" i="1" dirty="0" smtClean="0">
                <a:solidFill>
                  <a:srgbClr val="FFFF00"/>
                </a:solidFill>
              </a:rPr>
              <a:t>10</a:t>
            </a:r>
            <a:r>
              <a:rPr lang="en-US" sz="4000" b="1" i="1" baseline="30000" dirty="0" smtClean="0">
                <a:solidFill>
                  <a:srgbClr val="FFFF00"/>
                </a:solidFill>
              </a:rPr>
              <a:t>-13</a:t>
            </a:r>
            <a:r>
              <a:rPr lang="en-US" sz="4000" b="1" i="1" dirty="0" smtClean="0">
                <a:solidFill>
                  <a:srgbClr val="FFFF00"/>
                </a:solidFill>
              </a:rPr>
              <a:t>  </a:t>
            </a:r>
            <a:r>
              <a:rPr lang="en-US" b="1" i="1" dirty="0" smtClean="0">
                <a:solidFill>
                  <a:srgbClr val="FFFF00"/>
                </a:solidFill>
              </a:rPr>
              <a:t>second </a:t>
            </a:r>
            <a:r>
              <a:rPr lang="en-US" b="1" dirty="0" smtClean="0"/>
              <a:t>after exposure. 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These changes result in modification of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biologic molecules</a:t>
            </a:r>
            <a:r>
              <a:rPr lang="en-US" b="1" dirty="0" smtClean="0"/>
              <a:t> within </a:t>
            </a:r>
            <a:r>
              <a:rPr lang="en-US" b="1" i="1" dirty="0" smtClean="0">
                <a:solidFill>
                  <a:srgbClr val="FFFF00"/>
                </a:solidFill>
              </a:rPr>
              <a:t>the ensuing seconds to hours</a:t>
            </a:r>
            <a:r>
              <a:rPr lang="en-US" b="1" dirty="0" smtClean="0"/>
              <a:t>. 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In turn, the molecular changes may lead to alterations in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cells and organisms </a:t>
            </a:r>
            <a:r>
              <a:rPr lang="en-US" b="1" dirty="0" smtClean="0"/>
              <a:t>that persist for </a:t>
            </a:r>
            <a:r>
              <a:rPr lang="en-US" b="1" i="1" dirty="0" smtClean="0">
                <a:solidFill>
                  <a:srgbClr val="FFFF00"/>
                </a:solidFill>
              </a:rPr>
              <a:t>hours, decades, </a:t>
            </a:r>
            <a:r>
              <a:rPr lang="en-US" b="1" i="1" dirty="0" smtClean="0"/>
              <a:t>and possibly </a:t>
            </a:r>
            <a:r>
              <a:rPr lang="en-US" b="1" i="1" dirty="0" smtClean="0">
                <a:solidFill>
                  <a:srgbClr val="FFFF00"/>
                </a:solidFill>
              </a:rPr>
              <a:t>even generations.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 These changes may result in </a:t>
            </a:r>
            <a:r>
              <a:rPr lang="en-US" b="1" i="1" dirty="0" smtClean="0">
                <a:solidFill>
                  <a:srgbClr val="FFFF00"/>
                </a:solidFill>
              </a:rPr>
              <a:t>injury or death.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534400" cy="60507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500" b="1" dirty="0" smtClean="0">
                <a:solidFill>
                  <a:srgbClr val="FF0000"/>
                </a:solidFill>
              </a:rPr>
              <a:t>Radiation Chemistry</a:t>
            </a:r>
          </a:p>
          <a:p>
            <a:endParaRPr lang="en-US" b="1" dirty="0" smtClean="0"/>
          </a:p>
          <a:p>
            <a:r>
              <a:rPr lang="en-US" sz="3800" b="1" dirty="0" smtClean="0"/>
              <a:t>Radiation acts on living systems </a:t>
            </a:r>
            <a:r>
              <a:rPr lang="en-US" sz="3800" b="1" dirty="0" smtClean="0">
                <a:solidFill>
                  <a:srgbClr val="FFFF00"/>
                </a:solidFill>
              </a:rPr>
              <a:t>through direct </a:t>
            </a:r>
            <a:r>
              <a:rPr lang="en-US" sz="3800" b="1" dirty="0" smtClean="0"/>
              <a:t>and</a:t>
            </a:r>
            <a:r>
              <a:rPr lang="en-US" sz="3800" b="1" dirty="0" smtClean="0">
                <a:solidFill>
                  <a:srgbClr val="FFFF00"/>
                </a:solidFill>
              </a:rPr>
              <a:t> indirect effects.</a:t>
            </a:r>
          </a:p>
          <a:p>
            <a:endParaRPr lang="en-US" sz="3800" b="1" dirty="0" smtClean="0"/>
          </a:p>
          <a:p>
            <a:r>
              <a:rPr lang="en-US" sz="3800" b="1" dirty="0" smtClean="0"/>
              <a:t>When the energy of a photon or secondary electron </a:t>
            </a:r>
            <a:r>
              <a:rPr lang="en-US" sz="3800" b="1" dirty="0" smtClean="0">
                <a:solidFill>
                  <a:srgbClr val="FFFF00"/>
                </a:solidFill>
              </a:rPr>
              <a:t>ionizes biologic macromolecules</a:t>
            </a:r>
            <a:r>
              <a:rPr lang="en-US" sz="3800" b="1" dirty="0" smtClean="0"/>
              <a:t>, the effect is termed </a:t>
            </a:r>
            <a:r>
              <a:rPr lang="en-US" sz="3800" b="1" i="1" dirty="0" smtClean="0">
                <a:solidFill>
                  <a:srgbClr val="00B0F0"/>
                </a:solidFill>
              </a:rPr>
              <a:t>direct effect. </a:t>
            </a:r>
          </a:p>
          <a:p>
            <a:endParaRPr lang="en-US" sz="3800" i="1" dirty="0" smtClean="0"/>
          </a:p>
          <a:p>
            <a:pPr>
              <a:buNone/>
            </a:pP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0060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8382000" cy="5898360"/>
          </a:xfrm>
        </p:spPr>
        <p:txBody>
          <a:bodyPr>
            <a:normAutofit lnSpcReduction="10000"/>
          </a:bodyPr>
          <a:lstStyle/>
          <a:p>
            <a:r>
              <a:rPr lang="en-US" sz="3200" b="1" i="1" dirty="0" smtClean="0"/>
              <a:t>Alternatively, a photon </a:t>
            </a:r>
            <a:r>
              <a:rPr lang="en-US" sz="3200" b="1" dirty="0" smtClean="0"/>
              <a:t>may be absorbed </a:t>
            </a:r>
            <a:r>
              <a:rPr lang="en-US" sz="3200" b="1" dirty="0" smtClean="0">
                <a:solidFill>
                  <a:srgbClr val="FFFF00"/>
                </a:solidFill>
              </a:rPr>
              <a:t>by water </a:t>
            </a:r>
            <a:r>
              <a:rPr lang="en-US" sz="3200" b="1" dirty="0" smtClean="0"/>
              <a:t>in an organism, ionizing some of its water molecules.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 The resulting ions form free radicals </a:t>
            </a:r>
            <a:r>
              <a:rPr lang="en-US" sz="3200" b="1" i="1" dirty="0" smtClean="0">
                <a:solidFill>
                  <a:srgbClr val="FFFF00"/>
                </a:solidFill>
              </a:rPr>
              <a:t>(radiolysis of water</a:t>
            </a:r>
            <a:r>
              <a:rPr lang="en-US" sz="3200" b="1" dirty="0" smtClean="0"/>
              <a:t>) that in turn interacts and produce changes in biologic molecules.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Because </a:t>
            </a:r>
            <a:r>
              <a:rPr lang="en-US" sz="3200" b="1" dirty="0" smtClean="0">
                <a:solidFill>
                  <a:srgbClr val="FFFF00"/>
                </a:solidFill>
              </a:rPr>
              <a:t>intermediate changes </a:t>
            </a:r>
            <a:r>
              <a:rPr lang="en-US" sz="3200" b="1" dirty="0" smtClean="0"/>
              <a:t>involving water molecules are required to alter the biologic molecules, this series of events is termed </a:t>
            </a:r>
            <a:r>
              <a:rPr lang="en-US" sz="3200" b="1" i="1" dirty="0" smtClean="0">
                <a:solidFill>
                  <a:srgbClr val="00B0F0"/>
                </a:solidFill>
              </a:rPr>
              <a:t>indirect effect.</a:t>
            </a:r>
            <a:endParaRPr lang="en-US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8382000" cy="6248400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sz="5800" b="1" dirty="0" smtClean="0">
                <a:solidFill>
                  <a:srgbClr val="FF0000"/>
                </a:solidFill>
              </a:rPr>
              <a:t> DIRECT EFFECT</a:t>
            </a:r>
          </a:p>
          <a:p>
            <a:endParaRPr lang="en-US" sz="5800" b="1" dirty="0" smtClean="0">
              <a:solidFill>
                <a:srgbClr val="FF0000"/>
              </a:solidFill>
            </a:endParaRPr>
          </a:p>
          <a:p>
            <a:r>
              <a:rPr lang="en-US" sz="5100" b="1" dirty="0" smtClean="0"/>
              <a:t>If radiation interacts with the atoms of the </a:t>
            </a:r>
            <a:r>
              <a:rPr lang="en-US" sz="5100" b="1" dirty="0" smtClean="0">
                <a:solidFill>
                  <a:srgbClr val="FFFF00"/>
                </a:solidFill>
              </a:rPr>
              <a:t>DNA molecule, </a:t>
            </a:r>
            <a:r>
              <a:rPr lang="en-US" sz="5100" b="1" dirty="0" smtClean="0"/>
              <a:t>or some other </a:t>
            </a:r>
            <a:r>
              <a:rPr lang="en-US" sz="5100" b="1" dirty="0" smtClean="0">
                <a:solidFill>
                  <a:srgbClr val="FFFF00"/>
                </a:solidFill>
              </a:rPr>
              <a:t>cellular component critical</a:t>
            </a:r>
            <a:r>
              <a:rPr lang="en-US" sz="5100" b="1" dirty="0" smtClean="0"/>
              <a:t> to the survival of the cell, it is referred to as a direct effect. </a:t>
            </a:r>
          </a:p>
          <a:p>
            <a:endParaRPr lang="en-US" sz="4500" b="1" dirty="0" smtClean="0"/>
          </a:p>
          <a:p>
            <a:r>
              <a:rPr lang="en-US" sz="4500" b="1" dirty="0" smtClean="0"/>
              <a:t> </a:t>
            </a:r>
            <a:r>
              <a:rPr lang="en-US" sz="5100" b="1" dirty="0" smtClean="0"/>
              <a:t>Such an interaction may affect the ability of the cell to </a:t>
            </a:r>
            <a:r>
              <a:rPr lang="en-US" sz="5100" b="1" dirty="0" smtClean="0">
                <a:solidFill>
                  <a:srgbClr val="FFFF00"/>
                </a:solidFill>
              </a:rPr>
              <a:t>reproduce</a:t>
            </a:r>
            <a:r>
              <a:rPr lang="en-US" sz="5100" b="1" dirty="0" smtClean="0"/>
              <a:t> and, thus</a:t>
            </a:r>
            <a:r>
              <a:rPr lang="en-US" sz="5100" b="1" dirty="0" smtClean="0">
                <a:solidFill>
                  <a:srgbClr val="FFFF00"/>
                </a:solidFill>
              </a:rPr>
              <a:t>, survive. </a:t>
            </a:r>
            <a:endParaRPr lang="en-US" sz="45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382000" cy="6553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3200" b="1" dirty="0"/>
          </a:p>
          <a:p>
            <a:r>
              <a:rPr lang="en-US" sz="3600" b="1" dirty="0">
                <a:solidFill>
                  <a:srgbClr val="FFFF00"/>
                </a:solidFill>
              </a:rPr>
              <a:t>If enough atoms are affected </a:t>
            </a:r>
            <a:r>
              <a:rPr lang="en-US" sz="3600" b="1" dirty="0"/>
              <a:t>such that the chromosomes do </a:t>
            </a:r>
            <a:r>
              <a:rPr lang="en-US" sz="3600" b="1" dirty="0">
                <a:solidFill>
                  <a:srgbClr val="00B0F0"/>
                </a:solidFill>
              </a:rPr>
              <a:t>not replicate </a:t>
            </a:r>
            <a:r>
              <a:rPr lang="en-US" sz="3600" b="1" dirty="0"/>
              <a:t>properly, or if there </a:t>
            </a:r>
            <a:r>
              <a:rPr lang="en-US" sz="3600" b="1" dirty="0">
                <a:solidFill>
                  <a:srgbClr val="FFFF00"/>
                </a:solidFill>
              </a:rPr>
              <a:t>is significant alteration </a:t>
            </a:r>
            <a:r>
              <a:rPr lang="en-US" sz="3600" b="1" dirty="0"/>
              <a:t>in the information carried by the DNA </a:t>
            </a:r>
            <a:r>
              <a:rPr lang="en-US" sz="3600" b="1" dirty="0" smtClean="0"/>
              <a:t>molecule</a:t>
            </a:r>
            <a:r>
              <a:rPr lang="en-US" sz="3600" dirty="0" smtClean="0"/>
              <a:t>,</a:t>
            </a:r>
          </a:p>
          <a:p>
            <a:endParaRPr lang="en-US" sz="3600" dirty="0" smtClean="0"/>
          </a:p>
          <a:p>
            <a:r>
              <a:rPr lang="en-US" sz="3600" b="1" dirty="0" smtClean="0"/>
              <a:t>Then the cell may be </a:t>
            </a:r>
            <a:r>
              <a:rPr lang="en-US" sz="3600" b="1" dirty="0" smtClean="0">
                <a:solidFill>
                  <a:srgbClr val="FFFF00"/>
                </a:solidFill>
              </a:rPr>
              <a:t>destroyed</a:t>
            </a:r>
            <a:r>
              <a:rPr lang="en-US" sz="3600" b="1" dirty="0" smtClean="0"/>
              <a:t> by “direct” interference with its </a:t>
            </a:r>
            <a:r>
              <a:rPr lang="en-US" sz="3600" b="1" dirty="0" smtClean="0">
                <a:solidFill>
                  <a:srgbClr val="FFFF00"/>
                </a:solidFill>
              </a:rPr>
              <a:t>life-sustaining system.</a:t>
            </a:r>
          </a:p>
          <a:p>
            <a:endParaRPr lang="en-US" i="1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</p:spPr>
        <p:txBody>
          <a:bodyPr>
            <a:normAutofit/>
          </a:bodyPr>
          <a:lstStyle/>
          <a:p>
            <a:r>
              <a:rPr lang="en-US" sz="3600" b="1" i="1" dirty="0"/>
              <a:t>Approximately  </a:t>
            </a:r>
            <a:r>
              <a:rPr lang="en-US" sz="3600" b="1" i="1" dirty="0">
                <a:solidFill>
                  <a:srgbClr val="C00000"/>
                </a:solidFill>
              </a:rPr>
              <a:t>one third </a:t>
            </a:r>
            <a:r>
              <a:rPr lang="en-US" sz="3600" b="1" i="1" dirty="0">
                <a:solidFill>
                  <a:srgbClr val="FFFF00"/>
                </a:solidFill>
              </a:rPr>
              <a:t>of the biologic effects </a:t>
            </a:r>
            <a:r>
              <a:rPr lang="en-US" sz="3600" b="1" i="1" dirty="0"/>
              <a:t>of x-ray exposure result from direct effects.</a:t>
            </a:r>
          </a:p>
          <a:p>
            <a:endParaRPr lang="en-US" sz="3600" b="1" i="1" dirty="0"/>
          </a:p>
          <a:p>
            <a:r>
              <a:rPr lang="en-US" sz="3600" b="1" i="1" dirty="0"/>
              <a:t> However, direct </a:t>
            </a:r>
            <a:r>
              <a:rPr lang="en-US" sz="3600" b="1" dirty="0"/>
              <a:t>effects are the most common outcome for </a:t>
            </a:r>
            <a:r>
              <a:rPr lang="en-US" sz="3600" b="1" dirty="0">
                <a:solidFill>
                  <a:srgbClr val="FFFF00"/>
                </a:solidFill>
              </a:rPr>
              <a:t>particulate radiation </a:t>
            </a:r>
            <a:r>
              <a:rPr lang="en-US" sz="3600" b="1" dirty="0"/>
              <a:t>such as </a:t>
            </a:r>
            <a:r>
              <a:rPr lang="en-US" sz="3600" b="1" dirty="0">
                <a:solidFill>
                  <a:srgbClr val="FFFF00"/>
                </a:solidFill>
              </a:rPr>
              <a:t>neutrons </a:t>
            </a:r>
            <a:r>
              <a:rPr lang="en-US" sz="3600" b="1" dirty="0"/>
              <a:t>and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l-GR" sz="3600" b="1" dirty="0">
                <a:solidFill>
                  <a:srgbClr val="FFFF00"/>
                </a:solidFill>
              </a:rPr>
              <a:t>α </a:t>
            </a:r>
            <a:r>
              <a:rPr lang="en-US" sz="3600" b="1" dirty="0">
                <a:solidFill>
                  <a:srgbClr val="FFFF00"/>
                </a:solidFill>
              </a:rPr>
              <a:t>particles.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869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1374</Words>
  <Application>Microsoft Office PowerPoint</Application>
  <PresentationFormat>On-screen Show (4:3)</PresentationFormat>
  <Paragraphs>154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CHAPTER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Radiosensitivity of various cells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Cellular effects of radiation</vt:lpstr>
      <vt:lpstr>Radiosensitivity of organs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rebuar fazil</dc:creator>
  <cp:lastModifiedBy>Rebuar Fadhil</cp:lastModifiedBy>
  <cp:revision>8</cp:revision>
  <dcterms:created xsi:type="dcterms:W3CDTF">2006-08-16T00:00:00Z</dcterms:created>
  <dcterms:modified xsi:type="dcterms:W3CDTF">2017-10-29T09:13:46Z</dcterms:modified>
</cp:coreProperties>
</file>