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08" r:id="rId3"/>
    <p:sldId id="258" r:id="rId4"/>
    <p:sldId id="259" r:id="rId5"/>
    <p:sldId id="311" r:id="rId6"/>
    <p:sldId id="260" r:id="rId7"/>
    <p:sldId id="261" r:id="rId8"/>
    <p:sldId id="263" r:id="rId9"/>
    <p:sldId id="312" r:id="rId10"/>
    <p:sldId id="264" r:id="rId11"/>
    <p:sldId id="265" r:id="rId12"/>
    <p:sldId id="266" r:id="rId13"/>
    <p:sldId id="267" r:id="rId14"/>
    <p:sldId id="268" r:id="rId15"/>
    <p:sldId id="310" r:id="rId16"/>
    <p:sldId id="269" r:id="rId17"/>
    <p:sldId id="30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5AEA6-B62F-44BB-BF01-52EA643D5B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24F1-C3CA-42CB-A43B-D51CFFC0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24F1-C3CA-42CB-A43B-D51CFFC0E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96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C H A P T E R 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5626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Radiation Safety and Protection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sz="2400" dirty="0"/>
              <a:t> 05.10.2017</a:t>
            </a:r>
          </a:p>
        </p:txBody>
      </p:sp>
      <p:pic>
        <p:nvPicPr>
          <p:cNvPr id="1026" name="Picture 2" descr="C:\Users\ROZH1\Desktop\radiation-1529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48" y="2743200"/>
            <a:ext cx="4549877" cy="34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3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647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i="1" dirty="0"/>
              <a:t>                   A-External Radiation.</a:t>
            </a:r>
            <a:r>
              <a:rPr lang="en-US" sz="3900" b="1" dirty="0"/>
              <a:t>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b="1" dirty="0"/>
              <a:t>- Exposure from terrestrial sources comes from </a:t>
            </a:r>
            <a:r>
              <a:rPr lang="en-US" sz="3200" b="1" dirty="0">
                <a:solidFill>
                  <a:srgbClr val="00B0F0"/>
                </a:solidFill>
              </a:rPr>
              <a:t>radioactive nuclides in the soil</a:t>
            </a:r>
            <a:r>
              <a:rPr lang="en-US" sz="3200" b="1" dirty="0"/>
              <a:t>, primarily </a:t>
            </a:r>
            <a:r>
              <a:rPr lang="en-US" sz="3200" b="1" u="sng" dirty="0"/>
              <a:t>potassium 40 </a:t>
            </a:r>
            <a:r>
              <a:rPr lang="en-US" sz="3200" b="1" dirty="0"/>
              <a:t>and the radioactive decay products of </a:t>
            </a:r>
            <a:r>
              <a:rPr lang="en-US" sz="3200" b="1" u="sng" dirty="0"/>
              <a:t>uranium 238</a:t>
            </a:r>
            <a:r>
              <a:rPr lang="en-US" sz="3200" b="1" dirty="0"/>
              <a:t> and </a:t>
            </a:r>
            <a:r>
              <a:rPr lang="en-US" sz="3200" b="1" u="sng" dirty="0"/>
              <a:t>thorium 232.</a:t>
            </a:r>
          </a:p>
          <a:p>
            <a:pPr>
              <a:buNone/>
            </a:pPr>
            <a:r>
              <a:rPr lang="en-US" sz="3200" b="1" dirty="0"/>
              <a:t> </a:t>
            </a:r>
          </a:p>
          <a:p>
            <a:pPr>
              <a:buNone/>
            </a:pPr>
            <a:r>
              <a:rPr lang="en-US" sz="3200" b="1" dirty="0"/>
              <a:t>- Most of the γ radiation from these sources comes from the top 20 cm of soil.</a:t>
            </a:r>
          </a:p>
          <a:p>
            <a:pPr>
              <a:buNone/>
            </a:pPr>
            <a:endParaRPr lang="en-US" sz="3200" b="1" dirty="0"/>
          </a:p>
          <a:p>
            <a:pPr>
              <a:buNone/>
            </a:pPr>
            <a:r>
              <a:rPr lang="en-US" sz="3200" b="1" dirty="0"/>
              <a:t>-  The average terrestrial exposure rate is about 0.5 mSv per year, or approximately </a:t>
            </a:r>
            <a:r>
              <a:rPr lang="en-US" sz="3200" b="1" u="sng" dirty="0"/>
              <a:t>20% </a:t>
            </a:r>
            <a:r>
              <a:rPr lang="en-US" sz="3200" b="1" dirty="0"/>
              <a:t>of the average annual background exposure.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8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3058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000" b="1" dirty="0">
                <a:solidFill>
                  <a:srgbClr val="FFFF00"/>
                </a:solidFill>
              </a:rPr>
              <a:t>               </a:t>
            </a:r>
            <a:r>
              <a:rPr lang="en-US" sz="4000" b="1" u="sng" dirty="0"/>
              <a:t>B-Internal radiation</a:t>
            </a:r>
          </a:p>
          <a:p>
            <a:pPr marL="0" indent="0">
              <a:buNone/>
            </a:pPr>
            <a:endParaRPr lang="en-US" b="1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FFFF00"/>
                </a:solidFill>
              </a:rPr>
              <a:t>- </a:t>
            </a:r>
            <a:r>
              <a:rPr lang="en-US" b="1" i="1" dirty="0"/>
              <a:t>Radon. Radon, a decay product in the uranium series, is estimated </a:t>
            </a:r>
            <a:r>
              <a:rPr lang="en-US" b="1" dirty="0"/>
              <a:t>to be responsible for approximately 52% of the radiation exposure of the world ’s population about (1.2 mSv).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3600" b="1" dirty="0"/>
              <a:t>- Radon is a gas (radon 222) that enters homes and buildings and by itself does little harm.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382000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800" b="1" dirty="0"/>
              <a:t>However, radon </a:t>
            </a:r>
            <a:r>
              <a:rPr lang="en-US" sz="2800" b="1" u="sng" dirty="0"/>
              <a:t>decays to form solid </a:t>
            </a:r>
            <a:r>
              <a:rPr lang="en-US" sz="2800" b="1" dirty="0"/>
              <a:t>products that emit α particles</a:t>
            </a:r>
          </a:p>
          <a:p>
            <a:pPr>
              <a:buFontTx/>
              <a:buChar char="-"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- These decay products become </a:t>
            </a:r>
            <a:r>
              <a:rPr lang="en-US" sz="2800" b="1" u="sng" dirty="0"/>
              <a:t>attached to dust particles that can be inhaled </a:t>
            </a:r>
            <a:r>
              <a:rPr lang="en-US" sz="2800" b="1" dirty="0"/>
              <a:t>and  deposited on the bronchial epithelium in the respiratory tract.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- Exposure to this quantity of radiation may cause as many </a:t>
            </a:r>
            <a:r>
              <a:rPr lang="en-US" sz="3600" b="1" i="1" u="sng" dirty="0"/>
              <a:t>as 10,000 to 20,000 </a:t>
            </a:r>
            <a:r>
              <a:rPr lang="en-US" sz="2800" b="1" u="sng" dirty="0"/>
              <a:t>lung cancer deaths per year</a:t>
            </a:r>
            <a:r>
              <a:rPr lang="en-US" sz="2800" b="1" dirty="0"/>
              <a:t> in the United States, mostly in smokers.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6050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/>
              <a:t>     </a:t>
            </a:r>
            <a:r>
              <a:rPr lang="en-US" b="1" i="1" dirty="0">
                <a:solidFill>
                  <a:srgbClr val="FF0000"/>
                </a:solidFill>
              </a:rPr>
              <a:t>Other sources of internal terrestrial exposure</a:t>
            </a:r>
          </a:p>
          <a:p>
            <a:pPr>
              <a:buNone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800" b="1" i="1" dirty="0"/>
              <a:t>are </a:t>
            </a:r>
            <a:r>
              <a:rPr lang="en-US" sz="2800" b="1" dirty="0"/>
              <a:t>radionuclides that </a:t>
            </a:r>
            <a:r>
              <a:rPr lang="en-US" sz="2800" b="1" u="sng" dirty="0"/>
              <a:t>are taken up from the external environment by ingestion </a:t>
            </a:r>
            <a:r>
              <a:rPr lang="en-US" sz="2800" b="1" dirty="0"/>
              <a:t>of uranium and thorium.</a:t>
            </a:r>
          </a:p>
          <a:p>
            <a:pPr>
              <a:buFontTx/>
              <a:buChar char="-"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-  The total exposure from ingestion and inhalation other than radon is estimated at </a:t>
            </a:r>
            <a:r>
              <a:rPr lang="en-US" sz="2800" b="1" u="sng" dirty="0"/>
              <a:t>0.3 mSv per year, about 12% o</a:t>
            </a:r>
            <a:r>
              <a:rPr lang="en-US" sz="2800" b="1" dirty="0"/>
              <a:t>f natural-origin exposure.</a:t>
            </a:r>
          </a:p>
        </p:txBody>
      </p:sp>
    </p:spTree>
    <p:extLst>
      <p:ext uri="{BB962C8B-B14F-4D97-AF65-F5344CB8AC3E}">
        <p14:creationId xmlns:p14="http://schemas.microsoft.com/office/powerpoint/2010/main" val="420290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8001000" cy="6553200"/>
          </a:xfrm>
        </p:spPr>
      </p:pic>
    </p:spTree>
    <p:extLst>
      <p:ext uri="{BB962C8B-B14F-4D97-AF65-F5344CB8AC3E}">
        <p14:creationId xmlns:p14="http://schemas.microsoft.com/office/powerpoint/2010/main" val="209849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ZH1\Desktop\graph-doses-from-natural-background-radiatio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94"/>
            <a:ext cx="9144000" cy="68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3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305800" cy="6705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</a:p>
          <a:p>
            <a:pPr lvl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 II-</a:t>
            </a:r>
            <a:r>
              <a:rPr lang="en-US" sz="5400" b="1" dirty="0"/>
              <a:t> </a:t>
            </a:r>
            <a:r>
              <a:rPr lang="en-US" sz="4800" b="1" dirty="0">
                <a:solidFill>
                  <a:srgbClr val="FF0000"/>
                </a:solidFill>
              </a:rPr>
              <a:t>MAN-MADE RADIATION</a:t>
            </a:r>
            <a:endParaRPr lang="en-US" sz="5400" b="1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00B0F0"/>
                </a:solidFill>
              </a:rPr>
              <a:t>Humans</a:t>
            </a:r>
            <a:r>
              <a:rPr lang="en-US" sz="3600" b="1" dirty="0"/>
              <a:t> have contributed many additional sources of radiation to the environment . </a:t>
            </a:r>
          </a:p>
          <a:p>
            <a:pPr>
              <a:buFontTx/>
              <a:buChar char="-"/>
            </a:pPr>
            <a:endParaRPr lang="en-US" sz="3600" b="1" dirty="0"/>
          </a:p>
          <a:p>
            <a:pPr marL="68580" indent="0">
              <a:buNone/>
            </a:pPr>
            <a:r>
              <a:rPr lang="en-US" sz="3600" b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1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800" b="1" dirty="0">
                <a:solidFill>
                  <a:srgbClr val="FF0000"/>
                </a:solidFill>
              </a:rPr>
              <a:t> II-</a:t>
            </a:r>
            <a:r>
              <a:rPr lang="en-US" sz="4800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MAN-MADE RADIATION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3" y="1676400"/>
            <a:ext cx="8644021" cy="4648200"/>
          </a:xfrm>
        </p:spPr>
      </p:pic>
    </p:spTree>
    <p:extLst>
      <p:ext uri="{BB962C8B-B14F-4D97-AF65-F5344CB8AC3E}">
        <p14:creationId xmlns:p14="http://schemas.microsoft.com/office/powerpoint/2010/main" val="225956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b="1" dirty="0"/>
              <a:t>These may be categorized into three major groups:</a:t>
            </a:r>
          </a:p>
          <a:p>
            <a:pPr>
              <a:buFontTx/>
              <a:buChar char="-"/>
            </a:pPr>
            <a:endParaRPr lang="en-US" sz="3200" b="1" dirty="0"/>
          </a:p>
          <a:p>
            <a:pPr>
              <a:buNone/>
            </a:pPr>
            <a:r>
              <a:rPr lang="en-US" sz="3200" b="1" dirty="0"/>
              <a:t>   (1) </a:t>
            </a:r>
            <a:r>
              <a:rPr lang="en-US" sz="3200" b="1" u="sng" dirty="0"/>
              <a:t>medical diagnosis </a:t>
            </a:r>
            <a:r>
              <a:rPr lang="en-US" sz="3200" b="1" dirty="0"/>
              <a:t>and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u="sng" dirty="0"/>
              <a:t>treatment</a:t>
            </a:r>
            <a:r>
              <a:rPr lang="en-US" sz="3200" u="sng" dirty="0"/>
              <a:t>,</a:t>
            </a:r>
          </a:p>
          <a:p>
            <a:pPr>
              <a:buNone/>
            </a:pPr>
            <a:endParaRPr lang="en-US" sz="3200" b="1" dirty="0"/>
          </a:p>
          <a:p>
            <a:pPr>
              <a:buNone/>
            </a:pPr>
            <a:r>
              <a:rPr lang="en-US" sz="3200" b="1" dirty="0"/>
              <a:t>    (2) </a:t>
            </a:r>
            <a:r>
              <a:rPr lang="en-US" sz="3200" b="1" u="sng" dirty="0"/>
              <a:t>consumer</a:t>
            </a:r>
            <a:r>
              <a:rPr lang="en-US" sz="3200" b="1" dirty="0"/>
              <a:t> and </a:t>
            </a:r>
            <a:r>
              <a:rPr lang="en-US" sz="3200" b="1" u="sng" dirty="0"/>
              <a:t>industrial</a:t>
            </a:r>
            <a:r>
              <a:rPr lang="en-US" sz="3200" b="1" dirty="0"/>
              <a:t> products and sources, </a:t>
            </a:r>
          </a:p>
          <a:p>
            <a:pPr>
              <a:buNone/>
            </a:pPr>
            <a:endParaRPr lang="en-US" sz="3200" b="1" dirty="0"/>
          </a:p>
          <a:p>
            <a:pPr>
              <a:buNone/>
            </a:pPr>
            <a:r>
              <a:rPr lang="en-US" sz="3200" b="1" dirty="0"/>
              <a:t>     and (3) other minor sources.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0562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077200" cy="6553200"/>
          </a:xfrm>
        </p:spPr>
        <p:txBody>
          <a:bodyPr>
            <a:normAutofit fontScale="77500" lnSpcReduction="20000"/>
          </a:bodyPr>
          <a:lstStyle/>
          <a:p>
            <a:pPr marL="68580" lvl="0" indent="0">
              <a:buNone/>
            </a:pPr>
            <a:r>
              <a:rPr lang="en-US" sz="4100" b="1" dirty="0">
                <a:solidFill>
                  <a:srgbClr val="00B0F0"/>
                </a:solidFill>
              </a:rPr>
              <a:t>  1- Medical Diagnosis and Treatment</a:t>
            </a:r>
          </a:p>
          <a:p>
            <a:pPr lvl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r>
              <a:rPr lang="en-US" sz="4100" b="1" dirty="0"/>
              <a:t>-This source of exposure contributes </a:t>
            </a:r>
            <a:r>
              <a:rPr lang="en-US" sz="4100" b="1" dirty="0">
                <a:solidFill>
                  <a:srgbClr val="FF0000"/>
                </a:solidFill>
              </a:rPr>
              <a:t>the large majority of exposures </a:t>
            </a:r>
            <a:r>
              <a:rPr lang="en-US" sz="4100" b="1" dirty="0"/>
              <a:t>from man-made sources.</a:t>
            </a:r>
          </a:p>
          <a:p>
            <a:pPr>
              <a:buNone/>
            </a:pPr>
            <a:endParaRPr lang="en-US" sz="4100" b="1" dirty="0"/>
          </a:p>
          <a:p>
            <a:pPr>
              <a:buNone/>
            </a:pPr>
            <a:r>
              <a:rPr lang="en-US" sz="4100" b="1" dirty="0"/>
              <a:t>    -  Although sources in this group include </a:t>
            </a:r>
            <a:r>
              <a:rPr lang="en-US" sz="4100" b="1" u="sng" dirty="0"/>
              <a:t>radiation therapy and nuclear medicine</a:t>
            </a:r>
            <a:r>
              <a:rPr lang="en-US" sz="4100" b="1" dirty="0"/>
              <a:t>, diagnostic medical exposure is the </a:t>
            </a:r>
            <a:r>
              <a:rPr lang="en-US" sz="4100" b="1" dirty="0">
                <a:solidFill>
                  <a:srgbClr val="00B050"/>
                </a:solidFill>
              </a:rPr>
              <a:t>largest contributor</a:t>
            </a:r>
            <a:r>
              <a:rPr lang="en-US" sz="4100" b="1" dirty="0"/>
              <a:t>, contributing most of this source.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-  </a:t>
            </a:r>
            <a:r>
              <a:rPr lang="en-US" sz="4100" b="1" u="sng" dirty="0"/>
              <a:t>Dental x-ray examinations </a:t>
            </a:r>
            <a:r>
              <a:rPr lang="en-US" sz="4100" b="1" dirty="0"/>
              <a:t>are responsible for less than </a:t>
            </a:r>
            <a:r>
              <a:rPr lang="en-US" sz="4100" b="1" u="sng" dirty="0"/>
              <a:t>1%</a:t>
            </a:r>
            <a:r>
              <a:rPr lang="en-US" sz="4100" b="1" dirty="0">
                <a:solidFill>
                  <a:srgbClr val="FFFF00"/>
                </a:solidFill>
              </a:rPr>
              <a:t> </a:t>
            </a:r>
            <a:r>
              <a:rPr lang="en-US" sz="4100" b="1" dirty="0"/>
              <a:t>of the average annual exposures from man-made sources.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Sources of Radiation Exposure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/>
              <a:t>The general population is exposed to radiation from: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b="1" u="sng" dirty="0"/>
              <a:t>1-  Natural Sources </a:t>
            </a:r>
          </a:p>
          <a:p>
            <a:pPr marL="68580" indent="0">
              <a:buNone/>
            </a:pPr>
            <a:r>
              <a:rPr lang="en-US" b="1" u="sng" dirty="0"/>
              <a:t>2-  Man made Sources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4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>
                <a:solidFill>
                  <a:srgbClr val="00B0F0"/>
                </a:solidFill>
              </a:rPr>
              <a:t>           </a:t>
            </a:r>
          </a:p>
          <a:p>
            <a:pPr lvl="0">
              <a:buNone/>
            </a:pPr>
            <a:r>
              <a:rPr lang="en-US" dirty="0">
                <a:solidFill>
                  <a:srgbClr val="00B0F0"/>
                </a:solidFill>
              </a:rPr>
              <a:t>          </a:t>
            </a:r>
            <a:r>
              <a:rPr lang="en-US" sz="3900" b="1" dirty="0">
                <a:solidFill>
                  <a:srgbClr val="00B0F0"/>
                </a:solidFill>
              </a:rPr>
              <a:t>2-Consumer and Industrial Products</a:t>
            </a:r>
            <a:endParaRPr lang="en-US" b="1" dirty="0">
              <a:solidFill>
                <a:srgbClr val="00B0F0"/>
              </a:solidFill>
            </a:endParaRPr>
          </a:p>
          <a:p>
            <a:pPr lvl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0">
              <a:buNone/>
            </a:pPr>
            <a:r>
              <a:rPr lang="en-US" dirty="0"/>
              <a:t>    </a:t>
            </a:r>
            <a:r>
              <a:rPr lang="en-US" sz="3600" b="1" dirty="0">
                <a:solidFill>
                  <a:srgbClr val="FF0000"/>
                </a:solidFill>
              </a:rPr>
              <a:t>This group includes</a:t>
            </a:r>
            <a:r>
              <a:rPr lang="en-US" sz="3600" b="1" dirty="0"/>
              <a:t>:  the domestic </a:t>
            </a:r>
          </a:p>
          <a:p>
            <a:pPr lvl="0">
              <a:buNone/>
            </a:pPr>
            <a:r>
              <a:rPr lang="en-US" sz="3600" b="1" dirty="0"/>
              <a:t>water supply,         tobacco products,</a:t>
            </a:r>
          </a:p>
          <a:p>
            <a:pPr lvl="0">
              <a:buNone/>
            </a:pPr>
            <a:r>
              <a:rPr lang="en-US" sz="3600" b="1" dirty="0"/>
              <a:t> combustible fuels,   dental porcelain, </a:t>
            </a:r>
          </a:p>
          <a:p>
            <a:pPr lvl="0">
              <a:buNone/>
            </a:pPr>
            <a:r>
              <a:rPr lang="en-US" sz="3600" b="1" dirty="0"/>
              <a:t>television receivers,  pocket watches, </a:t>
            </a:r>
          </a:p>
          <a:p>
            <a:pPr lvl="0">
              <a:buNone/>
            </a:pPr>
            <a:r>
              <a:rPr lang="en-US" sz="3600" b="1" dirty="0"/>
              <a:t> smoke alarms,  and airport inspection systems </a:t>
            </a:r>
          </a:p>
          <a:p>
            <a:pPr lvl="0">
              <a:buNone/>
            </a:pPr>
            <a:r>
              <a:rPr lang="en-US" sz="3600" b="1" dirty="0"/>
              <a:t> </a:t>
            </a:r>
          </a:p>
          <a:p>
            <a:pPr lvl="0">
              <a:buNone/>
            </a:pPr>
            <a:endParaRPr lang="en-US" sz="3600" b="1" dirty="0"/>
          </a:p>
          <a:p>
            <a:pPr lvl="0">
              <a:buNone/>
            </a:pPr>
            <a:r>
              <a:rPr lang="en-US" sz="3600" b="1" dirty="0"/>
              <a:t>&amp; contributes only a </a:t>
            </a:r>
            <a:r>
              <a:rPr lang="en-US" sz="3600" b="1" dirty="0">
                <a:solidFill>
                  <a:srgbClr val="FFFF00"/>
                </a:solidFill>
              </a:rPr>
              <a:t>small proportion </a:t>
            </a:r>
            <a:r>
              <a:rPr lang="en-US" sz="3600" b="1" dirty="0"/>
              <a:t>of the total average annual man-made exposure.</a:t>
            </a:r>
            <a:endParaRPr lang="en-US" b="1" dirty="0"/>
          </a:p>
          <a:p>
            <a:pPr lvl="0"/>
            <a:endParaRPr lang="en-US" dirty="0"/>
          </a:p>
          <a:p>
            <a:pPr lvl="0">
              <a:buNone/>
            </a:pPr>
            <a:r>
              <a:rPr lang="en-US" b="1" dirty="0"/>
              <a:t>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1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6400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600" b="1" dirty="0">
                <a:solidFill>
                  <a:srgbClr val="00B0F0"/>
                </a:solidFill>
              </a:rPr>
              <a:t>3-Other Man-made Sources</a:t>
            </a:r>
          </a:p>
          <a:p>
            <a:pPr lvl="0">
              <a:buNone/>
            </a:pPr>
            <a:endParaRPr lang="en-US" sz="3600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b="1" dirty="0"/>
              <a:t>   - </a:t>
            </a:r>
            <a:r>
              <a:rPr lang="en-US" sz="2800" b="1" dirty="0"/>
              <a:t>Individuals who work at medical and dental x-ray facilities, mining or milling or with nuclear weapons are </a:t>
            </a:r>
            <a:r>
              <a:rPr lang="en-US" sz="2800" b="1" u="sng" dirty="0"/>
              <a:t>occupationally exposed </a:t>
            </a:r>
            <a:r>
              <a:rPr lang="en-US" sz="2800" b="1" dirty="0"/>
              <a:t>to additional radiation exposure. 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    - Another source is the nuclear fallout from the nuclear weapons testing in the 1950s and early 1960s.</a:t>
            </a:r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5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153400" cy="6400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sz="3200" b="1" dirty="0"/>
              <a:t>Nuclear power (which contributes only about     </a:t>
            </a:r>
            <a:r>
              <a:rPr lang="en-US" sz="3200" b="1" dirty="0">
                <a:solidFill>
                  <a:srgbClr val="00B050"/>
                </a:solidFill>
              </a:rPr>
              <a:t>0.01 mSv </a:t>
            </a:r>
            <a:r>
              <a:rPr lang="en-US" sz="3200" b="1" dirty="0"/>
              <a:t>to the average annual exposure) is   another man-made source of particular  concern to the public. </a:t>
            </a:r>
          </a:p>
          <a:p>
            <a:pPr>
              <a:buNone/>
            </a:pPr>
            <a:endParaRPr lang="en-US" sz="3200" b="1" dirty="0"/>
          </a:p>
          <a:p>
            <a:pPr>
              <a:buNone/>
            </a:pPr>
            <a:r>
              <a:rPr lang="en-US" sz="3200" b="1" dirty="0"/>
              <a:t>  -But</a:t>
            </a:r>
            <a:r>
              <a:rPr lang="en-US" sz="4000" b="1" i="1" dirty="0">
                <a:solidFill>
                  <a:srgbClr val="00B050"/>
                </a:solidFill>
              </a:rPr>
              <a:t> accidents </a:t>
            </a:r>
            <a:r>
              <a:rPr lang="en-US" sz="3200" b="1" dirty="0"/>
              <a:t>have occurred, between 1945 and 1987, 284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/>
              <a:t>nuclear reactor accidents, excluding Chernobyl, were reported in several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5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i 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382000" cy="6477000"/>
          </a:xfrm>
        </p:spPr>
      </p:pic>
    </p:spTree>
    <p:extLst>
      <p:ext uri="{BB962C8B-B14F-4D97-AF65-F5344CB8AC3E}">
        <p14:creationId xmlns:p14="http://schemas.microsoft.com/office/powerpoint/2010/main" val="126407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534400" cy="6324600"/>
          </a:xfrm>
        </p:spPr>
      </p:pic>
    </p:spTree>
    <p:extLst>
      <p:ext uri="{BB962C8B-B14F-4D97-AF65-F5344CB8AC3E}">
        <p14:creationId xmlns:p14="http://schemas.microsoft.com/office/powerpoint/2010/main" val="267188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458200" cy="6705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00B0F0"/>
                </a:solidFill>
              </a:rPr>
              <a:t>                       </a:t>
            </a:r>
            <a:r>
              <a:rPr lang="en-US" sz="4600" b="1" dirty="0">
                <a:solidFill>
                  <a:srgbClr val="FF0000"/>
                </a:solidFill>
              </a:rPr>
              <a:t>DOSE LIMITS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>
              <a:buNone/>
            </a:pPr>
            <a:r>
              <a:rPr lang="en-US" dirty="0"/>
              <a:t>     </a:t>
            </a:r>
            <a:r>
              <a:rPr lang="en-US" sz="4100" b="1" dirty="0"/>
              <a:t>There 2 organization  NCRP (National Council on Radiation Protection and Measurements) &amp; ICRP(International Commission on Radiological Protection) .</a:t>
            </a:r>
          </a:p>
          <a:p>
            <a:pPr>
              <a:buNone/>
            </a:pPr>
            <a:endParaRPr lang="en-US" sz="4100" b="1" dirty="0"/>
          </a:p>
          <a:p>
            <a:pPr>
              <a:buNone/>
            </a:pPr>
            <a:r>
              <a:rPr lang="en-US" sz="4100" b="1" dirty="0"/>
              <a:t>     Dentists and their staff are </a:t>
            </a:r>
            <a:r>
              <a:rPr lang="en-US" sz="4100" b="1" i="1" dirty="0">
                <a:solidFill>
                  <a:srgbClr val="00B0F0"/>
                </a:solidFill>
              </a:rPr>
              <a:t>occupationally exposed </a:t>
            </a:r>
            <a:r>
              <a:rPr lang="en-US" sz="4100" b="1" dirty="0"/>
              <a:t>workers and are allowed to receive up to </a:t>
            </a:r>
            <a:r>
              <a:rPr lang="en-US" sz="4100" b="1" u="sng" dirty="0"/>
              <a:t>50 mSv</a:t>
            </a:r>
            <a:r>
              <a:rPr lang="en-US" sz="4100" b="1" dirty="0">
                <a:solidFill>
                  <a:srgbClr val="FFFF00"/>
                </a:solidFill>
              </a:rPr>
              <a:t> </a:t>
            </a:r>
            <a:r>
              <a:rPr lang="en-US" sz="4100" b="1" dirty="0"/>
              <a:t>of whole-body radiation exposure per year.</a:t>
            </a:r>
          </a:p>
          <a:p>
            <a:pPr>
              <a:buNone/>
            </a:pPr>
            <a:endParaRPr lang="en-US" sz="4100" b="1" dirty="0"/>
          </a:p>
          <a:p>
            <a:pPr>
              <a:buNone/>
            </a:pPr>
            <a:r>
              <a:rPr lang="en-US" sz="4100" b="1" dirty="0"/>
              <a:t>     The average dose for individuals occupationally exposed in the operation of dental x-ray equipment is far less than the limit</a:t>
            </a:r>
            <a:r>
              <a:rPr lang="en-US" sz="4100" b="1" dirty="0">
                <a:solidFill>
                  <a:srgbClr val="FFFF00"/>
                </a:solidFill>
              </a:rPr>
              <a:t>: </a:t>
            </a:r>
            <a:r>
              <a:rPr lang="en-US" sz="4100" b="1" u="sng" dirty="0"/>
              <a:t>0.2 mSv, or 0.4% of the allowable exposure</a:t>
            </a:r>
            <a:r>
              <a:rPr lang="en-US" sz="3600" b="1" u="sng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8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 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686800" cy="6553200"/>
          </a:xfrm>
        </p:spPr>
      </p:pic>
    </p:spTree>
    <p:extLst>
      <p:ext uri="{BB962C8B-B14F-4D97-AF65-F5344CB8AC3E}">
        <p14:creationId xmlns:p14="http://schemas.microsoft.com/office/powerpoint/2010/main" val="2451521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 3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686800" cy="6858000"/>
          </a:xfrm>
        </p:spPr>
      </p:pic>
    </p:spTree>
    <p:extLst>
      <p:ext uri="{BB962C8B-B14F-4D97-AF65-F5344CB8AC3E}">
        <p14:creationId xmlns:p14="http://schemas.microsoft.com/office/powerpoint/2010/main" val="157966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153400" cy="61269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Reducing Dental Exposure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b="1" dirty="0"/>
              <a:t>There are </a:t>
            </a:r>
            <a:r>
              <a:rPr lang="en-US" b="1" u="sng" dirty="0"/>
              <a:t>three guiding principles </a:t>
            </a:r>
            <a:r>
              <a:rPr lang="en-US" b="1" dirty="0"/>
              <a:t>in radiation protection; 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- The first is the </a:t>
            </a:r>
            <a:r>
              <a:rPr lang="en-US" b="1" i="1" dirty="0"/>
              <a:t>principle of justification</a:t>
            </a:r>
            <a:r>
              <a:rPr lang="en-US" b="1" dirty="0"/>
              <a:t>, the dentist must  do more good than harm. 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-The second guiding rule is the </a:t>
            </a:r>
            <a:r>
              <a:rPr lang="en-US" b="1" i="1" dirty="0"/>
              <a:t>principle of optimization</a:t>
            </a:r>
            <a:r>
              <a:rPr lang="en-US" b="1" dirty="0"/>
              <a:t>. ALARA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- The third principle is that of </a:t>
            </a:r>
            <a:r>
              <a:rPr lang="en-US" b="1" i="1" dirty="0"/>
              <a:t>dose limitation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590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  PATIENT SELECTION CRITERIA</a:t>
            </a:r>
          </a:p>
          <a:p>
            <a:endParaRPr lang="en-US" b="1" dirty="0"/>
          </a:p>
          <a:p>
            <a:pPr>
              <a:buNone/>
            </a:pPr>
            <a:r>
              <a:rPr lang="en-US" dirty="0"/>
              <a:t>     </a:t>
            </a:r>
            <a:r>
              <a:rPr lang="en-US" b="1" i="1" dirty="0">
                <a:solidFill>
                  <a:srgbClr val="00B0F0"/>
                </a:solidFill>
              </a:rPr>
              <a:t>According to  (ADA, 2006)</a:t>
            </a:r>
          </a:p>
          <a:p>
            <a:pPr>
              <a:buNone/>
            </a:pPr>
            <a:r>
              <a:rPr lang="en-US" b="1" dirty="0"/>
              <a:t>    -Dentists should not prescribe routine dental radiographs at preset intervals for all patients. </a:t>
            </a:r>
            <a:r>
              <a:rPr lang="en-US" b="1" i="1" dirty="0">
                <a:solidFill>
                  <a:srgbClr val="FF0000"/>
                </a:solidFill>
              </a:rPr>
              <a:t>Instead</a:t>
            </a:r>
            <a:r>
              <a:rPr lang="en-US" b="1" dirty="0"/>
              <a:t>,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    - they should prescribe radiographs after an evaluation of the patient ’s needs that includes</a:t>
            </a:r>
          </a:p>
          <a:p>
            <a:pPr>
              <a:buNone/>
            </a:pPr>
            <a:r>
              <a:rPr lang="en-US" b="1" dirty="0"/>
              <a:t> a(1) health history</a:t>
            </a:r>
          </a:p>
          <a:p>
            <a:pPr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/>
              <a:t>review, a (2)clinical dental history assessment, a (3) clinical examination, and an (4) evaluation of susceptibility to dental diseases</a:t>
            </a:r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32004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55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5334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 -NATURAL RADIATION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/>
            </a:br>
            <a:r>
              <a:rPr lang="en-US" dirty="0"/>
              <a:t>- </a:t>
            </a:r>
            <a:r>
              <a:rPr lang="en-US" sz="3200" dirty="0"/>
              <a:t>All life on earth has evolved in a continuous exposure to natural radiation  from: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1. Cosmic  </a:t>
            </a:r>
            <a:br>
              <a:rPr lang="en-US" sz="3200" dirty="0"/>
            </a:br>
            <a:r>
              <a:rPr lang="en-US" sz="3200" dirty="0"/>
              <a:t>2. Terrestrial sources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 An average annual effective dose of about 2.4  mSv worldwide and 3.0 mSv in the United States because of higher radon levels.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8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695450"/>
            <a:ext cx="8610600" cy="3467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1- Cosmic Sources</a:t>
            </a:r>
            <a:br>
              <a:rPr lang="en-US" sz="3200" b="1" dirty="0">
                <a:solidFill>
                  <a:srgbClr val="FF0000"/>
                </a:solidFill>
              </a:rPr>
            </a:b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u="sng" dirty="0">
                <a:solidFill>
                  <a:schemeClr val="tx1"/>
                </a:solidFill>
              </a:rPr>
              <a:t> - </a:t>
            </a:r>
            <a:r>
              <a:rPr lang="en-US" sz="3600" u="sng" dirty="0"/>
              <a:t>Includes:- </a:t>
            </a:r>
            <a:br>
              <a:rPr lang="en-US" sz="3600" b="1" dirty="0"/>
            </a:br>
            <a:r>
              <a:rPr lang="en-US" sz="3200" dirty="0"/>
              <a:t>1. Energetic subatomic particles, </a:t>
            </a:r>
            <a:br>
              <a:rPr lang="en-US" sz="3200" dirty="0"/>
            </a:br>
            <a:r>
              <a:rPr lang="en-US" sz="3200" dirty="0"/>
              <a:t>2. Photons from the </a:t>
            </a:r>
            <a:r>
              <a:rPr lang="en-US" sz="3200" u="sng" dirty="0"/>
              <a:t>sun</a:t>
            </a:r>
            <a:r>
              <a:rPr lang="en-US" sz="3200" dirty="0"/>
              <a:t> &amp; </a:t>
            </a:r>
            <a:r>
              <a:rPr lang="en-US" sz="3200" u="sng" dirty="0"/>
              <a:t>supernova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3. The particles &amp; photons generated by the interactions of primary cosmic radiation with atoms and molecules of the earth’s atmosphere.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73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Cosmic rays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3549"/>
            <a:ext cx="8229600" cy="3999265"/>
          </a:xfrm>
        </p:spPr>
      </p:pic>
    </p:spTree>
    <p:extLst>
      <p:ext uri="{BB962C8B-B14F-4D97-AF65-F5344CB8AC3E}">
        <p14:creationId xmlns:p14="http://schemas.microsoft.com/office/powerpoint/2010/main" val="377542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050760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400" b="1" dirty="0"/>
              <a:t>- Exposure from cosmic radiation is primarily a function  </a:t>
            </a:r>
            <a:r>
              <a:rPr lang="en-US" sz="4400" b="1" dirty="0">
                <a:solidFill>
                  <a:srgbClr val="FF0000"/>
                </a:solidFill>
              </a:rPr>
              <a:t>of altitude</a:t>
            </a:r>
            <a:r>
              <a:rPr lang="en-US" sz="4400" b="1" dirty="0"/>
              <a:t>, </a:t>
            </a:r>
          </a:p>
          <a:p>
            <a:endParaRPr lang="en-US" sz="4400" b="1" dirty="0"/>
          </a:p>
          <a:p>
            <a:pPr>
              <a:buNone/>
            </a:pPr>
            <a:r>
              <a:rPr lang="en-US" sz="4400" b="1" dirty="0"/>
              <a:t>- almost doubling with each 2000-meter (m) increase in elevation, because less atmosphere is present to attenuate the radiation.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9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6477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- </a:t>
            </a:r>
            <a:r>
              <a:rPr lang="en-US" sz="3600" b="1" u="sng" dirty="0"/>
              <a:t>At sea level </a:t>
            </a:r>
            <a:r>
              <a:rPr lang="en-US" sz="3600" b="1" dirty="0"/>
              <a:t>the exposure from cosmic radiation is about </a:t>
            </a:r>
            <a:r>
              <a:rPr lang="en-US" sz="3600" b="1" dirty="0">
                <a:solidFill>
                  <a:srgbClr val="00B0F0"/>
                </a:solidFill>
              </a:rPr>
              <a:t>0.24</a:t>
            </a:r>
            <a:r>
              <a:rPr lang="en-US" sz="3600" b="1" dirty="0"/>
              <a:t> mSv per year;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- at an elevation of 1600 m </a:t>
            </a:r>
            <a:br>
              <a:rPr lang="en-US" sz="3600" b="1" dirty="0"/>
            </a:br>
            <a:r>
              <a:rPr lang="en-US" sz="3600" b="1" dirty="0"/>
              <a:t>(1 mile, the elevation of Denver, Colorado), it is about </a:t>
            </a:r>
            <a:r>
              <a:rPr lang="en-US" sz="3600" b="1" u="sng" dirty="0"/>
              <a:t>0.50 mSv per year</a:t>
            </a:r>
            <a:r>
              <a:rPr lang="en-US" sz="3600" b="1" dirty="0"/>
              <a:t>.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- The global average is </a:t>
            </a:r>
            <a:r>
              <a:rPr lang="en-US" sz="3600" b="1" u="sng" dirty="0"/>
              <a:t>0.4 mSv per year, </a:t>
            </a:r>
            <a:r>
              <a:rPr lang="en-US" sz="3600" b="1" dirty="0">
                <a:solidFill>
                  <a:srgbClr val="00B0F0"/>
                </a:solidFill>
              </a:rPr>
              <a:t>about 16% </a:t>
            </a:r>
            <a:r>
              <a:rPr lang="en-US" sz="3600" b="1" dirty="0"/>
              <a:t>of natural exposure.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3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305800" cy="6477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/>
              <a:t>      </a:t>
            </a:r>
          </a:p>
          <a:p>
            <a:pPr>
              <a:buNone/>
            </a:pPr>
            <a:endParaRPr lang="en-US" sz="3600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rgbClr val="00B0F0"/>
                </a:solidFill>
              </a:rPr>
              <a:t>    </a:t>
            </a:r>
            <a:r>
              <a:rPr lang="en-US" sz="6400" b="1" dirty="0">
                <a:solidFill>
                  <a:srgbClr val="00B0F0"/>
                </a:solidFill>
              </a:rPr>
              <a:t>  </a:t>
            </a:r>
            <a:r>
              <a:rPr lang="en-US" sz="16000" b="1" dirty="0">
                <a:solidFill>
                  <a:srgbClr val="00B0F0"/>
                </a:solidFill>
              </a:rPr>
              <a:t>2-Terrestrial Sources</a:t>
            </a:r>
          </a:p>
          <a:p>
            <a:pPr>
              <a:buNone/>
            </a:pPr>
            <a:r>
              <a:rPr lang="en-US" sz="16000" b="1" dirty="0">
                <a:solidFill>
                  <a:srgbClr val="00B0F0"/>
                </a:solidFill>
              </a:rPr>
              <a:t>     </a:t>
            </a:r>
            <a:r>
              <a:rPr lang="en-US" sz="16000" b="1" dirty="0"/>
              <a:t>Exposure from terrestrial sources comes from:</a:t>
            </a:r>
          </a:p>
          <a:p>
            <a:pPr>
              <a:buNone/>
            </a:pPr>
            <a:endParaRPr lang="en-US" sz="16000" b="1" dirty="0"/>
          </a:p>
          <a:p>
            <a:pPr>
              <a:buNone/>
            </a:pPr>
            <a:r>
              <a:rPr lang="en-US" sz="16000" b="1" dirty="0"/>
              <a:t> (</a:t>
            </a:r>
            <a:r>
              <a:rPr lang="en-US" sz="16000" b="1" dirty="0">
                <a:solidFill>
                  <a:srgbClr val="FF0000"/>
                </a:solidFill>
              </a:rPr>
              <a:t>a</a:t>
            </a:r>
            <a:r>
              <a:rPr lang="en-US" sz="16000" b="1" dirty="0"/>
              <a:t>) external sources such as soil and from,</a:t>
            </a:r>
          </a:p>
          <a:p>
            <a:pPr>
              <a:buNone/>
            </a:pPr>
            <a:endParaRPr lang="en-US" sz="16000" b="1" dirty="0"/>
          </a:p>
          <a:p>
            <a:pPr>
              <a:buNone/>
            </a:pPr>
            <a:r>
              <a:rPr lang="en-US" sz="16000" b="1" dirty="0"/>
              <a:t> (</a:t>
            </a:r>
            <a:r>
              <a:rPr lang="en-US" sz="16000" b="1" dirty="0">
                <a:solidFill>
                  <a:srgbClr val="FF0000"/>
                </a:solidFill>
              </a:rPr>
              <a:t>b</a:t>
            </a:r>
            <a:r>
              <a:rPr lang="en-US" sz="16000" b="1" dirty="0"/>
              <a:t>) internal sources, including radon and other radionuclides that are inhaled or ingested.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 </a:t>
            </a:r>
          </a:p>
          <a:p>
            <a:pPr>
              <a:buNone/>
            </a:pPr>
            <a:r>
              <a:rPr lang="en-US" sz="29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9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en-US" sz="5400" b="1" dirty="0">
                <a:solidFill>
                  <a:srgbClr val="00B0F0"/>
                </a:solidFill>
              </a:rPr>
              <a:t>2-Terrestrial Sources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348582"/>
            <a:ext cx="6370108" cy="4777581"/>
          </a:xfrm>
        </p:spPr>
      </p:pic>
    </p:spTree>
    <p:extLst>
      <p:ext uri="{BB962C8B-B14F-4D97-AF65-F5344CB8AC3E}">
        <p14:creationId xmlns:p14="http://schemas.microsoft.com/office/powerpoint/2010/main" val="214679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904</Words>
  <Application>Microsoft Office PowerPoint</Application>
  <PresentationFormat>On-screen Show (4:3)</PresentationFormat>
  <Paragraphs>132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Comic Sans MS</vt:lpstr>
      <vt:lpstr>Office Theme</vt:lpstr>
      <vt:lpstr>C H A P T E R 4</vt:lpstr>
      <vt:lpstr>Sources of Radiation Exposure </vt:lpstr>
      <vt:lpstr>I -NATURAL RADIATION  - All life on earth has evolved in a continuous exposure to natural radiation  from:  1. Cosmic   2. Terrestrial sources   - An average annual effective dose of about 2.4  mSv worldwide and 3.0 mSv in the United States because of higher radon levels.  </vt:lpstr>
      <vt:lpstr>1- Cosmic Sources   - Includes:-  1. Energetic subatomic particles,  2. Photons from the sun &amp; supernova,  3. The particles &amp; photons generated by the interactions of primary cosmic radiation with atoms and molecules of the earth’s atmosphere. </vt:lpstr>
      <vt:lpstr>Cosmic rays </vt:lpstr>
      <vt:lpstr>PowerPoint Presentation</vt:lpstr>
      <vt:lpstr>- At sea level the exposure from cosmic radiation is about 0.24 mSv per year;   - at an elevation of 1600 m  (1 mile, the elevation of Denver, Colorado), it is about 0.50 mSv per year.   - The global average is 0.4 mSv per year, about 16% of natural exposure. </vt:lpstr>
      <vt:lpstr>PowerPoint Presentation</vt:lpstr>
      <vt:lpstr> 2-Terrestrial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II- MAN-MADE RADIATION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3</dc:title>
  <dc:creator>rebuar fazil</dc:creator>
  <cp:lastModifiedBy>Rebuar Fadhil</cp:lastModifiedBy>
  <cp:revision>19</cp:revision>
  <dcterms:created xsi:type="dcterms:W3CDTF">2006-08-16T00:00:00Z</dcterms:created>
  <dcterms:modified xsi:type="dcterms:W3CDTF">2019-11-03T10:10:03Z</dcterms:modified>
</cp:coreProperties>
</file>