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0"/>
  </p:notesMasterIdLst>
  <p:sldIdLst>
    <p:sldId id="329" r:id="rId2"/>
    <p:sldId id="408" r:id="rId3"/>
    <p:sldId id="331" r:id="rId4"/>
    <p:sldId id="332" r:id="rId5"/>
    <p:sldId id="401" r:id="rId6"/>
    <p:sldId id="333" r:id="rId7"/>
    <p:sldId id="334" r:id="rId8"/>
    <p:sldId id="335" r:id="rId9"/>
    <p:sldId id="339" r:id="rId10"/>
    <p:sldId id="336" r:id="rId11"/>
    <p:sldId id="382" r:id="rId12"/>
    <p:sldId id="337" r:id="rId13"/>
    <p:sldId id="345" r:id="rId14"/>
    <p:sldId id="403" r:id="rId15"/>
    <p:sldId id="383" r:id="rId16"/>
    <p:sldId id="348" r:id="rId17"/>
    <p:sldId id="384" r:id="rId18"/>
    <p:sldId id="351" r:id="rId19"/>
    <p:sldId id="352" r:id="rId20"/>
    <p:sldId id="353" r:id="rId21"/>
    <p:sldId id="354" r:id="rId22"/>
    <p:sldId id="355" r:id="rId23"/>
    <p:sldId id="381" r:id="rId24"/>
    <p:sldId id="356" r:id="rId25"/>
    <p:sldId id="357" r:id="rId26"/>
    <p:sldId id="358" r:id="rId27"/>
    <p:sldId id="359" r:id="rId28"/>
    <p:sldId id="365" r:id="rId29"/>
    <p:sldId id="360" r:id="rId30"/>
    <p:sldId id="361" r:id="rId31"/>
    <p:sldId id="367" r:id="rId32"/>
    <p:sldId id="368" r:id="rId33"/>
    <p:sldId id="404" r:id="rId34"/>
    <p:sldId id="362" r:id="rId35"/>
    <p:sldId id="407" r:id="rId36"/>
    <p:sldId id="370" r:id="rId37"/>
    <p:sldId id="371" r:id="rId38"/>
    <p:sldId id="373" r:id="rId39"/>
    <p:sldId id="374" r:id="rId40"/>
    <p:sldId id="377" r:id="rId41"/>
    <p:sldId id="378" r:id="rId42"/>
    <p:sldId id="379" r:id="rId43"/>
    <p:sldId id="402" r:id="rId44"/>
    <p:sldId id="385" r:id="rId45"/>
    <p:sldId id="390" r:id="rId46"/>
    <p:sldId id="380" r:id="rId47"/>
    <p:sldId id="405" r:id="rId48"/>
    <p:sldId id="386" r:id="rId49"/>
    <p:sldId id="387" r:id="rId50"/>
    <p:sldId id="391" r:id="rId51"/>
    <p:sldId id="392" r:id="rId52"/>
    <p:sldId id="398" r:id="rId53"/>
    <p:sldId id="395" r:id="rId54"/>
    <p:sldId id="396" r:id="rId55"/>
    <p:sldId id="397" r:id="rId56"/>
    <p:sldId id="412" r:id="rId57"/>
    <p:sldId id="413" r:id="rId58"/>
    <p:sldId id="414" r:id="rId59"/>
    <p:sldId id="415" r:id="rId60"/>
    <p:sldId id="416" r:id="rId61"/>
    <p:sldId id="417" r:id="rId62"/>
    <p:sldId id="418" r:id="rId63"/>
    <p:sldId id="419" r:id="rId64"/>
    <p:sldId id="420" r:id="rId65"/>
    <p:sldId id="421" r:id="rId66"/>
    <p:sldId id="422" r:id="rId67"/>
    <p:sldId id="423" r:id="rId68"/>
    <p:sldId id="406"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08"/>
    <p:restoredTop sz="94709"/>
  </p:normalViewPr>
  <p:slideViewPr>
    <p:cSldViewPr snapToGrid="0" snapToObjects="1">
      <p:cViewPr varScale="1">
        <p:scale>
          <a:sx n="97" d="100"/>
          <a:sy n="97" d="100"/>
        </p:scale>
        <p:origin x="62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DEB2AC-0DBD-E641-BC96-202CFFE7DD85}" type="datetimeFigureOut">
              <a:rPr lang="en-US" smtClean="0"/>
              <a:t>11/5/19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9D3AE2-763A-2340-95E5-296F7C8964A1}" type="slidenum">
              <a:rPr lang="en-US" smtClean="0"/>
              <a:t>‹#›</a:t>
            </a:fld>
            <a:endParaRPr lang="en-US"/>
          </a:p>
        </p:txBody>
      </p:sp>
    </p:spTree>
    <p:extLst>
      <p:ext uri="{BB962C8B-B14F-4D97-AF65-F5344CB8AC3E}">
        <p14:creationId xmlns:p14="http://schemas.microsoft.com/office/powerpoint/2010/main" val="742889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عنصر نائب لصورة الشريحة 1">
            <a:extLst>
              <a:ext uri="{FF2B5EF4-FFF2-40B4-BE49-F238E27FC236}">
                <a16:creationId xmlns:a16="http://schemas.microsoft.com/office/drawing/2014/main" id="{5E37A17B-1673-CC4C-8B67-8DDC9F1C488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عنصر نائب للملاحظات 2">
            <a:extLst>
              <a:ext uri="{FF2B5EF4-FFF2-40B4-BE49-F238E27FC236}">
                <a16:creationId xmlns:a16="http://schemas.microsoft.com/office/drawing/2014/main" id="{52E05AB7-5758-7B4F-BB9A-72CE4BBFDC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ar-IQ" altLang="en-US"/>
          </a:p>
        </p:txBody>
      </p:sp>
      <p:sp>
        <p:nvSpPr>
          <p:cNvPr id="46083" name="عنصر نائب لرقم الشريحة 3">
            <a:extLst>
              <a:ext uri="{FF2B5EF4-FFF2-40B4-BE49-F238E27FC236}">
                <a16:creationId xmlns:a16="http://schemas.microsoft.com/office/drawing/2014/main" id="{A2E2BAF5-78F9-D34C-B74E-960BA6E317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29645E5-C8B9-394B-97E2-80E1B3969BEE}" type="slidenum">
              <a:rPr lang="en-US" altLang="en-US" smtClean="0">
                <a:latin typeface="Arial" panose="020B0604020202020204" pitchFamily="34" charset="0"/>
              </a:rPr>
              <a:pPr>
                <a:spcBef>
                  <a:spcPct val="0"/>
                </a:spcBef>
              </a:pPr>
              <a:t>8</a:t>
            </a:fld>
            <a:endParaRPr lang="en-US" altLang="en-US">
              <a:latin typeface="Arial" panose="020B0604020202020204" pitchFamily="34" charset="0"/>
            </a:endParaRPr>
          </a:p>
        </p:txBody>
      </p:sp>
    </p:spTree>
    <p:extLst>
      <p:ext uri="{BB962C8B-B14F-4D97-AF65-F5344CB8AC3E}">
        <p14:creationId xmlns:p14="http://schemas.microsoft.com/office/powerpoint/2010/main" val="4090114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932AB-54DC-6143-8272-D7D7EB4C00D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A6893-B899-A54F-94A9-6A1DC9F405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6C60A1B-10D7-194B-A185-30279A4CE0F5}"/>
              </a:ext>
            </a:extLst>
          </p:cNvPr>
          <p:cNvSpPr>
            <a:spLocks noGrp="1"/>
          </p:cNvSpPr>
          <p:nvPr>
            <p:ph type="dt" sz="half" idx="10"/>
          </p:nvPr>
        </p:nvSpPr>
        <p:spPr/>
        <p:txBody>
          <a:bodyPr/>
          <a:lstStyle/>
          <a:p>
            <a:fld id="{BA7D5143-BC95-4444-AB1A-C0FCFB763645}" type="datetimeFigureOut">
              <a:rPr lang="en-US" smtClean="0"/>
              <a:t>11/5/19</a:t>
            </a:fld>
            <a:endParaRPr lang="en-US"/>
          </a:p>
        </p:txBody>
      </p:sp>
      <p:sp>
        <p:nvSpPr>
          <p:cNvPr id="5" name="Footer Placeholder 4">
            <a:extLst>
              <a:ext uri="{FF2B5EF4-FFF2-40B4-BE49-F238E27FC236}">
                <a16:creationId xmlns:a16="http://schemas.microsoft.com/office/drawing/2014/main" id="{8A82BF90-3FC1-1942-9E76-2E9C26EAF2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71A4A7-D326-A448-9E71-4C4AD7AF8DA8}"/>
              </a:ext>
            </a:extLst>
          </p:cNvPr>
          <p:cNvSpPr>
            <a:spLocks noGrp="1"/>
          </p:cNvSpPr>
          <p:nvPr>
            <p:ph type="sldNum" sz="quarter" idx="12"/>
          </p:nvPr>
        </p:nvSpPr>
        <p:spPr/>
        <p:txBody>
          <a:bodyPr/>
          <a:lstStyle/>
          <a:p>
            <a:fld id="{E7E197D1-190C-2C41-B9A1-816B23E18584}" type="slidenum">
              <a:rPr lang="en-US" smtClean="0"/>
              <a:t>‹#›</a:t>
            </a:fld>
            <a:endParaRPr lang="en-US"/>
          </a:p>
        </p:txBody>
      </p:sp>
    </p:spTree>
    <p:extLst>
      <p:ext uri="{BB962C8B-B14F-4D97-AF65-F5344CB8AC3E}">
        <p14:creationId xmlns:p14="http://schemas.microsoft.com/office/powerpoint/2010/main" val="1497705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2DC574-728B-5B40-BDAE-C7A410EDCAC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25B6622-3027-C940-AFA1-D179F12A0A2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724738-D231-A84D-8E74-6D84A58887EB}"/>
              </a:ext>
            </a:extLst>
          </p:cNvPr>
          <p:cNvSpPr>
            <a:spLocks noGrp="1"/>
          </p:cNvSpPr>
          <p:nvPr>
            <p:ph type="dt" sz="half" idx="10"/>
          </p:nvPr>
        </p:nvSpPr>
        <p:spPr/>
        <p:txBody>
          <a:bodyPr/>
          <a:lstStyle/>
          <a:p>
            <a:fld id="{BA7D5143-BC95-4444-AB1A-C0FCFB763645}" type="datetimeFigureOut">
              <a:rPr lang="en-US" smtClean="0"/>
              <a:t>11/5/19</a:t>
            </a:fld>
            <a:endParaRPr lang="en-US"/>
          </a:p>
        </p:txBody>
      </p:sp>
      <p:sp>
        <p:nvSpPr>
          <p:cNvPr id="5" name="Footer Placeholder 4">
            <a:extLst>
              <a:ext uri="{FF2B5EF4-FFF2-40B4-BE49-F238E27FC236}">
                <a16:creationId xmlns:a16="http://schemas.microsoft.com/office/drawing/2014/main" id="{F7148C8A-4397-F649-A670-DD9FCD1658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8872AD-07A8-6745-9EF0-456F2763E747}"/>
              </a:ext>
            </a:extLst>
          </p:cNvPr>
          <p:cNvSpPr>
            <a:spLocks noGrp="1"/>
          </p:cNvSpPr>
          <p:nvPr>
            <p:ph type="sldNum" sz="quarter" idx="12"/>
          </p:nvPr>
        </p:nvSpPr>
        <p:spPr/>
        <p:txBody>
          <a:bodyPr/>
          <a:lstStyle/>
          <a:p>
            <a:fld id="{E7E197D1-190C-2C41-B9A1-816B23E18584}" type="slidenum">
              <a:rPr lang="en-US" smtClean="0"/>
              <a:t>‹#›</a:t>
            </a:fld>
            <a:endParaRPr lang="en-US"/>
          </a:p>
        </p:txBody>
      </p:sp>
    </p:spTree>
    <p:extLst>
      <p:ext uri="{BB962C8B-B14F-4D97-AF65-F5344CB8AC3E}">
        <p14:creationId xmlns:p14="http://schemas.microsoft.com/office/powerpoint/2010/main" val="680483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F87EEA-4044-FE47-857D-294A6D89624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E6ABC9-E74C-844A-AC6C-E3D91138AC1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E1A286-F14B-4E40-9405-418ED9C26E74}"/>
              </a:ext>
            </a:extLst>
          </p:cNvPr>
          <p:cNvSpPr>
            <a:spLocks noGrp="1"/>
          </p:cNvSpPr>
          <p:nvPr>
            <p:ph type="dt" sz="half" idx="10"/>
          </p:nvPr>
        </p:nvSpPr>
        <p:spPr/>
        <p:txBody>
          <a:bodyPr/>
          <a:lstStyle/>
          <a:p>
            <a:fld id="{BA7D5143-BC95-4444-AB1A-C0FCFB763645}" type="datetimeFigureOut">
              <a:rPr lang="en-US" smtClean="0"/>
              <a:t>11/5/19</a:t>
            </a:fld>
            <a:endParaRPr lang="en-US"/>
          </a:p>
        </p:txBody>
      </p:sp>
      <p:sp>
        <p:nvSpPr>
          <p:cNvPr id="5" name="Footer Placeholder 4">
            <a:extLst>
              <a:ext uri="{FF2B5EF4-FFF2-40B4-BE49-F238E27FC236}">
                <a16:creationId xmlns:a16="http://schemas.microsoft.com/office/drawing/2014/main" id="{5C047993-2DFE-2B44-ACE3-EB25B03E1E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1A017F-A459-D84B-872C-FB32A1095038}"/>
              </a:ext>
            </a:extLst>
          </p:cNvPr>
          <p:cNvSpPr>
            <a:spLocks noGrp="1"/>
          </p:cNvSpPr>
          <p:nvPr>
            <p:ph type="sldNum" sz="quarter" idx="12"/>
          </p:nvPr>
        </p:nvSpPr>
        <p:spPr/>
        <p:txBody>
          <a:bodyPr/>
          <a:lstStyle/>
          <a:p>
            <a:fld id="{E7E197D1-190C-2C41-B9A1-816B23E18584}" type="slidenum">
              <a:rPr lang="en-US" smtClean="0"/>
              <a:t>‹#›</a:t>
            </a:fld>
            <a:endParaRPr lang="en-US"/>
          </a:p>
        </p:txBody>
      </p:sp>
    </p:spTree>
    <p:extLst>
      <p:ext uri="{BB962C8B-B14F-4D97-AF65-F5344CB8AC3E}">
        <p14:creationId xmlns:p14="http://schemas.microsoft.com/office/powerpoint/2010/main" val="13553969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0" y="838200"/>
            <a:ext cx="10363200" cy="990600"/>
          </a:xfrm>
        </p:spPr>
        <p:txBody>
          <a:bodyPr/>
          <a:lstStyle/>
          <a:p>
            <a:r>
              <a:rPr lang="en-US"/>
              <a:t>Click to edit Master title style</a:t>
            </a:r>
            <a:endParaRPr lang="ar-IQ"/>
          </a:p>
        </p:txBody>
      </p:sp>
      <p:sp>
        <p:nvSpPr>
          <p:cNvPr id="3" name="Text Placeholder 2"/>
          <p:cNvSpPr>
            <a:spLocks noGrp="1"/>
          </p:cNvSpPr>
          <p:nvPr>
            <p:ph type="body" sz="half" idx="1"/>
          </p:nvPr>
        </p:nvSpPr>
        <p:spPr>
          <a:xfrm>
            <a:off x="914407" y="2057400"/>
            <a:ext cx="5091289"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IQ"/>
          </a:p>
        </p:txBody>
      </p:sp>
      <p:sp>
        <p:nvSpPr>
          <p:cNvPr id="4" name="Content Placeholder 3"/>
          <p:cNvSpPr>
            <a:spLocks noGrp="1"/>
          </p:cNvSpPr>
          <p:nvPr>
            <p:ph sz="half" idx="2"/>
          </p:nvPr>
        </p:nvSpPr>
        <p:spPr>
          <a:xfrm>
            <a:off x="6186320" y="2057400"/>
            <a:ext cx="5091289"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IQ"/>
          </a:p>
        </p:txBody>
      </p:sp>
    </p:spTree>
    <p:extLst>
      <p:ext uri="{BB962C8B-B14F-4D97-AF65-F5344CB8AC3E}">
        <p14:creationId xmlns:p14="http://schemas.microsoft.com/office/powerpoint/2010/main" val="1415704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F4CE8-D464-7045-B70B-3614837F4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6E20BF3-8FA3-7F47-B341-21FAFDF2C0B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E3D539-1D83-434E-8ABE-3948033F7796}"/>
              </a:ext>
            </a:extLst>
          </p:cNvPr>
          <p:cNvSpPr>
            <a:spLocks noGrp="1"/>
          </p:cNvSpPr>
          <p:nvPr>
            <p:ph type="dt" sz="half" idx="10"/>
          </p:nvPr>
        </p:nvSpPr>
        <p:spPr/>
        <p:txBody>
          <a:bodyPr/>
          <a:lstStyle/>
          <a:p>
            <a:fld id="{BA7D5143-BC95-4444-AB1A-C0FCFB763645}" type="datetimeFigureOut">
              <a:rPr lang="en-US" smtClean="0"/>
              <a:t>11/5/19</a:t>
            </a:fld>
            <a:endParaRPr lang="en-US"/>
          </a:p>
        </p:txBody>
      </p:sp>
      <p:sp>
        <p:nvSpPr>
          <p:cNvPr id="5" name="Footer Placeholder 4">
            <a:extLst>
              <a:ext uri="{FF2B5EF4-FFF2-40B4-BE49-F238E27FC236}">
                <a16:creationId xmlns:a16="http://schemas.microsoft.com/office/drawing/2014/main" id="{B7C5D6FE-DC3F-D940-87AE-FF3F2CE609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6F0929-B4BF-EC49-807A-B744104AB8FB}"/>
              </a:ext>
            </a:extLst>
          </p:cNvPr>
          <p:cNvSpPr>
            <a:spLocks noGrp="1"/>
          </p:cNvSpPr>
          <p:nvPr>
            <p:ph type="sldNum" sz="quarter" idx="12"/>
          </p:nvPr>
        </p:nvSpPr>
        <p:spPr/>
        <p:txBody>
          <a:bodyPr/>
          <a:lstStyle/>
          <a:p>
            <a:fld id="{E7E197D1-190C-2C41-B9A1-816B23E18584}" type="slidenum">
              <a:rPr lang="en-US" smtClean="0"/>
              <a:t>‹#›</a:t>
            </a:fld>
            <a:endParaRPr lang="en-US"/>
          </a:p>
        </p:txBody>
      </p:sp>
    </p:spTree>
    <p:extLst>
      <p:ext uri="{BB962C8B-B14F-4D97-AF65-F5344CB8AC3E}">
        <p14:creationId xmlns:p14="http://schemas.microsoft.com/office/powerpoint/2010/main" val="106736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ED7EE-E655-BD4D-B58B-679A5051A5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6E35593-4049-BA44-B916-3F0B47BDF6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BDE987A-FC39-1D46-B0D1-76E2505E74C0}"/>
              </a:ext>
            </a:extLst>
          </p:cNvPr>
          <p:cNvSpPr>
            <a:spLocks noGrp="1"/>
          </p:cNvSpPr>
          <p:nvPr>
            <p:ph type="dt" sz="half" idx="10"/>
          </p:nvPr>
        </p:nvSpPr>
        <p:spPr/>
        <p:txBody>
          <a:bodyPr/>
          <a:lstStyle/>
          <a:p>
            <a:fld id="{BA7D5143-BC95-4444-AB1A-C0FCFB763645}" type="datetimeFigureOut">
              <a:rPr lang="en-US" smtClean="0"/>
              <a:t>11/5/19</a:t>
            </a:fld>
            <a:endParaRPr lang="en-US"/>
          </a:p>
        </p:txBody>
      </p:sp>
      <p:sp>
        <p:nvSpPr>
          <p:cNvPr id="5" name="Footer Placeholder 4">
            <a:extLst>
              <a:ext uri="{FF2B5EF4-FFF2-40B4-BE49-F238E27FC236}">
                <a16:creationId xmlns:a16="http://schemas.microsoft.com/office/drawing/2014/main" id="{D9BD1FCC-A62E-3E4A-97B7-005E377048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1FF07B-7526-6B47-AE89-B97D8D7B8F1E}"/>
              </a:ext>
            </a:extLst>
          </p:cNvPr>
          <p:cNvSpPr>
            <a:spLocks noGrp="1"/>
          </p:cNvSpPr>
          <p:nvPr>
            <p:ph type="sldNum" sz="quarter" idx="12"/>
          </p:nvPr>
        </p:nvSpPr>
        <p:spPr/>
        <p:txBody>
          <a:bodyPr/>
          <a:lstStyle/>
          <a:p>
            <a:fld id="{E7E197D1-190C-2C41-B9A1-816B23E18584}" type="slidenum">
              <a:rPr lang="en-US" smtClean="0"/>
              <a:t>‹#›</a:t>
            </a:fld>
            <a:endParaRPr lang="en-US"/>
          </a:p>
        </p:txBody>
      </p:sp>
    </p:spTree>
    <p:extLst>
      <p:ext uri="{BB962C8B-B14F-4D97-AF65-F5344CB8AC3E}">
        <p14:creationId xmlns:p14="http://schemas.microsoft.com/office/powerpoint/2010/main" val="1564574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48B9C-77FF-0542-9428-BE3F415721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2160C1-CB41-194F-A6A2-6CA759547B7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49B4D5-E079-AB4C-BC05-CA216FC744E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D1B4747-9200-8A4F-B382-70D5D8E1C5A3}"/>
              </a:ext>
            </a:extLst>
          </p:cNvPr>
          <p:cNvSpPr>
            <a:spLocks noGrp="1"/>
          </p:cNvSpPr>
          <p:nvPr>
            <p:ph type="dt" sz="half" idx="10"/>
          </p:nvPr>
        </p:nvSpPr>
        <p:spPr/>
        <p:txBody>
          <a:bodyPr/>
          <a:lstStyle/>
          <a:p>
            <a:fld id="{BA7D5143-BC95-4444-AB1A-C0FCFB763645}" type="datetimeFigureOut">
              <a:rPr lang="en-US" smtClean="0"/>
              <a:t>11/5/19</a:t>
            </a:fld>
            <a:endParaRPr lang="en-US"/>
          </a:p>
        </p:txBody>
      </p:sp>
      <p:sp>
        <p:nvSpPr>
          <p:cNvPr id="6" name="Footer Placeholder 5">
            <a:extLst>
              <a:ext uri="{FF2B5EF4-FFF2-40B4-BE49-F238E27FC236}">
                <a16:creationId xmlns:a16="http://schemas.microsoft.com/office/drawing/2014/main" id="{7A784CF6-6BA8-B24B-8FC0-68741C53C5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4E06625-E3CF-F547-964C-826A88A7E1BB}"/>
              </a:ext>
            </a:extLst>
          </p:cNvPr>
          <p:cNvSpPr>
            <a:spLocks noGrp="1"/>
          </p:cNvSpPr>
          <p:nvPr>
            <p:ph type="sldNum" sz="quarter" idx="12"/>
          </p:nvPr>
        </p:nvSpPr>
        <p:spPr/>
        <p:txBody>
          <a:bodyPr/>
          <a:lstStyle/>
          <a:p>
            <a:fld id="{E7E197D1-190C-2C41-B9A1-816B23E18584}" type="slidenum">
              <a:rPr lang="en-US" smtClean="0"/>
              <a:t>‹#›</a:t>
            </a:fld>
            <a:endParaRPr lang="en-US"/>
          </a:p>
        </p:txBody>
      </p:sp>
    </p:spTree>
    <p:extLst>
      <p:ext uri="{BB962C8B-B14F-4D97-AF65-F5344CB8AC3E}">
        <p14:creationId xmlns:p14="http://schemas.microsoft.com/office/powerpoint/2010/main" val="705409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93C27-E4B3-E245-82D9-5CF7FA97F81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B1B2645-750B-1441-8966-65EFDC9968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4F60019-4FC7-3E47-931F-62035440BDE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EC981C8-4683-DE45-A04C-B49AA4046D1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C950D7D-BCAD-7649-9E48-EB09554AE75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62139D-FE4E-6E43-A33B-DEC04FF3EA86}"/>
              </a:ext>
            </a:extLst>
          </p:cNvPr>
          <p:cNvSpPr>
            <a:spLocks noGrp="1"/>
          </p:cNvSpPr>
          <p:nvPr>
            <p:ph type="dt" sz="half" idx="10"/>
          </p:nvPr>
        </p:nvSpPr>
        <p:spPr/>
        <p:txBody>
          <a:bodyPr/>
          <a:lstStyle/>
          <a:p>
            <a:fld id="{BA7D5143-BC95-4444-AB1A-C0FCFB763645}" type="datetimeFigureOut">
              <a:rPr lang="en-US" smtClean="0"/>
              <a:t>11/5/19</a:t>
            </a:fld>
            <a:endParaRPr lang="en-US"/>
          </a:p>
        </p:txBody>
      </p:sp>
      <p:sp>
        <p:nvSpPr>
          <p:cNvPr id="8" name="Footer Placeholder 7">
            <a:extLst>
              <a:ext uri="{FF2B5EF4-FFF2-40B4-BE49-F238E27FC236}">
                <a16:creationId xmlns:a16="http://schemas.microsoft.com/office/drawing/2014/main" id="{E39BCF01-A09F-C04F-B075-9FBFED5DCE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5B394EE-AFE2-8F44-BBF7-D92494D3265C}"/>
              </a:ext>
            </a:extLst>
          </p:cNvPr>
          <p:cNvSpPr>
            <a:spLocks noGrp="1"/>
          </p:cNvSpPr>
          <p:nvPr>
            <p:ph type="sldNum" sz="quarter" idx="12"/>
          </p:nvPr>
        </p:nvSpPr>
        <p:spPr/>
        <p:txBody>
          <a:bodyPr/>
          <a:lstStyle/>
          <a:p>
            <a:fld id="{E7E197D1-190C-2C41-B9A1-816B23E18584}" type="slidenum">
              <a:rPr lang="en-US" smtClean="0"/>
              <a:t>‹#›</a:t>
            </a:fld>
            <a:endParaRPr lang="en-US"/>
          </a:p>
        </p:txBody>
      </p:sp>
    </p:spTree>
    <p:extLst>
      <p:ext uri="{BB962C8B-B14F-4D97-AF65-F5344CB8AC3E}">
        <p14:creationId xmlns:p14="http://schemas.microsoft.com/office/powerpoint/2010/main" val="2172762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83AA8-7F66-404A-821F-4411993B16E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1E8B70D-819B-B148-99D5-A576EC75F53E}"/>
              </a:ext>
            </a:extLst>
          </p:cNvPr>
          <p:cNvSpPr>
            <a:spLocks noGrp="1"/>
          </p:cNvSpPr>
          <p:nvPr>
            <p:ph type="dt" sz="half" idx="10"/>
          </p:nvPr>
        </p:nvSpPr>
        <p:spPr/>
        <p:txBody>
          <a:bodyPr/>
          <a:lstStyle/>
          <a:p>
            <a:fld id="{BA7D5143-BC95-4444-AB1A-C0FCFB763645}" type="datetimeFigureOut">
              <a:rPr lang="en-US" smtClean="0"/>
              <a:t>11/5/19</a:t>
            </a:fld>
            <a:endParaRPr lang="en-US"/>
          </a:p>
        </p:txBody>
      </p:sp>
      <p:sp>
        <p:nvSpPr>
          <p:cNvPr id="4" name="Footer Placeholder 3">
            <a:extLst>
              <a:ext uri="{FF2B5EF4-FFF2-40B4-BE49-F238E27FC236}">
                <a16:creationId xmlns:a16="http://schemas.microsoft.com/office/drawing/2014/main" id="{862530C6-1151-4941-A158-CBCF055D7E7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8508304-AA33-DE49-B293-52B22EECA8A8}"/>
              </a:ext>
            </a:extLst>
          </p:cNvPr>
          <p:cNvSpPr>
            <a:spLocks noGrp="1"/>
          </p:cNvSpPr>
          <p:nvPr>
            <p:ph type="sldNum" sz="quarter" idx="12"/>
          </p:nvPr>
        </p:nvSpPr>
        <p:spPr/>
        <p:txBody>
          <a:bodyPr/>
          <a:lstStyle/>
          <a:p>
            <a:fld id="{E7E197D1-190C-2C41-B9A1-816B23E18584}" type="slidenum">
              <a:rPr lang="en-US" smtClean="0"/>
              <a:t>‹#›</a:t>
            </a:fld>
            <a:endParaRPr lang="en-US"/>
          </a:p>
        </p:txBody>
      </p:sp>
    </p:spTree>
    <p:extLst>
      <p:ext uri="{BB962C8B-B14F-4D97-AF65-F5344CB8AC3E}">
        <p14:creationId xmlns:p14="http://schemas.microsoft.com/office/powerpoint/2010/main" val="1530196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725959-6604-D34A-81DE-E3466E4397ED}"/>
              </a:ext>
            </a:extLst>
          </p:cNvPr>
          <p:cNvSpPr>
            <a:spLocks noGrp="1"/>
          </p:cNvSpPr>
          <p:nvPr>
            <p:ph type="dt" sz="half" idx="10"/>
          </p:nvPr>
        </p:nvSpPr>
        <p:spPr/>
        <p:txBody>
          <a:bodyPr/>
          <a:lstStyle/>
          <a:p>
            <a:fld id="{BA7D5143-BC95-4444-AB1A-C0FCFB763645}" type="datetimeFigureOut">
              <a:rPr lang="en-US" smtClean="0"/>
              <a:t>11/5/19</a:t>
            </a:fld>
            <a:endParaRPr lang="en-US"/>
          </a:p>
        </p:txBody>
      </p:sp>
      <p:sp>
        <p:nvSpPr>
          <p:cNvPr id="3" name="Footer Placeholder 2">
            <a:extLst>
              <a:ext uri="{FF2B5EF4-FFF2-40B4-BE49-F238E27FC236}">
                <a16:creationId xmlns:a16="http://schemas.microsoft.com/office/drawing/2014/main" id="{8894C50A-6C90-9042-BC08-12EBBAC9FC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37FAAC-B3F0-6B4B-930D-47FCD02D8C9D}"/>
              </a:ext>
            </a:extLst>
          </p:cNvPr>
          <p:cNvSpPr>
            <a:spLocks noGrp="1"/>
          </p:cNvSpPr>
          <p:nvPr>
            <p:ph type="sldNum" sz="quarter" idx="12"/>
          </p:nvPr>
        </p:nvSpPr>
        <p:spPr/>
        <p:txBody>
          <a:bodyPr/>
          <a:lstStyle/>
          <a:p>
            <a:fld id="{E7E197D1-190C-2C41-B9A1-816B23E18584}" type="slidenum">
              <a:rPr lang="en-US" smtClean="0"/>
              <a:t>‹#›</a:t>
            </a:fld>
            <a:endParaRPr lang="en-US"/>
          </a:p>
        </p:txBody>
      </p:sp>
    </p:spTree>
    <p:extLst>
      <p:ext uri="{BB962C8B-B14F-4D97-AF65-F5344CB8AC3E}">
        <p14:creationId xmlns:p14="http://schemas.microsoft.com/office/powerpoint/2010/main" val="248324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0DA45-DDA3-B647-ACE2-51A558EEB3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FEA5CF7-DD28-8A4F-A393-DE1FA2171B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11325E-EAF7-9643-851C-3456CFB99C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AD9703B-81FD-2A4E-AF86-4B3AE142CF35}"/>
              </a:ext>
            </a:extLst>
          </p:cNvPr>
          <p:cNvSpPr>
            <a:spLocks noGrp="1"/>
          </p:cNvSpPr>
          <p:nvPr>
            <p:ph type="dt" sz="half" idx="10"/>
          </p:nvPr>
        </p:nvSpPr>
        <p:spPr/>
        <p:txBody>
          <a:bodyPr/>
          <a:lstStyle/>
          <a:p>
            <a:fld id="{BA7D5143-BC95-4444-AB1A-C0FCFB763645}" type="datetimeFigureOut">
              <a:rPr lang="en-US" smtClean="0"/>
              <a:t>11/5/19</a:t>
            </a:fld>
            <a:endParaRPr lang="en-US"/>
          </a:p>
        </p:txBody>
      </p:sp>
      <p:sp>
        <p:nvSpPr>
          <p:cNvPr id="6" name="Footer Placeholder 5">
            <a:extLst>
              <a:ext uri="{FF2B5EF4-FFF2-40B4-BE49-F238E27FC236}">
                <a16:creationId xmlns:a16="http://schemas.microsoft.com/office/drawing/2014/main" id="{16634F1C-23E4-F84D-B883-FDE9A43EDD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67DD19-D355-7E49-AED6-6A97F6693965}"/>
              </a:ext>
            </a:extLst>
          </p:cNvPr>
          <p:cNvSpPr>
            <a:spLocks noGrp="1"/>
          </p:cNvSpPr>
          <p:nvPr>
            <p:ph type="sldNum" sz="quarter" idx="12"/>
          </p:nvPr>
        </p:nvSpPr>
        <p:spPr/>
        <p:txBody>
          <a:bodyPr/>
          <a:lstStyle/>
          <a:p>
            <a:fld id="{E7E197D1-190C-2C41-B9A1-816B23E18584}" type="slidenum">
              <a:rPr lang="en-US" smtClean="0"/>
              <a:t>‹#›</a:t>
            </a:fld>
            <a:endParaRPr lang="en-US"/>
          </a:p>
        </p:txBody>
      </p:sp>
    </p:spTree>
    <p:extLst>
      <p:ext uri="{BB962C8B-B14F-4D97-AF65-F5344CB8AC3E}">
        <p14:creationId xmlns:p14="http://schemas.microsoft.com/office/powerpoint/2010/main" val="1443472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990D9-AABE-454F-9AEE-3661185F39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2FC8D8E-25C1-7E42-AD7B-8AF837FB41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8377E5-492B-F641-8F04-CDEA33D413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CD9D636-DE79-9542-B623-6F7E81F31BCA}"/>
              </a:ext>
            </a:extLst>
          </p:cNvPr>
          <p:cNvSpPr>
            <a:spLocks noGrp="1"/>
          </p:cNvSpPr>
          <p:nvPr>
            <p:ph type="dt" sz="half" idx="10"/>
          </p:nvPr>
        </p:nvSpPr>
        <p:spPr/>
        <p:txBody>
          <a:bodyPr/>
          <a:lstStyle/>
          <a:p>
            <a:fld id="{BA7D5143-BC95-4444-AB1A-C0FCFB763645}" type="datetimeFigureOut">
              <a:rPr lang="en-US" smtClean="0"/>
              <a:t>11/5/19</a:t>
            </a:fld>
            <a:endParaRPr lang="en-US"/>
          </a:p>
        </p:txBody>
      </p:sp>
      <p:sp>
        <p:nvSpPr>
          <p:cNvPr id="6" name="Footer Placeholder 5">
            <a:extLst>
              <a:ext uri="{FF2B5EF4-FFF2-40B4-BE49-F238E27FC236}">
                <a16:creationId xmlns:a16="http://schemas.microsoft.com/office/drawing/2014/main" id="{AD6742CD-BB6A-EA4D-AE59-19573C957D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AC42D6-3217-DB4E-AAD3-8D99350A5056}"/>
              </a:ext>
            </a:extLst>
          </p:cNvPr>
          <p:cNvSpPr>
            <a:spLocks noGrp="1"/>
          </p:cNvSpPr>
          <p:nvPr>
            <p:ph type="sldNum" sz="quarter" idx="12"/>
          </p:nvPr>
        </p:nvSpPr>
        <p:spPr/>
        <p:txBody>
          <a:bodyPr/>
          <a:lstStyle/>
          <a:p>
            <a:fld id="{E7E197D1-190C-2C41-B9A1-816B23E18584}" type="slidenum">
              <a:rPr lang="en-US" smtClean="0"/>
              <a:t>‹#›</a:t>
            </a:fld>
            <a:endParaRPr lang="en-US"/>
          </a:p>
        </p:txBody>
      </p:sp>
    </p:spTree>
    <p:extLst>
      <p:ext uri="{BB962C8B-B14F-4D97-AF65-F5344CB8AC3E}">
        <p14:creationId xmlns:p14="http://schemas.microsoft.com/office/powerpoint/2010/main" val="15914218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67FDBF-FB03-6449-818B-11F6F31DFC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B6C6E12-C473-364A-A98A-8360550C5B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19A69-DAED-494C-A0AA-104422F8F0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7D5143-BC95-4444-AB1A-C0FCFB763645}" type="datetimeFigureOut">
              <a:rPr lang="en-US" smtClean="0"/>
              <a:t>11/5/19</a:t>
            </a:fld>
            <a:endParaRPr lang="en-US"/>
          </a:p>
        </p:txBody>
      </p:sp>
      <p:sp>
        <p:nvSpPr>
          <p:cNvPr id="5" name="Footer Placeholder 4">
            <a:extLst>
              <a:ext uri="{FF2B5EF4-FFF2-40B4-BE49-F238E27FC236}">
                <a16:creationId xmlns:a16="http://schemas.microsoft.com/office/drawing/2014/main" id="{3E716CB5-A942-954E-856F-F682ED87CD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FADB1B2-7895-164E-85A4-9EBC8A8E4F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E197D1-190C-2C41-B9A1-816B23E18584}" type="slidenum">
              <a:rPr lang="en-US" smtClean="0"/>
              <a:t>‹#›</a:t>
            </a:fld>
            <a:endParaRPr lang="en-US"/>
          </a:p>
        </p:txBody>
      </p:sp>
    </p:spTree>
    <p:extLst>
      <p:ext uri="{BB962C8B-B14F-4D97-AF65-F5344CB8AC3E}">
        <p14:creationId xmlns:p14="http://schemas.microsoft.com/office/powerpoint/2010/main" val="653680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4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82.png"/></Relationships>
</file>

<file path=ppt/slides/_rels/slide47.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7.xml"/><Relationship Id="rId4" Type="http://schemas.openxmlformats.org/officeDocument/2006/relationships/image" Target="../media/image92.png"/></Relationships>
</file>

<file path=ppt/slides/_rels/slide5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مستطيل 1">
            <a:extLst>
              <a:ext uri="{FF2B5EF4-FFF2-40B4-BE49-F238E27FC236}">
                <a16:creationId xmlns:a16="http://schemas.microsoft.com/office/drawing/2014/main" id="{D470EEEA-2934-7D4A-BD0B-97C4D51A75DF}"/>
              </a:ext>
            </a:extLst>
          </p:cNvPr>
          <p:cNvSpPr>
            <a:spLocks noChangeArrowheads="1"/>
          </p:cNvSpPr>
          <p:nvPr/>
        </p:nvSpPr>
        <p:spPr bwMode="auto">
          <a:xfrm>
            <a:off x="1752600" y="304801"/>
            <a:ext cx="4572000" cy="574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lnSpc>
                <a:spcPct val="90000"/>
              </a:lnSpc>
              <a:buClrTx/>
              <a:buSzTx/>
              <a:buFontTx/>
              <a:buNone/>
            </a:pPr>
            <a:r>
              <a:rPr lang="en-US" altLang="en-US" sz="2400">
                <a:latin typeface="Times New Roman" panose="02020603050405020304" pitchFamily="18" charset="0"/>
                <a:cs typeface="Times New Roman" panose="02020603050405020304" pitchFamily="18" charset="0"/>
              </a:rPr>
              <a:t>Cervical burn-out can be distinguished by the following features;</a:t>
            </a:r>
          </a:p>
          <a:p>
            <a:pPr eaLnBrk="1" hangingPunct="1">
              <a:lnSpc>
                <a:spcPct val="90000"/>
              </a:lnSpc>
              <a:buClrTx/>
              <a:buSzTx/>
              <a:buFontTx/>
              <a:buNone/>
            </a:pPr>
            <a:endParaRPr lang="en-US" altLang="en-US" sz="2400">
              <a:latin typeface="Times New Roman" panose="02020603050405020304" pitchFamily="18" charset="0"/>
              <a:cs typeface="Times New Roman" panose="02020603050405020304" pitchFamily="18" charset="0"/>
            </a:endParaRPr>
          </a:p>
          <a:p>
            <a:pPr eaLnBrk="1" hangingPunct="1">
              <a:lnSpc>
                <a:spcPct val="90000"/>
              </a:lnSpc>
              <a:buClrTx/>
              <a:buSzTx/>
              <a:buFont typeface="Wingdings" pitchFamily="2" charset="2"/>
              <a:buAutoNum type="arabicPeriod"/>
            </a:pPr>
            <a:r>
              <a:rPr lang="en-US" altLang="en-US" sz="2400">
                <a:latin typeface="Times New Roman" panose="02020603050405020304" pitchFamily="18" charset="0"/>
                <a:cs typeface="Times New Roman" panose="02020603050405020304" pitchFamily="18" charset="0"/>
              </a:rPr>
              <a:t>Its located at the neck of the tooth demarcated above by the enamel cap or restoration &amp; below by the alveolar bone level.</a:t>
            </a:r>
          </a:p>
          <a:p>
            <a:pPr eaLnBrk="1" hangingPunct="1">
              <a:lnSpc>
                <a:spcPct val="90000"/>
              </a:lnSpc>
              <a:buClrTx/>
              <a:buSzTx/>
              <a:buFont typeface="Wingdings" pitchFamily="2" charset="2"/>
              <a:buAutoNum type="arabicPeriod"/>
            </a:pPr>
            <a:r>
              <a:rPr lang="en-US" altLang="en-US" sz="2400">
                <a:latin typeface="Times New Roman" panose="02020603050405020304" pitchFamily="18" charset="0"/>
                <a:cs typeface="Times New Roman" panose="02020603050405020304" pitchFamily="18" charset="0"/>
              </a:rPr>
              <a:t>It's triangular in shape, gradually become less apparent towards the centre of the tooth.</a:t>
            </a:r>
          </a:p>
          <a:p>
            <a:pPr eaLnBrk="1" hangingPunct="1">
              <a:lnSpc>
                <a:spcPct val="90000"/>
              </a:lnSpc>
              <a:buClrTx/>
              <a:buSzTx/>
              <a:buFont typeface="Wingdings" pitchFamily="2" charset="2"/>
              <a:buAutoNum type="arabicPeriod"/>
            </a:pPr>
            <a:r>
              <a:rPr lang="en-US" altLang="en-US" sz="2400">
                <a:latin typeface="Times New Roman" panose="02020603050405020304" pitchFamily="18" charset="0"/>
                <a:cs typeface="Times New Roman" panose="02020603050405020304" pitchFamily="18" charset="0"/>
              </a:rPr>
              <a:t>All the teeth on the radiograph are affected (diffuse radiolucent areas), especially in the premolars.</a:t>
            </a:r>
          </a:p>
        </p:txBody>
      </p:sp>
      <p:pic>
        <p:nvPicPr>
          <p:cNvPr id="14339" name="Picture 5">
            <a:extLst>
              <a:ext uri="{FF2B5EF4-FFF2-40B4-BE49-F238E27FC236}">
                <a16:creationId xmlns:a16="http://schemas.microsoft.com/office/drawing/2014/main" id="{44F88501-CB05-6C47-8BF9-D26669D98953}"/>
              </a:ext>
            </a:extLst>
          </p:cNvPr>
          <p:cNvPicPr>
            <a:picLocks noChangeAspect="1" noChangeArrowheads="1"/>
          </p:cNvPicPr>
          <p:nvPr/>
        </p:nvPicPr>
        <p:blipFill>
          <a:blip r:embed="rId2"/>
          <a:srcRect/>
          <a:stretch>
            <a:fillRect/>
          </a:stretch>
        </p:blipFill>
        <p:spPr bwMode="auto">
          <a:xfrm>
            <a:off x="6959600" y="981076"/>
            <a:ext cx="3416300" cy="4964113"/>
          </a:xfrm>
          <a:prstGeom prst="rect">
            <a:avLst/>
          </a:prstGeom>
          <a:ln>
            <a:noFill/>
          </a:ln>
          <a:effectLst>
            <a:softEdge rad="112500"/>
          </a:effectLst>
        </p:spPr>
      </p:pic>
    </p:spTree>
    <p:extLst>
      <p:ext uri="{BB962C8B-B14F-4D97-AF65-F5344CB8AC3E}">
        <p14:creationId xmlns:p14="http://schemas.microsoft.com/office/powerpoint/2010/main" val="3927121094"/>
      </p:ext>
    </p:extLst>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مستطيل 1">
            <a:extLst>
              <a:ext uri="{FF2B5EF4-FFF2-40B4-BE49-F238E27FC236}">
                <a16:creationId xmlns:a16="http://schemas.microsoft.com/office/drawing/2014/main" id="{DB74A017-7851-2E4F-85C4-D7DC7361C148}"/>
              </a:ext>
            </a:extLst>
          </p:cNvPr>
          <p:cNvSpPr>
            <a:spLocks noChangeArrowheads="1"/>
          </p:cNvSpPr>
          <p:nvPr/>
        </p:nvSpPr>
        <p:spPr bwMode="auto">
          <a:xfrm>
            <a:off x="4191000" y="381001"/>
            <a:ext cx="3263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800">
                <a:latin typeface="Times New Roman" panose="02020603050405020304" pitchFamily="18" charset="0"/>
                <a:cs typeface="Times New Roman" panose="02020603050405020304" pitchFamily="18" charset="0"/>
              </a:rPr>
              <a:t>Intermaxillary Suture</a:t>
            </a:r>
            <a:endParaRPr lang="ar-IQ" altLang="en-US" sz="2800">
              <a:latin typeface="Times New Roman" panose="02020603050405020304" pitchFamily="18" charset="0"/>
              <a:cs typeface="Times New Roman" panose="02020603050405020304" pitchFamily="18" charset="0"/>
            </a:endParaRPr>
          </a:p>
        </p:txBody>
      </p:sp>
      <p:sp>
        <p:nvSpPr>
          <p:cNvPr id="48131" name="مستطيل 2">
            <a:extLst>
              <a:ext uri="{FF2B5EF4-FFF2-40B4-BE49-F238E27FC236}">
                <a16:creationId xmlns:a16="http://schemas.microsoft.com/office/drawing/2014/main" id="{00F71798-9686-4540-ADA3-1E557B367A67}"/>
              </a:ext>
            </a:extLst>
          </p:cNvPr>
          <p:cNvSpPr>
            <a:spLocks noChangeArrowheads="1"/>
          </p:cNvSpPr>
          <p:nvPr/>
        </p:nvSpPr>
        <p:spPr bwMode="auto">
          <a:xfrm>
            <a:off x="2286000" y="990601"/>
            <a:ext cx="78486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Intermaxillary suture also called median suture.</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It appears as a thin radiolucent line in the midline between the two portions of premaxilla.</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It extends from the alveolar crest between the central incisors superiorly through the anterior nasal spine and continues posteriorly between the maxillary palatine process to the posterior aspect of the hard palate.</a:t>
            </a:r>
          </a:p>
          <a:p>
            <a:pPr eaLnBrk="1" hangingPunct="1">
              <a:buClrTx/>
              <a:buSzTx/>
              <a:buFontTx/>
              <a:buNone/>
            </a:pPr>
            <a:endParaRPr lang="en-US" altLang="en-US" sz="2000" b="1">
              <a:latin typeface="Times New Roman" panose="02020603050405020304" pitchFamily="18" charset="0"/>
              <a:cs typeface="Times New Roman" panose="02020603050405020304" pitchFamily="18" charset="0"/>
            </a:endParaRPr>
          </a:p>
        </p:txBody>
      </p:sp>
      <p:pic>
        <p:nvPicPr>
          <p:cNvPr id="22532" name="Picture 3" descr="C:\Users\hp\Desktop\dipika pendrive\New patients\DSC01624.JPG">
            <a:extLst>
              <a:ext uri="{FF2B5EF4-FFF2-40B4-BE49-F238E27FC236}">
                <a16:creationId xmlns:a16="http://schemas.microsoft.com/office/drawing/2014/main" id="{D0520684-5E68-F246-AE1C-8DE97B49C8C3}"/>
              </a:ext>
            </a:extLst>
          </p:cNvPr>
          <p:cNvPicPr>
            <a:picLocks noChangeAspect="1" noChangeArrowheads="1"/>
          </p:cNvPicPr>
          <p:nvPr/>
        </p:nvPicPr>
        <p:blipFill>
          <a:blip r:embed="rId2"/>
          <a:srcRect/>
          <a:stretch>
            <a:fillRect/>
          </a:stretch>
        </p:blipFill>
        <p:spPr bwMode="auto">
          <a:xfrm>
            <a:off x="1905000" y="3200400"/>
            <a:ext cx="2438400" cy="3498850"/>
          </a:xfrm>
          <a:prstGeom prst="rect">
            <a:avLst/>
          </a:prstGeom>
          <a:ln>
            <a:noFill/>
          </a:ln>
          <a:effectLst>
            <a:softEdge rad="112500"/>
          </a:effectLst>
        </p:spPr>
      </p:pic>
      <p:pic>
        <p:nvPicPr>
          <p:cNvPr id="22533" name="Picture 4" descr="C:\Users\hp\Desktop\dipika pendrive\New patients\DSC01625.JPG">
            <a:extLst>
              <a:ext uri="{FF2B5EF4-FFF2-40B4-BE49-F238E27FC236}">
                <a16:creationId xmlns:a16="http://schemas.microsoft.com/office/drawing/2014/main" id="{F7D2A145-1502-EB46-B236-479BA83765E1}"/>
              </a:ext>
            </a:extLst>
          </p:cNvPr>
          <p:cNvPicPr>
            <a:picLocks noChangeAspect="1" noChangeArrowheads="1"/>
          </p:cNvPicPr>
          <p:nvPr/>
        </p:nvPicPr>
        <p:blipFill>
          <a:blip r:embed="rId3"/>
          <a:srcRect/>
          <a:stretch>
            <a:fillRect/>
          </a:stretch>
        </p:blipFill>
        <p:spPr bwMode="auto">
          <a:xfrm>
            <a:off x="4572000" y="3124201"/>
            <a:ext cx="2590800" cy="3603625"/>
          </a:xfrm>
          <a:prstGeom prst="rect">
            <a:avLst/>
          </a:prstGeom>
          <a:ln>
            <a:noFill/>
          </a:ln>
          <a:effectLst>
            <a:softEdge rad="112500"/>
          </a:effectLst>
        </p:spPr>
      </p:pic>
      <p:pic>
        <p:nvPicPr>
          <p:cNvPr id="7" name="صورة 6" descr="14.png">
            <a:extLst>
              <a:ext uri="{FF2B5EF4-FFF2-40B4-BE49-F238E27FC236}">
                <a16:creationId xmlns:a16="http://schemas.microsoft.com/office/drawing/2014/main" id="{3066241D-09CB-5243-B597-B9486B6E5AFE}"/>
              </a:ext>
            </a:extLst>
          </p:cNvPr>
          <p:cNvPicPr>
            <a:picLocks noChangeAspect="1"/>
          </p:cNvPicPr>
          <p:nvPr/>
        </p:nvPicPr>
        <p:blipFill>
          <a:blip r:embed="rId4"/>
          <a:stretch>
            <a:fillRect/>
          </a:stretch>
        </p:blipFill>
        <p:spPr>
          <a:xfrm>
            <a:off x="7543800" y="3124200"/>
            <a:ext cx="2722906" cy="3451326"/>
          </a:xfrm>
          <a:prstGeom prst="rect">
            <a:avLst/>
          </a:prstGeom>
          <a:ln>
            <a:noFill/>
          </a:ln>
          <a:effectLst>
            <a:softEdge rad="112500"/>
          </a:effectLst>
        </p:spPr>
      </p:pic>
    </p:spTree>
    <p:extLst>
      <p:ext uri="{BB962C8B-B14F-4D97-AF65-F5344CB8AC3E}">
        <p14:creationId xmlns:p14="http://schemas.microsoft.com/office/powerpoint/2010/main" val="36689997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10.png">
            <a:extLst>
              <a:ext uri="{FF2B5EF4-FFF2-40B4-BE49-F238E27FC236}">
                <a16:creationId xmlns:a16="http://schemas.microsoft.com/office/drawing/2014/main" id="{E80A7905-8CA3-C643-B7A5-E0A124E3A157}"/>
              </a:ext>
            </a:extLst>
          </p:cNvPr>
          <p:cNvPicPr>
            <a:picLocks noChangeAspect="1"/>
          </p:cNvPicPr>
          <p:nvPr/>
        </p:nvPicPr>
        <p:blipFill>
          <a:blip r:embed="rId2"/>
          <a:stretch>
            <a:fillRect/>
          </a:stretch>
        </p:blipFill>
        <p:spPr>
          <a:xfrm>
            <a:off x="2893480" y="1219200"/>
            <a:ext cx="2621819" cy="3657600"/>
          </a:xfrm>
          <a:prstGeom prst="rect">
            <a:avLst/>
          </a:prstGeom>
          <a:ln>
            <a:noFill/>
          </a:ln>
          <a:effectLst>
            <a:softEdge rad="112500"/>
          </a:effectLst>
        </p:spPr>
      </p:pic>
      <p:pic>
        <p:nvPicPr>
          <p:cNvPr id="3" name="صورة 2" descr="11.png">
            <a:extLst>
              <a:ext uri="{FF2B5EF4-FFF2-40B4-BE49-F238E27FC236}">
                <a16:creationId xmlns:a16="http://schemas.microsoft.com/office/drawing/2014/main" id="{FB798489-8706-0E4D-8727-BFB9CE7B6BF2}"/>
              </a:ext>
            </a:extLst>
          </p:cNvPr>
          <p:cNvPicPr>
            <a:picLocks noChangeAspect="1"/>
          </p:cNvPicPr>
          <p:nvPr/>
        </p:nvPicPr>
        <p:blipFill>
          <a:blip r:embed="rId3"/>
          <a:stretch>
            <a:fillRect/>
          </a:stretch>
        </p:blipFill>
        <p:spPr>
          <a:xfrm>
            <a:off x="6019801" y="1181884"/>
            <a:ext cx="2743530" cy="3694916"/>
          </a:xfrm>
          <a:prstGeom prst="rect">
            <a:avLst/>
          </a:prstGeom>
          <a:ln>
            <a:noFill/>
          </a:ln>
          <a:effectLst>
            <a:softEdge rad="112500"/>
          </a:effectLst>
        </p:spPr>
      </p:pic>
      <p:sp>
        <p:nvSpPr>
          <p:cNvPr id="49156" name="مستطيل 3">
            <a:extLst>
              <a:ext uri="{FF2B5EF4-FFF2-40B4-BE49-F238E27FC236}">
                <a16:creationId xmlns:a16="http://schemas.microsoft.com/office/drawing/2014/main" id="{B1E26C44-2F22-7A40-8878-6E2F5F59B696}"/>
              </a:ext>
            </a:extLst>
          </p:cNvPr>
          <p:cNvSpPr>
            <a:spLocks noChangeArrowheads="1"/>
          </p:cNvSpPr>
          <p:nvPr/>
        </p:nvSpPr>
        <p:spPr bwMode="auto">
          <a:xfrm>
            <a:off x="5105400" y="457200"/>
            <a:ext cx="2305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IN" altLang="en-US">
                <a:latin typeface="Times New Roman" panose="02020603050405020304" pitchFamily="18" charset="0"/>
                <a:cs typeface="Times New Roman" panose="02020603050405020304" pitchFamily="18" charset="0"/>
              </a:rPr>
              <a:t> Palatal view</a:t>
            </a:r>
            <a:endParaRPr lang="ar-IQ" altLang="en-US">
              <a:latin typeface="Times New Roman" panose="02020603050405020304" pitchFamily="18" charset="0"/>
              <a:cs typeface="Times New Roman" panose="02020603050405020304" pitchFamily="18" charset="0"/>
            </a:endParaRPr>
          </a:p>
        </p:txBody>
      </p:sp>
      <p:sp>
        <p:nvSpPr>
          <p:cNvPr id="49157" name="مستطيل 4">
            <a:extLst>
              <a:ext uri="{FF2B5EF4-FFF2-40B4-BE49-F238E27FC236}">
                <a16:creationId xmlns:a16="http://schemas.microsoft.com/office/drawing/2014/main" id="{0D59B3E1-F3CD-B94D-B20A-B75EAB8AE42B}"/>
              </a:ext>
            </a:extLst>
          </p:cNvPr>
          <p:cNvSpPr>
            <a:spLocks noChangeArrowheads="1"/>
          </p:cNvSpPr>
          <p:nvPr/>
        </p:nvSpPr>
        <p:spPr bwMode="auto">
          <a:xfrm>
            <a:off x="4191000" y="5410200"/>
            <a:ext cx="4051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IN" altLang="en-US">
                <a:latin typeface="Times New Roman" panose="02020603050405020304" pitchFamily="18" charset="0"/>
                <a:cs typeface="Times New Roman" panose="02020603050405020304" pitchFamily="18" charset="0"/>
              </a:rPr>
              <a:t> Median palatine suture</a:t>
            </a:r>
            <a:endParaRPr lang="ar-IQ" alt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4412954"/>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مستطيل 1">
            <a:extLst>
              <a:ext uri="{FF2B5EF4-FFF2-40B4-BE49-F238E27FC236}">
                <a16:creationId xmlns:a16="http://schemas.microsoft.com/office/drawing/2014/main" id="{33967D22-B828-7A4C-8194-C089C0DEDD65}"/>
              </a:ext>
            </a:extLst>
          </p:cNvPr>
          <p:cNvSpPr>
            <a:spLocks noChangeArrowheads="1"/>
          </p:cNvSpPr>
          <p:nvPr/>
        </p:nvSpPr>
        <p:spPr bwMode="auto">
          <a:xfrm>
            <a:off x="4648200" y="533401"/>
            <a:ext cx="2781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400">
                <a:latin typeface="Times New Roman" panose="02020603050405020304" pitchFamily="18" charset="0"/>
                <a:cs typeface="Times New Roman" panose="02020603050405020304" pitchFamily="18" charset="0"/>
              </a:rPr>
              <a:t>Anterior Nasal Spine</a:t>
            </a:r>
            <a:endParaRPr lang="ar-IQ" altLang="en-US" sz="2400">
              <a:latin typeface="Times New Roman" panose="02020603050405020304" pitchFamily="18" charset="0"/>
              <a:cs typeface="Times New Roman" panose="02020603050405020304" pitchFamily="18" charset="0"/>
            </a:endParaRPr>
          </a:p>
        </p:txBody>
      </p:sp>
      <p:sp>
        <p:nvSpPr>
          <p:cNvPr id="50179" name="مستطيل 3">
            <a:extLst>
              <a:ext uri="{FF2B5EF4-FFF2-40B4-BE49-F238E27FC236}">
                <a16:creationId xmlns:a16="http://schemas.microsoft.com/office/drawing/2014/main" id="{663BEDE8-80B6-0048-88B6-EEA6E13D1D7D}"/>
              </a:ext>
            </a:extLst>
          </p:cNvPr>
          <p:cNvSpPr>
            <a:spLocks noChangeArrowheads="1"/>
          </p:cNvSpPr>
          <p:nvPr/>
        </p:nvSpPr>
        <p:spPr bwMode="auto">
          <a:xfrm>
            <a:off x="2133600" y="1143000"/>
            <a:ext cx="80772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400">
                <a:latin typeface="Times New Roman" panose="02020603050405020304" pitchFamily="18" charset="0"/>
                <a:cs typeface="Times New Roman" panose="02020603050405020304" pitchFamily="18" charset="0"/>
              </a:rPr>
              <a:t>Mostly seen on PA of maxillary central incisors.</a:t>
            </a:r>
          </a:p>
          <a:p>
            <a:pPr eaLnBrk="1" hangingPunct="1">
              <a:buClrTx/>
              <a:buSzTx/>
              <a:buFontTx/>
              <a:buNone/>
            </a:pPr>
            <a:r>
              <a:rPr lang="en-US" altLang="en-US" sz="2400">
                <a:latin typeface="Times New Roman" panose="02020603050405020304" pitchFamily="18" charset="0"/>
                <a:cs typeface="Times New Roman" panose="02020603050405020304" pitchFamily="18" charset="0"/>
              </a:rPr>
              <a:t>Located in midline1.5-2cm above the alveolar crest.</a:t>
            </a:r>
          </a:p>
          <a:p>
            <a:pPr eaLnBrk="1" hangingPunct="1">
              <a:buClrTx/>
              <a:buSzTx/>
              <a:buFontTx/>
              <a:buNone/>
            </a:pPr>
            <a:r>
              <a:rPr lang="en-US" altLang="en-US" sz="2400">
                <a:latin typeface="Times New Roman" panose="02020603050405020304" pitchFamily="18" charset="0"/>
                <a:cs typeface="Times New Roman" panose="02020603050405020304" pitchFamily="18" charset="0"/>
              </a:rPr>
              <a:t>It is radiopaque and usually V-shaped.</a:t>
            </a:r>
          </a:p>
          <a:p>
            <a:pPr eaLnBrk="1" hangingPunct="1">
              <a:buClrTx/>
              <a:buSzTx/>
              <a:buFontTx/>
              <a:buNone/>
            </a:pPr>
            <a:endParaRPr lang="en-US" altLang="en-US" sz="2400">
              <a:latin typeface="Times New Roman" panose="02020603050405020304" pitchFamily="18" charset="0"/>
              <a:cs typeface="Times New Roman" panose="02020603050405020304" pitchFamily="18" charset="0"/>
            </a:endParaRPr>
          </a:p>
          <a:p>
            <a:pPr eaLnBrk="1" hangingPunct="1">
              <a:buClrTx/>
              <a:buSzTx/>
              <a:buFontTx/>
              <a:buNone/>
            </a:pPr>
            <a:endParaRPr lang="en-US" altLang="en-US" sz="2400">
              <a:latin typeface="Arial" panose="020B0604020202020204" pitchFamily="34" charset="0"/>
            </a:endParaRPr>
          </a:p>
        </p:txBody>
      </p:sp>
      <p:pic>
        <p:nvPicPr>
          <p:cNvPr id="24580" name="Picture 2">
            <a:extLst>
              <a:ext uri="{FF2B5EF4-FFF2-40B4-BE49-F238E27FC236}">
                <a16:creationId xmlns:a16="http://schemas.microsoft.com/office/drawing/2014/main" id="{81B1BD6C-B79A-8941-8F34-D7C416BF5872}"/>
              </a:ext>
            </a:extLst>
          </p:cNvPr>
          <p:cNvPicPr>
            <a:picLocks noChangeAspect="1" noChangeArrowheads="1"/>
          </p:cNvPicPr>
          <p:nvPr/>
        </p:nvPicPr>
        <p:blipFill>
          <a:blip r:embed="rId2"/>
          <a:srcRect/>
          <a:stretch>
            <a:fillRect/>
          </a:stretch>
        </p:blipFill>
        <p:spPr bwMode="auto">
          <a:xfrm>
            <a:off x="4495801" y="2514601"/>
            <a:ext cx="2257425" cy="3609975"/>
          </a:xfrm>
          <a:prstGeom prst="rect">
            <a:avLst/>
          </a:prstGeom>
          <a:ln>
            <a:noFill/>
          </a:ln>
          <a:effectLst>
            <a:softEdge rad="112500"/>
          </a:effectLst>
        </p:spPr>
      </p:pic>
    </p:spTree>
    <p:extLst>
      <p:ext uri="{BB962C8B-B14F-4D97-AF65-F5344CB8AC3E}">
        <p14:creationId xmlns:p14="http://schemas.microsoft.com/office/powerpoint/2010/main" val="289216809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Picture 2">
            <a:extLst>
              <a:ext uri="{FF2B5EF4-FFF2-40B4-BE49-F238E27FC236}">
                <a16:creationId xmlns:a16="http://schemas.microsoft.com/office/drawing/2014/main" id="{2C6B2C59-76BC-BC49-A1CC-169F6EAD80E3}"/>
              </a:ext>
            </a:extLst>
          </p:cNvPr>
          <p:cNvPicPr>
            <a:picLocks noChangeAspect="1" noChangeArrowheads="1"/>
          </p:cNvPicPr>
          <p:nvPr/>
        </p:nvPicPr>
        <p:blipFill>
          <a:blip r:embed="rId2"/>
          <a:srcRect/>
          <a:stretch>
            <a:fillRect/>
          </a:stretch>
        </p:blipFill>
        <p:spPr bwMode="auto">
          <a:xfrm>
            <a:off x="4572000" y="1862525"/>
            <a:ext cx="2057400" cy="3957251"/>
          </a:xfrm>
          <a:prstGeom prst="rect">
            <a:avLst/>
          </a:prstGeom>
          <a:ln>
            <a:noFill/>
          </a:ln>
          <a:effectLst>
            <a:softEdge rad="112500"/>
          </a:effectLst>
        </p:spPr>
      </p:pic>
      <p:sp>
        <p:nvSpPr>
          <p:cNvPr id="51203" name="مستطيل 1">
            <a:extLst>
              <a:ext uri="{FF2B5EF4-FFF2-40B4-BE49-F238E27FC236}">
                <a16:creationId xmlns:a16="http://schemas.microsoft.com/office/drawing/2014/main" id="{C13828EB-B8E9-8C46-AA27-AA88FB7F20CE}"/>
              </a:ext>
            </a:extLst>
          </p:cNvPr>
          <p:cNvSpPr>
            <a:spLocks noChangeArrowheads="1"/>
          </p:cNvSpPr>
          <p:nvPr/>
        </p:nvSpPr>
        <p:spPr bwMode="auto">
          <a:xfrm>
            <a:off x="3962400" y="457201"/>
            <a:ext cx="3773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400">
                <a:latin typeface="Times New Roman" panose="02020603050405020304" pitchFamily="18" charset="0"/>
                <a:cs typeface="Times New Roman" panose="02020603050405020304" pitchFamily="18" charset="0"/>
              </a:rPr>
              <a:t>Nasal Fossa &amp; Nasal Septum</a:t>
            </a:r>
            <a:endParaRPr lang="ar-IQ" altLang="en-US" sz="2400">
              <a:latin typeface="Times New Roman" panose="02020603050405020304" pitchFamily="18" charset="0"/>
              <a:cs typeface="Times New Roman" panose="02020603050405020304" pitchFamily="18" charset="0"/>
            </a:endParaRPr>
          </a:p>
        </p:txBody>
      </p:sp>
      <p:sp>
        <p:nvSpPr>
          <p:cNvPr id="51204" name="مستطيل 4">
            <a:extLst>
              <a:ext uri="{FF2B5EF4-FFF2-40B4-BE49-F238E27FC236}">
                <a16:creationId xmlns:a16="http://schemas.microsoft.com/office/drawing/2014/main" id="{E4E291C2-1D71-6E48-9653-8D78E038E65D}"/>
              </a:ext>
            </a:extLst>
          </p:cNvPr>
          <p:cNvSpPr>
            <a:spLocks noChangeArrowheads="1"/>
          </p:cNvSpPr>
          <p:nvPr/>
        </p:nvSpPr>
        <p:spPr bwMode="auto">
          <a:xfrm>
            <a:off x="1981200" y="1066801"/>
            <a:ext cx="8001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 typeface="Wingdings 2" pitchFamily="2" charset="2"/>
              <a:buNone/>
            </a:pPr>
            <a:r>
              <a:rPr lang="en-US" altLang="en-US" sz="2000">
                <a:latin typeface="Times New Roman" panose="02020603050405020304" pitchFamily="18" charset="0"/>
                <a:cs typeface="Times New Roman" panose="02020603050405020304" pitchFamily="18" charset="0"/>
              </a:rPr>
              <a:t>The nasal cavity shows the hazy shadow of the inferior nasal conchae extending from the right and left lateral walls </a:t>
            </a:r>
          </a:p>
        </p:txBody>
      </p:sp>
      <p:sp>
        <p:nvSpPr>
          <p:cNvPr id="6" name="Title 1">
            <a:extLst>
              <a:ext uri="{FF2B5EF4-FFF2-40B4-BE49-F238E27FC236}">
                <a16:creationId xmlns:a16="http://schemas.microsoft.com/office/drawing/2014/main" id="{D86FE6D7-D670-1441-B7E3-991397E92189}"/>
              </a:ext>
            </a:extLst>
          </p:cNvPr>
          <p:cNvSpPr txBox="1">
            <a:spLocks/>
          </p:cNvSpPr>
          <p:nvPr/>
        </p:nvSpPr>
        <p:spPr>
          <a:xfrm>
            <a:off x="1981200" y="155575"/>
            <a:ext cx="8229600" cy="1252538"/>
          </a:xfrm>
          <a:prstGeom prst="rect">
            <a:avLst/>
          </a:prstGeom>
        </p:spPr>
        <p:txBody>
          <a:bodyPr>
            <a:normAutofit fontScale="97500"/>
          </a:bodyPr>
          <a:lstStyle/>
          <a:p>
            <a:pPr>
              <a:defRPr/>
            </a:pPr>
            <a:endParaRPr lang="en-US" sz="4500" b="1" dirty="0">
              <a:solidFill>
                <a:srgbClr val="FFC800"/>
              </a:solidFill>
              <a:latin typeface="+mj-lt"/>
              <a:ea typeface="+mj-ea"/>
              <a:cs typeface="+mj-cs"/>
            </a:endParaRPr>
          </a:p>
        </p:txBody>
      </p:sp>
      <p:sp>
        <p:nvSpPr>
          <p:cNvPr id="7" name="Content Placeholder 2">
            <a:extLst>
              <a:ext uri="{FF2B5EF4-FFF2-40B4-BE49-F238E27FC236}">
                <a16:creationId xmlns:a16="http://schemas.microsoft.com/office/drawing/2014/main" id="{595B08D2-03E5-3047-A709-850028DE752E}"/>
              </a:ext>
            </a:extLst>
          </p:cNvPr>
          <p:cNvSpPr txBox="1">
            <a:spLocks/>
          </p:cNvSpPr>
          <p:nvPr/>
        </p:nvSpPr>
        <p:spPr>
          <a:xfrm>
            <a:off x="1981200" y="1676401"/>
            <a:ext cx="8229600" cy="4625975"/>
          </a:xfrm>
          <a:prstGeom prst="rect">
            <a:avLst/>
          </a:prstGeom>
        </p:spPr>
        <p:txBody>
          <a:bodyPr/>
          <a:lstStyle/>
          <a:p>
            <a:pPr marL="438150" indent="-319088">
              <a:buClr>
                <a:schemeClr val="accent1"/>
              </a:buClr>
              <a:buSzPct val="80000"/>
              <a:defRPr/>
            </a:pPr>
            <a:endParaRPr lang="en-US" sz="2400" dirty="0"/>
          </a:p>
        </p:txBody>
      </p:sp>
      <p:pic>
        <p:nvPicPr>
          <p:cNvPr id="25607" name="Picture 3" descr="C:\Users\hp\Desktop\dipika pendrive\New patients\DSC01627.JPG">
            <a:extLst>
              <a:ext uri="{FF2B5EF4-FFF2-40B4-BE49-F238E27FC236}">
                <a16:creationId xmlns:a16="http://schemas.microsoft.com/office/drawing/2014/main" id="{5294AE05-9B6C-0B4D-BE82-EB9F39A75673}"/>
              </a:ext>
            </a:extLst>
          </p:cNvPr>
          <p:cNvPicPr>
            <a:picLocks noChangeAspect="1" noChangeArrowheads="1"/>
          </p:cNvPicPr>
          <p:nvPr/>
        </p:nvPicPr>
        <p:blipFill>
          <a:blip r:embed="rId3"/>
          <a:srcRect/>
          <a:stretch>
            <a:fillRect/>
          </a:stretch>
        </p:blipFill>
        <p:spPr bwMode="auto">
          <a:xfrm>
            <a:off x="1752600" y="1981200"/>
            <a:ext cx="2438400" cy="3276600"/>
          </a:xfrm>
          <a:prstGeom prst="rect">
            <a:avLst/>
          </a:prstGeom>
          <a:ln>
            <a:noFill/>
          </a:ln>
          <a:effectLst>
            <a:softEdge rad="112500"/>
          </a:effectLst>
        </p:spPr>
      </p:pic>
      <p:sp>
        <p:nvSpPr>
          <p:cNvPr id="51208" name="TextBox 12">
            <a:extLst>
              <a:ext uri="{FF2B5EF4-FFF2-40B4-BE49-F238E27FC236}">
                <a16:creationId xmlns:a16="http://schemas.microsoft.com/office/drawing/2014/main" id="{56A643BC-94C0-1E4E-B420-EC6D86D5ACBA}"/>
              </a:ext>
            </a:extLst>
          </p:cNvPr>
          <p:cNvSpPr txBox="1">
            <a:spLocks noChangeArrowheads="1"/>
          </p:cNvSpPr>
          <p:nvPr/>
        </p:nvSpPr>
        <p:spPr bwMode="auto">
          <a:xfrm>
            <a:off x="1828800" y="5334000"/>
            <a:ext cx="2438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600">
                <a:latin typeface="Times New Roman" panose="02020603050405020304" pitchFamily="18" charset="0"/>
                <a:cs typeface="Times New Roman" panose="02020603050405020304" pitchFamily="18" charset="0"/>
              </a:rPr>
              <a:t>Floor of nasal fossa(black arrow)</a:t>
            </a:r>
            <a:endParaRPr lang="en-IN" altLang="en-US" sz="1600">
              <a:latin typeface="Times New Roman" panose="02020603050405020304" pitchFamily="18" charset="0"/>
              <a:cs typeface="Times New Roman" panose="02020603050405020304" pitchFamily="18" charset="0"/>
            </a:endParaRPr>
          </a:p>
        </p:txBody>
      </p:sp>
      <p:sp>
        <p:nvSpPr>
          <p:cNvPr id="51209" name="TextBox 13">
            <a:extLst>
              <a:ext uri="{FF2B5EF4-FFF2-40B4-BE49-F238E27FC236}">
                <a16:creationId xmlns:a16="http://schemas.microsoft.com/office/drawing/2014/main" id="{F163F0EB-5753-C44B-A2E5-95676009842A}"/>
              </a:ext>
            </a:extLst>
          </p:cNvPr>
          <p:cNvSpPr txBox="1">
            <a:spLocks noChangeArrowheads="1"/>
          </p:cNvSpPr>
          <p:nvPr/>
        </p:nvSpPr>
        <p:spPr bwMode="auto">
          <a:xfrm>
            <a:off x="4495800" y="5943601"/>
            <a:ext cx="2895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600">
                <a:latin typeface="Arial" panose="020B0604020202020204" pitchFamily="34" charset="0"/>
              </a:rPr>
              <a:t>Nasal septum(black arrow)</a:t>
            </a:r>
          </a:p>
          <a:p>
            <a:pPr eaLnBrk="1" hangingPunct="1">
              <a:buClrTx/>
              <a:buSzTx/>
              <a:buFontTx/>
              <a:buNone/>
            </a:pPr>
            <a:r>
              <a:rPr lang="en-US" altLang="en-US" sz="1600">
                <a:latin typeface="Arial" panose="020B0604020202020204" pitchFamily="34" charset="0"/>
              </a:rPr>
              <a:t>nasal mucosa (white arrow)</a:t>
            </a:r>
            <a:endParaRPr lang="ar-IQ" altLang="en-US" sz="1600">
              <a:latin typeface="Arial" panose="020B0604020202020204" pitchFamily="34" charset="0"/>
            </a:endParaRPr>
          </a:p>
          <a:p>
            <a:pPr eaLnBrk="1" hangingPunct="1">
              <a:buClrTx/>
              <a:buSzTx/>
              <a:buFontTx/>
              <a:buNone/>
            </a:pPr>
            <a:endParaRPr lang="en-IN" altLang="en-US" sz="1600">
              <a:latin typeface="Arial" panose="020B0604020202020204" pitchFamily="34" charset="0"/>
            </a:endParaRPr>
          </a:p>
        </p:txBody>
      </p:sp>
      <p:pic>
        <p:nvPicPr>
          <p:cNvPr id="10" name="صورة 9" descr="0.png">
            <a:extLst>
              <a:ext uri="{FF2B5EF4-FFF2-40B4-BE49-F238E27FC236}">
                <a16:creationId xmlns:a16="http://schemas.microsoft.com/office/drawing/2014/main" id="{91E586AA-7132-3146-946C-12F0600AC50E}"/>
              </a:ext>
            </a:extLst>
          </p:cNvPr>
          <p:cNvPicPr>
            <a:picLocks noChangeAspect="1"/>
          </p:cNvPicPr>
          <p:nvPr/>
        </p:nvPicPr>
        <p:blipFill>
          <a:blip r:embed="rId4"/>
          <a:stretch>
            <a:fillRect/>
          </a:stretch>
        </p:blipFill>
        <p:spPr>
          <a:xfrm>
            <a:off x="7302202" y="1828800"/>
            <a:ext cx="2921001" cy="3810000"/>
          </a:xfrm>
          <a:prstGeom prst="rect">
            <a:avLst/>
          </a:prstGeom>
          <a:ln>
            <a:noFill/>
          </a:ln>
          <a:effectLst>
            <a:softEdge rad="112500"/>
          </a:effectLst>
        </p:spPr>
      </p:pic>
      <p:sp>
        <p:nvSpPr>
          <p:cNvPr id="51211" name="مربع نص 10">
            <a:extLst>
              <a:ext uri="{FF2B5EF4-FFF2-40B4-BE49-F238E27FC236}">
                <a16:creationId xmlns:a16="http://schemas.microsoft.com/office/drawing/2014/main" id="{4BC06577-80CE-ED47-A6C3-9F5C62B6FCE4}"/>
              </a:ext>
            </a:extLst>
          </p:cNvPr>
          <p:cNvSpPr txBox="1">
            <a:spLocks noChangeArrowheads="1"/>
          </p:cNvSpPr>
          <p:nvPr/>
        </p:nvSpPr>
        <p:spPr bwMode="auto">
          <a:xfrm>
            <a:off x="7620000" y="6096000"/>
            <a:ext cx="2667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1800">
                <a:latin typeface="Times New Roman" panose="02020603050405020304" pitchFamily="18" charset="0"/>
                <a:cs typeface="Times New Roman" panose="02020603050405020304" pitchFamily="18" charset="0"/>
              </a:rPr>
              <a:t>Nasal fossa</a:t>
            </a:r>
            <a:endParaRPr lang="ar-IQ" altLang="en-US" sz="1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1460322"/>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E:\styloid research\real in relation to ethnic\CD10\k\saya dana 1998 f -k 201.jpg">
            <a:extLst>
              <a:ext uri="{FF2B5EF4-FFF2-40B4-BE49-F238E27FC236}">
                <a16:creationId xmlns:a16="http://schemas.microsoft.com/office/drawing/2014/main" id="{18CF1CB7-9AC0-DA4E-ACC3-A08DD5B271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62025"/>
            <a:ext cx="9144000"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116456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12.png">
            <a:extLst>
              <a:ext uri="{FF2B5EF4-FFF2-40B4-BE49-F238E27FC236}">
                <a16:creationId xmlns:a16="http://schemas.microsoft.com/office/drawing/2014/main" id="{B6459527-36B0-094C-88F3-85BDFA67BDE0}"/>
              </a:ext>
            </a:extLst>
          </p:cNvPr>
          <p:cNvPicPr>
            <a:picLocks noChangeAspect="1"/>
          </p:cNvPicPr>
          <p:nvPr/>
        </p:nvPicPr>
        <p:blipFill>
          <a:blip r:embed="rId2"/>
          <a:stretch>
            <a:fillRect/>
          </a:stretch>
        </p:blipFill>
        <p:spPr>
          <a:xfrm>
            <a:off x="2743200" y="990600"/>
            <a:ext cx="2650804" cy="3657600"/>
          </a:xfrm>
          <a:prstGeom prst="rect">
            <a:avLst/>
          </a:prstGeom>
          <a:ln>
            <a:noFill/>
          </a:ln>
          <a:effectLst>
            <a:softEdge rad="112500"/>
          </a:effectLst>
        </p:spPr>
      </p:pic>
      <p:pic>
        <p:nvPicPr>
          <p:cNvPr id="3" name="صورة 2" descr="13.png">
            <a:extLst>
              <a:ext uri="{FF2B5EF4-FFF2-40B4-BE49-F238E27FC236}">
                <a16:creationId xmlns:a16="http://schemas.microsoft.com/office/drawing/2014/main" id="{AF2A82C9-FE8C-614B-B4C7-479BD260B1A4}"/>
              </a:ext>
            </a:extLst>
          </p:cNvPr>
          <p:cNvPicPr>
            <a:picLocks noChangeAspect="1"/>
          </p:cNvPicPr>
          <p:nvPr/>
        </p:nvPicPr>
        <p:blipFill>
          <a:blip r:embed="rId3"/>
          <a:stretch>
            <a:fillRect/>
          </a:stretch>
        </p:blipFill>
        <p:spPr>
          <a:xfrm>
            <a:off x="6172200" y="1066801"/>
            <a:ext cx="2667000" cy="3633305"/>
          </a:xfrm>
          <a:prstGeom prst="rect">
            <a:avLst/>
          </a:prstGeom>
          <a:ln>
            <a:noFill/>
          </a:ln>
          <a:effectLst>
            <a:softEdge rad="112500"/>
          </a:effectLst>
        </p:spPr>
      </p:pic>
      <p:sp>
        <p:nvSpPr>
          <p:cNvPr id="53252" name="مستطيل 3">
            <a:extLst>
              <a:ext uri="{FF2B5EF4-FFF2-40B4-BE49-F238E27FC236}">
                <a16:creationId xmlns:a16="http://schemas.microsoft.com/office/drawing/2014/main" id="{7103BC9F-F0E9-9146-A988-C4164E658951}"/>
              </a:ext>
            </a:extLst>
          </p:cNvPr>
          <p:cNvSpPr>
            <a:spLocks noChangeArrowheads="1"/>
          </p:cNvSpPr>
          <p:nvPr/>
        </p:nvSpPr>
        <p:spPr bwMode="auto">
          <a:xfrm>
            <a:off x="2743200" y="4724400"/>
            <a:ext cx="3048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IN" altLang="en-US" sz="2000">
                <a:latin typeface="Times New Roman" panose="02020603050405020304" pitchFamily="18" charset="0"/>
                <a:cs typeface="Times New Roman" panose="02020603050405020304" pitchFamily="18" charset="0"/>
              </a:rPr>
              <a:t>a-Nasal septum</a:t>
            </a:r>
          </a:p>
          <a:p>
            <a:pPr eaLnBrk="1" hangingPunct="1">
              <a:buClrTx/>
              <a:buSzTx/>
              <a:buFontTx/>
              <a:buNone/>
            </a:pPr>
            <a:r>
              <a:rPr lang="en-IN" altLang="en-US" sz="2000">
                <a:latin typeface="Times New Roman" panose="02020603050405020304" pitchFamily="18" charset="0"/>
                <a:cs typeface="Times New Roman" panose="02020603050405020304" pitchFamily="18" charset="0"/>
              </a:rPr>
              <a:t>b-Nasal fossa</a:t>
            </a:r>
          </a:p>
          <a:p>
            <a:pPr eaLnBrk="1" hangingPunct="1">
              <a:buClrTx/>
              <a:buSzTx/>
              <a:buFontTx/>
              <a:buNone/>
            </a:pPr>
            <a:r>
              <a:rPr lang="en-IN" altLang="en-US" sz="2000">
                <a:latin typeface="Times New Roman" panose="02020603050405020304" pitchFamily="18" charset="0"/>
                <a:cs typeface="Times New Roman" panose="02020603050405020304" pitchFamily="18" charset="0"/>
              </a:rPr>
              <a:t>c-Anterior nasal spine</a:t>
            </a:r>
          </a:p>
        </p:txBody>
      </p:sp>
      <p:sp>
        <p:nvSpPr>
          <p:cNvPr id="53253" name="مستطيل 4">
            <a:extLst>
              <a:ext uri="{FF2B5EF4-FFF2-40B4-BE49-F238E27FC236}">
                <a16:creationId xmlns:a16="http://schemas.microsoft.com/office/drawing/2014/main" id="{13B2D179-7808-434A-B45B-2F39C4D1C06E}"/>
              </a:ext>
            </a:extLst>
          </p:cNvPr>
          <p:cNvSpPr>
            <a:spLocks noChangeArrowheads="1"/>
          </p:cNvSpPr>
          <p:nvPr/>
        </p:nvSpPr>
        <p:spPr bwMode="auto">
          <a:xfrm>
            <a:off x="6096000" y="4800600"/>
            <a:ext cx="4572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IN" altLang="en-US" sz="2000">
                <a:latin typeface="Times New Roman" panose="02020603050405020304" pitchFamily="18" charset="0"/>
                <a:cs typeface="Times New Roman" panose="02020603050405020304" pitchFamily="18" charset="0"/>
              </a:rPr>
              <a:t>d-Incisive foramen</a:t>
            </a:r>
          </a:p>
          <a:p>
            <a:pPr eaLnBrk="1" hangingPunct="1">
              <a:buClrTx/>
              <a:buSzTx/>
              <a:buFontTx/>
              <a:buNone/>
            </a:pPr>
            <a:r>
              <a:rPr lang="en-IN" altLang="en-US" sz="2000">
                <a:latin typeface="Times New Roman" panose="02020603050405020304" pitchFamily="18" charset="0"/>
                <a:cs typeface="Times New Roman" panose="02020603050405020304" pitchFamily="18" charset="0"/>
              </a:rPr>
              <a:t>e-Median palatine suture</a:t>
            </a:r>
          </a:p>
          <a:p>
            <a:pPr eaLnBrk="1" hangingPunct="1">
              <a:buClrTx/>
              <a:buSzTx/>
              <a:buFontTx/>
              <a:buNone/>
            </a:pPr>
            <a:endParaRPr lang="en-IN" altLang="en-US"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9386594"/>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C:\Users\hp\Desktop\dipika pendrive\New patients\DSC01630.JPG">
            <a:extLst>
              <a:ext uri="{FF2B5EF4-FFF2-40B4-BE49-F238E27FC236}">
                <a16:creationId xmlns:a16="http://schemas.microsoft.com/office/drawing/2014/main" id="{8518B641-94ED-D343-835B-829CC2407001}"/>
              </a:ext>
            </a:extLst>
          </p:cNvPr>
          <p:cNvPicPr>
            <a:picLocks noChangeAspect="1" noChangeArrowheads="1"/>
          </p:cNvPicPr>
          <p:nvPr/>
        </p:nvPicPr>
        <p:blipFill>
          <a:blip r:embed="rId2"/>
          <a:srcRect/>
          <a:stretch>
            <a:fillRect/>
          </a:stretch>
        </p:blipFill>
        <p:spPr bwMode="auto">
          <a:xfrm>
            <a:off x="8686800" y="1676400"/>
            <a:ext cx="1981200" cy="2667000"/>
          </a:xfrm>
          <a:prstGeom prst="rect">
            <a:avLst/>
          </a:prstGeom>
          <a:ln>
            <a:noFill/>
          </a:ln>
          <a:effectLst>
            <a:softEdge rad="112500"/>
          </a:effectLst>
        </p:spPr>
      </p:pic>
      <p:sp>
        <p:nvSpPr>
          <p:cNvPr id="54275" name="مستطيل 1">
            <a:extLst>
              <a:ext uri="{FF2B5EF4-FFF2-40B4-BE49-F238E27FC236}">
                <a16:creationId xmlns:a16="http://schemas.microsoft.com/office/drawing/2014/main" id="{43DBEE45-DA42-BA46-B1E9-4E41A2231614}"/>
              </a:ext>
            </a:extLst>
          </p:cNvPr>
          <p:cNvSpPr>
            <a:spLocks noChangeArrowheads="1"/>
          </p:cNvSpPr>
          <p:nvPr/>
        </p:nvSpPr>
        <p:spPr bwMode="auto">
          <a:xfrm>
            <a:off x="4724400" y="304801"/>
            <a:ext cx="2686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800">
                <a:latin typeface="Times New Roman" panose="02020603050405020304" pitchFamily="18" charset="0"/>
                <a:cs typeface="Times New Roman" panose="02020603050405020304" pitchFamily="18" charset="0"/>
              </a:rPr>
              <a:t>Incisive Foramen</a:t>
            </a:r>
            <a:endParaRPr lang="ar-IQ" altLang="en-US" sz="2800">
              <a:latin typeface="Times New Roman" panose="02020603050405020304" pitchFamily="18" charset="0"/>
              <a:cs typeface="Times New Roman" panose="02020603050405020304" pitchFamily="18" charset="0"/>
            </a:endParaRPr>
          </a:p>
        </p:txBody>
      </p:sp>
      <p:pic>
        <p:nvPicPr>
          <p:cNvPr id="5" name="Picture 2">
            <a:extLst>
              <a:ext uri="{FF2B5EF4-FFF2-40B4-BE49-F238E27FC236}">
                <a16:creationId xmlns:a16="http://schemas.microsoft.com/office/drawing/2014/main" id="{EC2D67D8-6D3E-7D4C-A1C7-003CEDE70983}"/>
              </a:ext>
            </a:extLst>
          </p:cNvPr>
          <p:cNvPicPr>
            <a:picLocks noChangeAspect="1" noChangeArrowheads="1"/>
          </p:cNvPicPr>
          <p:nvPr/>
        </p:nvPicPr>
        <p:blipFill>
          <a:blip r:embed="rId3"/>
          <a:srcRect/>
          <a:stretch>
            <a:fillRect/>
          </a:stretch>
        </p:blipFill>
        <p:spPr bwMode="auto">
          <a:xfrm>
            <a:off x="1524000" y="4905376"/>
            <a:ext cx="3328988" cy="1952625"/>
          </a:xfrm>
          <a:prstGeom prst="rect">
            <a:avLst/>
          </a:prstGeom>
          <a:ln>
            <a:noFill/>
          </a:ln>
          <a:effectLst>
            <a:softEdge rad="112500"/>
          </a:effectLst>
        </p:spPr>
        <p:style>
          <a:lnRef idx="1">
            <a:schemeClr val="accent3"/>
          </a:lnRef>
          <a:fillRef idx="2">
            <a:schemeClr val="accent3"/>
          </a:fillRef>
          <a:effectRef idx="1">
            <a:schemeClr val="accent3"/>
          </a:effectRef>
          <a:fontRef idx="minor">
            <a:schemeClr val="dk1"/>
          </a:fontRef>
        </p:style>
      </p:pic>
      <p:pic>
        <p:nvPicPr>
          <p:cNvPr id="6" name="Picture 2" descr="F:\seminars and ppts\pics iopa\nasopalatine duct cyst 1.jpg">
            <a:extLst>
              <a:ext uri="{FF2B5EF4-FFF2-40B4-BE49-F238E27FC236}">
                <a16:creationId xmlns:a16="http://schemas.microsoft.com/office/drawing/2014/main" id="{78C9F945-4795-F34C-9C49-5A7629E22AEE}"/>
              </a:ext>
            </a:extLst>
          </p:cNvPr>
          <p:cNvPicPr>
            <a:picLocks noChangeAspect="1" noChangeArrowheads="1"/>
          </p:cNvPicPr>
          <p:nvPr/>
        </p:nvPicPr>
        <p:blipFill>
          <a:blip r:embed="rId4"/>
          <a:srcRect/>
          <a:stretch>
            <a:fillRect/>
          </a:stretch>
        </p:blipFill>
        <p:spPr bwMode="auto">
          <a:xfrm>
            <a:off x="4953001" y="4305300"/>
            <a:ext cx="1851025" cy="2552700"/>
          </a:xfrm>
          <a:prstGeom prst="rect">
            <a:avLst/>
          </a:prstGeom>
          <a:ln>
            <a:noFill/>
          </a:ln>
          <a:effectLst>
            <a:softEdge rad="112500"/>
          </a:effectLst>
        </p:spPr>
        <p:style>
          <a:lnRef idx="1">
            <a:schemeClr val="accent3"/>
          </a:lnRef>
          <a:fillRef idx="2">
            <a:schemeClr val="accent3"/>
          </a:fillRef>
          <a:effectRef idx="1">
            <a:schemeClr val="accent3"/>
          </a:effectRef>
          <a:fontRef idx="minor">
            <a:schemeClr val="dk1"/>
          </a:fontRef>
        </p:style>
      </p:pic>
      <p:sp>
        <p:nvSpPr>
          <p:cNvPr id="54278" name="مستطيل 2">
            <a:extLst>
              <a:ext uri="{FF2B5EF4-FFF2-40B4-BE49-F238E27FC236}">
                <a16:creationId xmlns:a16="http://schemas.microsoft.com/office/drawing/2014/main" id="{196583F4-E982-0B47-BA92-F32837818126}"/>
              </a:ext>
            </a:extLst>
          </p:cNvPr>
          <p:cNvSpPr>
            <a:spLocks noChangeArrowheads="1"/>
          </p:cNvSpPr>
          <p:nvPr/>
        </p:nvSpPr>
        <p:spPr bwMode="auto">
          <a:xfrm>
            <a:off x="1905000" y="890588"/>
            <a:ext cx="85344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Also called NASOPALATINE or ANTERIOR PALATINE FORAMEN.</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It is the oral terminus of the nasopalatine canal.</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It transmits the nasopalatine vessels and nerves.</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Lies in the midline of palate behind the central incisors at the junction of the median palatine and incisive sutures.</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Radiographic image variability is due to: </a:t>
            </a:r>
          </a:p>
          <a:p>
            <a:pPr eaLnBrk="1" hangingPunct="1">
              <a:buClrTx/>
              <a:buSzTx/>
              <a:buFont typeface="Wingdings 2" pitchFamily="2" charset="2"/>
              <a:buNone/>
            </a:pPr>
            <a:r>
              <a:rPr lang="en-US" altLang="en-US" sz="2000">
                <a:latin typeface="Times New Roman" panose="02020603050405020304" pitchFamily="18" charset="0"/>
                <a:cs typeface="Times New Roman" panose="02020603050405020304" pitchFamily="18" charset="0"/>
              </a:rPr>
              <a:t>	1.Different angles of the X-ray beam.</a:t>
            </a:r>
          </a:p>
          <a:p>
            <a:pPr eaLnBrk="1" hangingPunct="1">
              <a:buClrTx/>
              <a:buSzTx/>
              <a:buFont typeface="Wingdings 2" pitchFamily="2" charset="2"/>
              <a:buNone/>
            </a:pPr>
            <a:r>
              <a:rPr lang="en-US" altLang="en-US" sz="2000">
                <a:latin typeface="Times New Roman" panose="02020603050405020304" pitchFamily="18" charset="0"/>
                <a:cs typeface="Times New Roman" panose="02020603050405020304" pitchFamily="18" charset="0"/>
              </a:rPr>
              <a:t>	2.Variability in its anatomic size.</a:t>
            </a:r>
          </a:p>
          <a:p>
            <a:pPr eaLnBrk="1" hangingPunct="1">
              <a:buClrTx/>
              <a:buSzTx/>
              <a:buFontTx/>
              <a:buNone/>
            </a:pPr>
            <a:r>
              <a:rPr lang="en-US" altLang="en-US" sz="2000" b="1">
                <a:latin typeface="Times New Roman" panose="02020603050405020304" pitchFamily="18" charset="0"/>
                <a:cs typeface="Times New Roman" panose="02020603050405020304" pitchFamily="18" charset="0"/>
              </a:rPr>
              <a:t>It is frequently the potential site  of cyst formation ( incisive</a:t>
            </a:r>
          </a:p>
          <a:p>
            <a:pPr eaLnBrk="1" hangingPunct="1">
              <a:buClrTx/>
              <a:buSzTx/>
              <a:buFontTx/>
              <a:buNone/>
            </a:pPr>
            <a:r>
              <a:rPr lang="en-US" altLang="en-US" sz="2000" b="1">
                <a:latin typeface="Times New Roman" panose="02020603050405020304" pitchFamily="18" charset="0"/>
                <a:cs typeface="Times New Roman" panose="02020603050405020304" pitchFamily="18" charset="0"/>
              </a:rPr>
              <a:t>canal cyst .The presence of a cyst is presumed if the</a:t>
            </a:r>
          </a:p>
          <a:p>
            <a:pPr eaLnBrk="1" hangingPunct="1">
              <a:buClrTx/>
              <a:buSzTx/>
              <a:buFontTx/>
              <a:buNone/>
            </a:pPr>
            <a:r>
              <a:rPr lang="en-US" altLang="en-US" sz="2000" b="1">
                <a:latin typeface="Times New Roman" panose="02020603050405020304" pitchFamily="18" charset="0"/>
                <a:cs typeface="Times New Roman" panose="02020603050405020304" pitchFamily="18" charset="0"/>
              </a:rPr>
              <a:t>width of the foramen exceeds 1 cm.</a:t>
            </a: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pic>
        <p:nvPicPr>
          <p:cNvPr id="7" name="Picture 3" descr="F:\seminars and ppts\pics iopa\nasopalatine duct cyst.jpg">
            <a:extLst>
              <a:ext uri="{FF2B5EF4-FFF2-40B4-BE49-F238E27FC236}">
                <a16:creationId xmlns:a16="http://schemas.microsoft.com/office/drawing/2014/main" id="{FC176DE0-5A78-3341-9E50-434FF9A12A47}"/>
              </a:ext>
            </a:extLst>
          </p:cNvPr>
          <p:cNvPicPr>
            <a:picLocks noChangeAspect="1" noChangeArrowheads="1"/>
          </p:cNvPicPr>
          <p:nvPr/>
        </p:nvPicPr>
        <p:blipFill>
          <a:blip r:embed="rId5"/>
          <a:srcRect/>
          <a:stretch>
            <a:fillRect/>
          </a:stretch>
        </p:blipFill>
        <p:spPr bwMode="auto">
          <a:xfrm>
            <a:off x="7086600" y="4502150"/>
            <a:ext cx="2990850" cy="2355850"/>
          </a:xfrm>
          <a:prstGeom prst="rect">
            <a:avLst/>
          </a:prstGeom>
          <a:ln>
            <a:noFill/>
          </a:ln>
          <a:effectLst>
            <a:softEdge rad="112500"/>
          </a:effectLst>
        </p:spPr>
        <p:style>
          <a:lnRef idx="1">
            <a:schemeClr val="accent3"/>
          </a:lnRef>
          <a:fillRef idx="2">
            <a:schemeClr val="accent3"/>
          </a:fillRef>
          <a:effectRef idx="1">
            <a:schemeClr val="accent3"/>
          </a:effectRef>
          <a:fontRef idx="minor">
            <a:schemeClr val="dk1"/>
          </a:fontRef>
        </p:style>
      </p:pic>
      <p:cxnSp>
        <p:nvCxnSpPr>
          <p:cNvPr id="9" name="رابط كسهم مستقيم 8">
            <a:extLst>
              <a:ext uri="{FF2B5EF4-FFF2-40B4-BE49-F238E27FC236}">
                <a16:creationId xmlns:a16="http://schemas.microsoft.com/office/drawing/2014/main" id="{89541319-D5F1-754D-87CA-246189350828}"/>
              </a:ext>
            </a:extLst>
          </p:cNvPr>
          <p:cNvCxnSpPr/>
          <p:nvPr/>
        </p:nvCxnSpPr>
        <p:spPr>
          <a:xfrm rot="16200000" flipH="1">
            <a:off x="7315200" y="4191000"/>
            <a:ext cx="19050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رابط كسهم مستقيم 10">
            <a:extLst>
              <a:ext uri="{FF2B5EF4-FFF2-40B4-BE49-F238E27FC236}">
                <a16:creationId xmlns:a16="http://schemas.microsoft.com/office/drawing/2014/main" id="{898EEDF6-DBCE-AA49-AD8C-7174B640AA5C}"/>
              </a:ext>
            </a:extLst>
          </p:cNvPr>
          <p:cNvCxnSpPr/>
          <p:nvPr/>
        </p:nvCxnSpPr>
        <p:spPr>
          <a:xfrm rot="10800000" flipV="1">
            <a:off x="6096000" y="3581400"/>
            <a:ext cx="1905000" cy="1295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رابط كسهم مستقيم 12">
            <a:extLst>
              <a:ext uri="{FF2B5EF4-FFF2-40B4-BE49-F238E27FC236}">
                <a16:creationId xmlns:a16="http://schemas.microsoft.com/office/drawing/2014/main" id="{167A3176-0F73-8843-BED0-CFE5E144135B}"/>
              </a:ext>
            </a:extLst>
          </p:cNvPr>
          <p:cNvCxnSpPr/>
          <p:nvPr/>
        </p:nvCxnSpPr>
        <p:spPr>
          <a:xfrm rot="10800000" flipV="1">
            <a:off x="3962400" y="3581400"/>
            <a:ext cx="4038600" cy="1905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رابط كسهم مستقيم 14">
            <a:extLst>
              <a:ext uri="{FF2B5EF4-FFF2-40B4-BE49-F238E27FC236}">
                <a16:creationId xmlns:a16="http://schemas.microsoft.com/office/drawing/2014/main" id="{9A2EF720-9630-AF4F-9FB1-83DC62663A71}"/>
              </a:ext>
            </a:extLst>
          </p:cNvPr>
          <p:cNvCxnSpPr/>
          <p:nvPr/>
        </p:nvCxnSpPr>
        <p:spPr>
          <a:xfrm rot="16200000" flipH="1">
            <a:off x="7810500" y="876300"/>
            <a:ext cx="2133600" cy="1752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0337221"/>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14.png">
            <a:extLst>
              <a:ext uri="{FF2B5EF4-FFF2-40B4-BE49-F238E27FC236}">
                <a16:creationId xmlns:a16="http://schemas.microsoft.com/office/drawing/2014/main" id="{EBB63353-BD03-094A-BCE9-26D686AA369C}"/>
              </a:ext>
            </a:extLst>
          </p:cNvPr>
          <p:cNvPicPr>
            <a:picLocks noChangeAspect="1"/>
          </p:cNvPicPr>
          <p:nvPr/>
        </p:nvPicPr>
        <p:blipFill>
          <a:blip r:embed="rId2"/>
          <a:stretch>
            <a:fillRect/>
          </a:stretch>
        </p:blipFill>
        <p:spPr>
          <a:xfrm>
            <a:off x="2601251" y="1295400"/>
            <a:ext cx="2866417" cy="3962400"/>
          </a:xfrm>
          <a:prstGeom prst="rect">
            <a:avLst/>
          </a:prstGeom>
          <a:ln>
            <a:noFill/>
          </a:ln>
          <a:effectLst>
            <a:softEdge rad="112500"/>
          </a:effectLst>
        </p:spPr>
      </p:pic>
      <p:pic>
        <p:nvPicPr>
          <p:cNvPr id="3" name="صورة 2" descr="15.png">
            <a:extLst>
              <a:ext uri="{FF2B5EF4-FFF2-40B4-BE49-F238E27FC236}">
                <a16:creationId xmlns:a16="http://schemas.microsoft.com/office/drawing/2014/main" id="{310ACE3B-363D-6745-840B-5FCCA36DE117}"/>
              </a:ext>
            </a:extLst>
          </p:cNvPr>
          <p:cNvPicPr>
            <a:picLocks noChangeAspect="1"/>
          </p:cNvPicPr>
          <p:nvPr/>
        </p:nvPicPr>
        <p:blipFill>
          <a:blip r:embed="rId3"/>
          <a:stretch>
            <a:fillRect/>
          </a:stretch>
        </p:blipFill>
        <p:spPr>
          <a:xfrm>
            <a:off x="6248400" y="1295400"/>
            <a:ext cx="2791140" cy="3909952"/>
          </a:xfrm>
          <a:prstGeom prst="rect">
            <a:avLst/>
          </a:prstGeom>
          <a:ln>
            <a:noFill/>
          </a:ln>
          <a:effectLst>
            <a:softEdge rad="112500"/>
          </a:effectLst>
        </p:spPr>
      </p:pic>
      <p:sp>
        <p:nvSpPr>
          <p:cNvPr id="55300" name="مستطيل 3">
            <a:extLst>
              <a:ext uri="{FF2B5EF4-FFF2-40B4-BE49-F238E27FC236}">
                <a16:creationId xmlns:a16="http://schemas.microsoft.com/office/drawing/2014/main" id="{44DA7A8F-F5A9-5843-A9AA-AC10FF8F44A1}"/>
              </a:ext>
            </a:extLst>
          </p:cNvPr>
          <p:cNvSpPr>
            <a:spLocks noChangeArrowheads="1"/>
          </p:cNvSpPr>
          <p:nvPr/>
        </p:nvSpPr>
        <p:spPr bwMode="auto">
          <a:xfrm>
            <a:off x="4876800" y="457200"/>
            <a:ext cx="24082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IN" altLang="en-US">
                <a:latin typeface="Times New Roman" panose="02020603050405020304" pitchFamily="18" charset="0"/>
                <a:cs typeface="Times New Roman" panose="02020603050405020304" pitchFamily="18" charset="0"/>
              </a:rPr>
              <a:t> Palatal view </a:t>
            </a:r>
            <a:endParaRPr lang="ar-IQ" altLang="en-US">
              <a:latin typeface="Times New Roman" panose="02020603050405020304" pitchFamily="18" charset="0"/>
              <a:cs typeface="Times New Roman" panose="02020603050405020304" pitchFamily="18" charset="0"/>
            </a:endParaRPr>
          </a:p>
        </p:txBody>
      </p:sp>
      <p:sp>
        <p:nvSpPr>
          <p:cNvPr id="55301" name="مستطيل 4">
            <a:extLst>
              <a:ext uri="{FF2B5EF4-FFF2-40B4-BE49-F238E27FC236}">
                <a16:creationId xmlns:a16="http://schemas.microsoft.com/office/drawing/2014/main" id="{D91FF744-35D3-454F-BA2D-3AF1855555B9}"/>
              </a:ext>
            </a:extLst>
          </p:cNvPr>
          <p:cNvSpPr>
            <a:spLocks noChangeArrowheads="1"/>
          </p:cNvSpPr>
          <p:nvPr/>
        </p:nvSpPr>
        <p:spPr bwMode="auto">
          <a:xfrm>
            <a:off x="4267201" y="5638800"/>
            <a:ext cx="3057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IN" altLang="en-US">
                <a:latin typeface="Times New Roman" panose="02020603050405020304" pitchFamily="18" charset="0"/>
                <a:cs typeface="Times New Roman" panose="02020603050405020304" pitchFamily="18" charset="0"/>
              </a:rPr>
              <a:t> Incisive foramen</a:t>
            </a:r>
            <a:endParaRPr lang="ar-IQ" alt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93654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مستطيل 1">
            <a:extLst>
              <a:ext uri="{FF2B5EF4-FFF2-40B4-BE49-F238E27FC236}">
                <a16:creationId xmlns:a16="http://schemas.microsoft.com/office/drawing/2014/main" id="{78C16890-454E-C14E-8349-8CCB9F29AA0F}"/>
              </a:ext>
            </a:extLst>
          </p:cNvPr>
          <p:cNvSpPr>
            <a:spLocks noChangeArrowheads="1"/>
          </p:cNvSpPr>
          <p:nvPr/>
        </p:nvSpPr>
        <p:spPr bwMode="auto">
          <a:xfrm>
            <a:off x="3200400" y="381001"/>
            <a:ext cx="6629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400">
                <a:latin typeface="Times New Roman" panose="02020603050405020304" pitchFamily="18" charset="0"/>
                <a:cs typeface="Times New Roman" panose="02020603050405020304" pitchFamily="18" charset="0"/>
              </a:rPr>
              <a:t>Superior Foramina of the Nasopalatine canal</a:t>
            </a:r>
            <a:endParaRPr lang="ar-IQ" altLang="en-US" sz="2400">
              <a:latin typeface="Times New Roman" panose="02020603050405020304" pitchFamily="18" charset="0"/>
              <a:cs typeface="Times New Roman" panose="02020603050405020304" pitchFamily="18" charset="0"/>
            </a:endParaRPr>
          </a:p>
        </p:txBody>
      </p:sp>
      <p:pic>
        <p:nvPicPr>
          <p:cNvPr id="29699" name="Picture 2">
            <a:extLst>
              <a:ext uri="{FF2B5EF4-FFF2-40B4-BE49-F238E27FC236}">
                <a16:creationId xmlns:a16="http://schemas.microsoft.com/office/drawing/2014/main" id="{05E21A5B-0714-454D-BFA3-D4069B0C0C53}"/>
              </a:ext>
            </a:extLst>
          </p:cNvPr>
          <p:cNvPicPr>
            <a:picLocks noChangeAspect="1" noChangeArrowheads="1"/>
          </p:cNvPicPr>
          <p:nvPr/>
        </p:nvPicPr>
        <p:blipFill>
          <a:blip r:embed="rId2"/>
          <a:srcRect/>
          <a:stretch>
            <a:fillRect/>
          </a:stretch>
        </p:blipFill>
        <p:spPr bwMode="auto">
          <a:xfrm>
            <a:off x="1524000" y="2628900"/>
            <a:ext cx="3657600" cy="4229100"/>
          </a:xfrm>
          <a:prstGeom prst="rect">
            <a:avLst/>
          </a:prstGeom>
          <a:ln>
            <a:noFill/>
          </a:ln>
          <a:effectLst>
            <a:softEdge rad="112500"/>
          </a:effectLst>
        </p:spPr>
      </p:pic>
      <p:sp>
        <p:nvSpPr>
          <p:cNvPr id="56324" name="مستطيل 2">
            <a:extLst>
              <a:ext uri="{FF2B5EF4-FFF2-40B4-BE49-F238E27FC236}">
                <a16:creationId xmlns:a16="http://schemas.microsoft.com/office/drawing/2014/main" id="{CAEBD386-B0FA-994A-993B-AEF047108803}"/>
              </a:ext>
            </a:extLst>
          </p:cNvPr>
          <p:cNvSpPr>
            <a:spLocks noChangeArrowheads="1"/>
          </p:cNvSpPr>
          <p:nvPr/>
        </p:nvSpPr>
        <p:spPr bwMode="auto">
          <a:xfrm>
            <a:off x="1905000" y="914400"/>
            <a:ext cx="83058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The nasopalatine canal originates at two foramina in floor of the nasal cavity.</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Radiographically, it can be recognized as two radiolucent areas above the apices of  the central incisors in floor of the nasal cavity near its anterior border and both sides of the septum.</a:t>
            </a:r>
            <a:r>
              <a:rPr lang="en-US" altLang="en-US" sz="2000">
                <a:latin typeface="Arial" panose="020B0604020202020204" pitchFamily="34" charset="0"/>
              </a:rPr>
              <a:t> </a:t>
            </a:r>
            <a:r>
              <a:rPr lang="en-US" altLang="en-US" sz="2000">
                <a:latin typeface="Times New Roman" panose="02020603050405020304" pitchFamily="18" charset="0"/>
                <a:cs typeface="Times New Roman" panose="02020603050405020304" pitchFamily="18" charset="0"/>
              </a:rPr>
              <a:t>They appear in projections of the</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maxillary incisors, when an exaggerated vertical angle is used.</a:t>
            </a:r>
          </a:p>
        </p:txBody>
      </p:sp>
      <p:pic>
        <p:nvPicPr>
          <p:cNvPr id="29701" name="Picture 3">
            <a:extLst>
              <a:ext uri="{FF2B5EF4-FFF2-40B4-BE49-F238E27FC236}">
                <a16:creationId xmlns:a16="http://schemas.microsoft.com/office/drawing/2014/main" id="{A6EC6BE1-648E-5748-B097-8A20D6F2F374}"/>
              </a:ext>
            </a:extLst>
          </p:cNvPr>
          <p:cNvPicPr>
            <a:picLocks noChangeAspect="1" noChangeArrowheads="1"/>
          </p:cNvPicPr>
          <p:nvPr/>
        </p:nvPicPr>
        <p:blipFill>
          <a:blip r:embed="rId3"/>
          <a:srcRect/>
          <a:stretch>
            <a:fillRect/>
          </a:stretch>
        </p:blipFill>
        <p:spPr bwMode="auto">
          <a:xfrm>
            <a:off x="5181600" y="2706688"/>
            <a:ext cx="2438400" cy="4151312"/>
          </a:xfrm>
          <a:prstGeom prst="rect">
            <a:avLst/>
          </a:prstGeom>
          <a:ln>
            <a:noFill/>
          </a:ln>
          <a:effectLst>
            <a:softEdge rad="112500"/>
          </a:effectLst>
        </p:spPr>
      </p:pic>
      <p:cxnSp>
        <p:nvCxnSpPr>
          <p:cNvPr id="7" name="رابط كسهم مستقيم 6">
            <a:extLst>
              <a:ext uri="{FF2B5EF4-FFF2-40B4-BE49-F238E27FC236}">
                <a16:creationId xmlns:a16="http://schemas.microsoft.com/office/drawing/2014/main" id="{412E98C1-4849-B74C-836D-BEC107FF14A1}"/>
              </a:ext>
            </a:extLst>
          </p:cNvPr>
          <p:cNvCxnSpPr/>
          <p:nvPr/>
        </p:nvCxnSpPr>
        <p:spPr>
          <a:xfrm rot="5400000">
            <a:off x="2095500" y="2095500"/>
            <a:ext cx="3962400" cy="1143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رابط كسهم مستقيم 8">
            <a:extLst>
              <a:ext uri="{FF2B5EF4-FFF2-40B4-BE49-F238E27FC236}">
                <a16:creationId xmlns:a16="http://schemas.microsoft.com/office/drawing/2014/main" id="{273BE60B-A690-EE4D-8602-852FF914296A}"/>
              </a:ext>
            </a:extLst>
          </p:cNvPr>
          <p:cNvCxnSpPr/>
          <p:nvPr/>
        </p:nvCxnSpPr>
        <p:spPr>
          <a:xfrm rot="5400000">
            <a:off x="1828800" y="1905000"/>
            <a:ext cx="4038600" cy="1600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6328" name="TextBox 7">
            <a:extLst>
              <a:ext uri="{FF2B5EF4-FFF2-40B4-BE49-F238E27FC236}">
                <a16:creationId xmlns:a16="http://schemas.microsoft.com/office/drawing/2014/main" id="{0FEA8E2C-714D-DB4D-8651-F08B529E0D5B}"/>
              </a:ext>
            </a:extLst>
          </p:cNvPr>
          <p:cNvSpPr txBox="1">
            <a:spLocks noChangeArrowheads="1"/>
          </p:cNvSpPr>
          <p:nvPr/>
        </p:nvSpPr>
        <p:spPr bwMode="auto">
          <a:xfrm>
            <a:off x="7924800" y="3962401"/>
            <a:ext cx="228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800">
                <a:latin typeface="Arial" panose="020B0604020202020204" pitchFamily="34" charset="0"/>
              </a:rPr>
              <a:t>Lateral wall of nasopalatine canal</a:t>
            </a:r>
            <a:endParaRPr lang="en-IN" altLang="en-US" sz="1800">
              <a:latin typeface="Arial" panose="020B0604020202020204" pitchFamily="34" charset="0"/>
            </a:endParaRPr>
          </a:p>
        </p:txBody>
      </p:sp>
      <p:cxnSp>
        <p:nvCxnSpPr>
          <p:cNvPr id="12" name="رابط كسهم مستقيم 11">
            <a:extLst>
              <a:ext uri="{FF2B5EF4-FFF2-40B4-BE49-F238E27FC236}">
                <a16:creationId xmlns:a16="http://schemas.microsoft.com/office/drawing/2014/main" id="{CC69E0D2-ECC5-D54C-A679-E6ED3BDBA2CE}"/>
              </a:ext>
            </a:extLst>
          </p:cNvPr>
          <p:cNvCxnSpPr/>
          <p:nvPr/>
        </p:nvCxnSpPr>
        <p:spPr>
          <a:xfrm>
            <a:off x="7315200" y="3733800"/>
            <a:ext cx="7620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رابط كسهم مستقيم 13">
            <a:extLst>
              <a:ext uri="{FF2B5EF4-FFF2-40B4-BE49-F238E27FC236}">
                <a16:creationId xmlns:a16="http://schemas.microsoft.com/office/drawing/2014/main" id="{20F90C53-1F8B-E446-B003-2451A9D58910}"/>
              </a:ext>
            </a:extLst>
          </p:cNvPr>
          <p:cNvCxnSpPr/>
          <p:nvPr/>
        </p:nvCxnSpPr>
        <p:spPr>
          <a:xfrm>
            <a:off x="6096000" y="3657600"/>
            <a:ext cx="15240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رابط كسهم مستقيم 15">
            <a:extLst>
              <a:ext uri="{FF2B5EF4-FFF2-40B4-BE49-F238E27FC236}">
                <a16:creationId xmlns:a16="http://schemas.microsoft.com/office/drawing/2014/main" id="{14901105-6AD5-2847-BC37-90E1039C91A6}"/>
              </a:ext>
            </a:extLst>
          </p:cNvPr>
          <p:cNvCxnSpPr/>
          <p:nvPr/>
        </p:nvCxnSpPr>
        <p:spPr>
          <a:xfrm>
            <a:off x="7162800" y="2971800"/>
            <a:ext cx="12192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رابط كسهم مستقيم 17">
            <a:extLst>
              <a:ext uri="{FF2B5EF4-FFF2-40B4-BE49-F238E27FC236}">
                <a16:creationId xmlns:a16="http://schemas.microsoft.com/office/drawing/2014/main" id="{4733E16C-C967-D244-A307-5A1BE0D2BC77}"/>
              </a:ext>
            </a:extLst>
          </p:cNvPr>
          <p:cNvCxnSpPr/>
          <p:nvPr/>
        </p:nvCxnSpPr>
        <p:spPr>
          <a:xfrm flipV="1">
            <a:off x="6096000" y="2971800"/>
            <a:ext cx="12192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6333" name="مربع نص 18">
            <a:extLst>
              <a:ext uri="{FF2B5EF4-FFF2-40B4-BE49-F238E27FC236}">
                <a16:creationId xmlns:a16="http://schemas.microsoft.com/office/drawing/2014/main" id="{60122406-3036-234F-A6A3-123D20FDCE30}"/>
              </a:ext>
            </a:extLst>
          </p:cNvPr>
          <p:cNvSpPr txBox="1">
            <a:spLocks noChangeArrowheads="1"/>
          </p:cNvSpPr>
          <p:nvPr/>
        </p:nvSpPr>
        <p:spPr bwMode="auto">
          <a:xfrm>
            <a:off x="8458200" y="2895600"/>
            <a:ext cx="1828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800">
                <a:latin typeface="Arial" panose="020B0604020202020204" pitchFamily="34" charset="0"/>
              </a:rPr>
              <a:t>Nasal fossa</a:t>
            </a:r>
            <a:endParaRPr lang="ar-IQ" altLang="en-US" sz="1800">
              <a:latin typeface="Arial" panose="020B0604020202020204" pitchFamily="34" charset="0"/>
            </a:endParaRPr>
          </a:p>
        </p:txBody>
      </p:sp>
    </p:spTree>
    <p:extLst>
      <p:ext uri="{BB962C8B-B14F-4D97-AF65-F5344CB8AC3E}">
        <p14:creationId xmlns:p14="http://schemas.microsoft.com/office/powerpoint/2010/main" val="416380855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مستطيل 1">
            <a:extLst>
              <a:ext uri="{FF2B5EF4-FFF2-40B4-BE49-F238E27FC236}">
                <a16:creationId xmlns:a16="http://schemas.microsoft.com/office/drawing/2014/main" id="{6348BF1A-382E-0C42-9266-ED01B8EC032B}"/>
              </a:ext>
            </a:extLst>
          </p:cNvPr>
          <p:cNvSpPr>
            <a:spLocks noChangeArrowheads="1"/>
          </p:cNvSpPr>
          <p:nvPr/>
        </p:nvSpPr>
        <p:spPr bwMode="auto">
          <a:xfrm>
            <a:off x="3276600" y="457201"/>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2800">
                <a:latin typeface="Times New Roman" panose="02020603050405020304" pitchFamily="18" charset="0"/>
                <a:cs typeface="Times New Roman" panose="02020603050405020304" pitchFamily="18" charset="0"/>
              </a:rPr>
              <a:t> Lateral Fossa</a:t>
            </a:r>
            <a:endParaRPr lang="ar-IQ" altLang="en-US" sz="2800">
              <a:latin typeface="Times New Roman" panose="02020603050405020304" pitchFamily="18" charset="0"/>
              <a:cs typeface="Times New Roman" panose="02020603050405020304" pitchFamily="18" charset="0"/>
            </a:endParaRPr>
          </a:p>
        </p:txBody>
      </p:sp>
      <p:sp>
        <p:nvSpPr>
          <p:cNvPr id="57347" name="مستطيل 2">
            <a:extLst>
              <a:ext uri="{FF2B5EF4-FFF2-40B4-BE49-F238E27FC236}">
                <a16:creationId xmlns:a16="http://schemas.microsoft.com/office/drawing/2014/main" id="{745DCDDB-A5BF-D840-B414-91F8472FA8BA}"/>
              </a:ext>
            </a:extLst>
          </p:cNvPr>
          <p:cNvSpPr>
            <a:spLocks noChangeArrowheads="1"/>
          </p:cNvSpPr>
          <p:nvPr/>
        </p:nvSpPr>
        <p:spPr bwMode="auto">
          <a:xfrm>
            <a:off x="1981200" y="1143000"/>
            <a:ext cx="8153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Also called as INCISIVE FOSSA.</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Appears as depression in the maxilla near the apex of the lateral incisor .</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Appears diffusely radiolucent in the PA.</a:t>
            </a:r>
          </a:p>
        </p:txBody>
      </p:sp>
      <p:pic>
        <p:nvPicPr>
          <p:cNvPr id="30724" name="Picture 2">
            <a:extLst>
              <a:ext uri="{FF2B5EF4-FFF2-40B4-BE49-F238E27FC236}">
                <a16:creationId xmlns:a16="http://schemas.microsoft.com/office/drawing/2014/main" id="{EEB8E4E8-7A0B-1441-8AFF-D925DB2EB04F}"/>
              </a:ext>
            </a:extLst>
          </p:cNvPr>
          <p:cNvPicPr>
            <a:picLocks noChangeAspect="1" noChangeArrowheads="1"/>
          </p:cNvPicPr>
          <p:nvPr/>
        </p:nvPicPr>
        <p:blipFill>
          <a:blip r:embed="rId2"/>
          <a:srcRect/>
          <a:stretch>
            <a:fillRect/>
          </a:stretch>
        </p:blipFill>
        <p:spPr bwMode="auto">
          <a:xfrm>
            <a:off x="4343400" y="2324100"/>
            <a:ext cx="2609850" cy="4533900"/>
          </a:xfrm>
          <a:prstGeom prst="rect">
            <a:avLst/>
          </a:prstGeom>
          <a:ln>
            <a:noFill/>
          </a:ln>
          <a:effectLst>
            <a:softEdge rad="112500"/>
          </a:effectLst>
        </p:spPr>
      </p:pic>
    </p:spTree>
    <p:extLst>
      <p:ext uri="{BB962C8B-B14F-4D97-AF65-F5344CB8AC3E}">
        <p14:creationId xmlns:p14="http://schemas.microsoft.com/office/powerpoint/2010/main" val="425393525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CD968385-8FF3-C84F-BE61-A42832FAB145}"/>
              </a:ext>
            </a:extLst>
          </p:cNvPr>
          <p:cNvSpPr>
            <a:spLocks noGrp="1" noChangeArrowheads="1"/>
          </p:cNvSpPr>
          <p:nvPr>
            <p:ph type="title"/>
          </p:nvPr>
        </p:nvSpPr>
        <p:spPr>
          <a:xfrm>
            <a:off x="2305844" y="381000"/>
            <a:ext cx="7772400" cy="990600"/>
          </a:xfrm>
        </p:spPr>
        <p:txBody>
          <a:bodyPr/>
          <a:lstStyle/>
          <a:p>
            <a:pPr eaLnBrk="1" hangingPunct="1">
              <a:defRPr/>
            </a:pPr>
            <a:r>
              <a:rPr lang="en-US" altLang="zh-TW"/>
              <a:t>SUPPORTING STRUCTURE</a:t>
            </a:r>
          </a:p>
        </p:txBody>
      </p:sp>
      <p:sp>
        <p:nvSpPr>
          <p:cNvPr id="38914" name="Rectangle 3">
            <a:extLst>
              <a:ext uri="{FF2B5EF4-FFF2-40B4-BE49-F238E27FC236}">
                <a16:creationId xmlns:a16="http://schemas.microsoft.com/office/drawing/2014/main" id="{9F8CBCB4-6913-F648-9518-403D6EBBB7A6}"/>
              </a:ext>
            </a:extLst>
          </p:cNvPr>
          <p:cNvSpPr>
            <a:spLocks noGrp="1"/>
          </p:cNvSpPr>
          <p:nvPr>
            <p:ph type="body" sz="half" idx="1"/>
          </p:nvPr>
        </p:nvSpPr>
        <p:spPr>
          <a:xfrm>
            <a:off x="1808164" y="2276476"/>
            <a:ext cx="5311775" cy="3311525"/>
          </a:xfrm>
        </p:spPr>
        <p:txBody>
          <a:bodyPr/>
          <a:lstStyle/>
          <a:p>
            <a:pPr eaLnBrk="1" hangingPunct="1">
              <a:lnSpc>
                <a:spcPct val="140000"/>
              </a:lnSpc>
            </a:pPr>
            <a:r>
              <a:rPr lang="en-US" altLang="zh-TW">
                <a:cs typeface="新細明體" panose="02020500000000000000" pitchFamily="18" charset="-120"/>
              </a:rPr>
              <a:t>Alveolar crest</a:t>
            </a:r>
          </a:p>
          <a:p>
            <a:pPr eaLnBrk="1" hangingPunct="1">
              <a:lnSpc>
                <a:spcPct val="140000"/>
              </a:lnSpc>
            </a:pPr>
            <a:r>
              <a:rPr lang="en-US" altLang="zh-TW">
                <a:cs typeface="新細明體" panose="02020500000000000000" pitchFamily="18" charset="-120"/>
              </a:rPr>
              <a:t>Lamina dura</a:t>
            </a:r>
          </a:p>
          <a:p>
            <a:pPr eaLnBrk="1" hangingPunct="1">
              <a:lnSpc>
                <a:spcPct val="140000"/>
              </a:lnSpc>
            </a:pPr>
            <a:r>
              <a:rPr lang="en-US" altLang="zh-TW">
                <a:cs typeface="新細明體" panose="02020500000000000000" pitchFamily="18" charset="-120"/>
              </a:rPr>
              <a:t>Periodontal ligament space</a:t>
            </a:r>
          </a:p>
          <a:p>
            <a:pPr eaLnBrk="1" hangingPunct="1">
              <a:lnSpc>
                <a:spcPct val="140000"/>
              </a:lnSpc>
            </a:pPr>
            <a:r>
              <a:rPr lang="en-US" altLang="zh-TW">
                <a:cs typeface="新細明體" panose="02020500000000000000" pitchFamily="18" charset="-120"/>
              </a:rPr>
              <a:t>Cancellous bone </a:t>
            </a:r>
          </a:p>
        </p:txBody>
      </p:sp>
      <p:pic>
        <p:nvPicPr>
          <p:cNvPr id="38915" name="Picture 4" descr="PC220396">
            <a:extLst>
              <a:ext uri="{FF2B5EF4-FFF2-40B4-BE49-F238E27FC236}">
                <a16:creationId xmlns:a16="http://schemas.microsoft.com/office/drawing/2014/main" id="{ED8F1242-C400-CB44-A4A9-05CC93BA20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799" t="23315" r="37256" b="16681"/>
          <a:stretch>
            <a:fillRect/>
          </a:stretch>
        </p:blipFill>
        <p:spPr bwMode="auto">
          <a:xfrm>
            <a:off x="7183438" y="2133600"/>
            <a:ext cx="3484562"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a:extLst>
              <a:ext uri="{FF2B5EF4-FFF2-40B4-BE49-F238E27FC236}">
                <a16:creationId xmlns:a16="http://schemas.microsoft.com/office/drawing/2014/main" id="{4076CD1F-E831-6241-99AA-9ECB2E6734C4}"/>
              </a:ext>
            </a:extLst>
          </p:cNvPr>
          <p:cNvCxnSpPr>
            <a:cxnSpLocks noChangeShapeType="1"/>
          </p:cNvCxnSpPr>
          <p:nvPr/>
        </p:nvCxnSpPr>
        <p:spPr bwMode="auto">
          <a:xfrm>
            <a:off x="4724400" y="2743201"/>
            <a:ext cx="2935288" cy="796925"/>
          </a:xfrm>
          <a:prstGeom prst="straightConnector1">
            <a:avLst/>
          </a:prstGeom>
          <a:noFill/>
          <a:ln w="48500" cmpd="thickThin">
            <a:solidFill>
              <a:srgbClr val="6BB76D"/>
            </a:solidFill>
            <a:round/>
            <a:headEnd type="none" w="sm" len="sm"/>
            <a:tailEnd type="arrow" w="med" len="med"/>
          </a:ln>
          <a:effectLst>
            <a:outerShdw blurRad="39000" dist="254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7" name="Straight Arrow Connector 6">
            <a:extLst>
              <a:ext uri="{FF2B5EF4-FFF2-40B4-BE49-F238E27FC236}">
                <a16:creationId xmlns:a16="http://schemas.microsoft.com/office/drawing/2014/main" id="{FDC0FE7A-AB6B-4648-9B71-762536E6C03D}"/>
              </a:ext>
            </a:extLst>
          </p:cNvPr>
          <p:cNvCxnSpPr>
            <a:cxnSpLocks noChangeShapeType="1"/>
          </p:cNvCxnSpPr>
          <p:nvPr/>
        </p:nvCxnSpPr>
        <p:spPr bwMode="auto">
          <a:xfrm>
            <a:off x="4876801" y="3540126"/>
            <a:ext cx="3008313" cy="498475"/>
          </a:xfrm>
          <a:prstGeom prst="straightConnector1">
            <a:avLst/>
          </a:prstGeom>
          <a:noFill/>
          <a:ln w="48500" cmpd="thickThin">
            <a:solidFill>
              <a:srgbClr val="6BB76D"/>
            </a:solidFill>
            <a:round/>
            <a:headEnd type="none" w="sm" len="sm"/>
            <a:tailEnd type="arrow" w="med" len="med"/>
          </a:ln>
          <a:effectLst>
            <a:outerShdw blurRad="39000" dist="254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8" name="Straight Arrow Connector 7">
            <a:extLst>
              <a:ext uri="{FF2B5EF4-FFF2-40B4-BE49-F238E27FC236}">
                <a16:creationId xmlns:a16="http://schemas.microsoft.com/office/drawing/2014/main" id="{7C95CE46-61A2-E643-8D51-9FD6A7F02314}"/>
              </a:ext>
            </a:extLst>
          </p:cNvPr>
          <p:cNvCxnSpPr>
            <a:cxnSpLocks noChangeShapeType="1"/>
          </p:cNvCxnSpPr>
          <p:nvPr/>
        </p:nvCxnSpPr>
        <p:spPr bwMode="auto">
          <a:xfrm flipV="1">
            <a:off x="5567364" y="5410200"/>
            <a:ext cx="1824037" cy="381000"/>
          </a:xfrm>
          <a:prstGeom prst="straightConnector1">
            <a:avLst/>
          </a:prstGeom>
          <a:noFill/>
          <a:ln w="48500" cmpd="thickThin">
            <a:solidFill>
              <a:srgbClr val="6BB76D"/>
            </a:solidFill>
            <a:round/>
            <a:headEnd type="none" w="sm" len="sm"/>
            <a:tailEnd type="arrow" w="med" len="med"/>
          </a:ln>
          <a:effectLst>
            <a:outerShdw blurRad="39000" dist="254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9" name="Straight Arrow Connector 8">
            <a:extLst>
              <a:ext uri="{FF2B5EF4-FFF2-40B4-BE49-F238E27FC236}">
                <a16:creationId xmlns:a16="http://schemas.microsoft.com/office/drawing/2014/main" id="{9D17E844-254C-B64F-9A8E-C45FE357F776}"/>
              </a:ext>
            </a:extLst>
          </p:cNvPr>
          <p:cNvCxnSpPr>
            <a:cxnSpLocks noChangeShapeType="1"/>
          </p:cNvCxnSpPr>
          <p:nvPr/>
        </p:nvCxnSpPr>
        <p:spPr bwMode="auto">
          <a:xfrm>
            <a:off x="6438901" y="4338638"/>
            <a:ext cx="1446213" cy="361950"/>
          </a:xfrm>
          <a:prstGeom prst="straightConnector1">
            <a:avLst/>
          </a:prstGeom>
          <a:noFill/>
          <a:ln w="48500" cmpd="thickThin">
            <a:solidFill>
              <a:srgbClr val="6BB76D"/>
            </a:solidFill>
            <a:round/>
            <a:headEnd type="none" w="sm" len="sm"/>
            <a:tailEnd type="arrow" w="med" len="med"/>
          </a:ln>
          <a:effectLst>
            <a:outerShdw blurRad="39000" dist="25400" dir="5400000" rotWithShape="0">
              <a:srgbClr val="80808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016940016"/>
      </p:ext>
    </p:extLst>
  </p:cSld>
  <p:clrMapOvr>
    <a:masterClrMapping/>
  </p:clrMapOvr>
  <p:transition advClick="0" advTm="100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مستطيل 1">
            <a:extLst>
              <a:ext uri="{FF2B5EF4-FFF2-40B4-BE49-F238E27FC236}">
                <a16:creationId xmlns:a16="http://schemas.microsoft.com/office/drawing/2014/main" id="{127106D2-1D76-3148-B495-A92AAAEC565D}"/>
              </a:ext>
            </a:extLst>
          </p:cNvPr>
          <p:cNvSpPr>
            <a:spLocks noChangeArrowheads="1"/>
          </p:cNvSpPr>
          <p:nvPr/>
        </p:nvSpPr>
        <p:spPr bwMode="auto">
          <a:xfrm>
            <a:off x="3810000" y="533401"/>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800">
                <a:latin typeface="Times New Roman" panose="02020603050405020304" pitchFamily="18" charset="0"/>
                <a:cs typeface="Times New Roman" panose="02020603050405020304" pitchFamily="18" charset="0"/>
              </a:rPr>
              <a:t> Nasolacrimal Canal</a:t>
            </a:r>
            <a:endParaRPr lang="ar-IQ" altLang="en-US" sz="2800">
              <a:latin typeface="Times New Roman" panose="02020603050405020304" pitchFamily="18" charset="0"/>
              <a:cs typeface="Times New Roman" panose="02020603050405020304" pitchFamily="18" charset="0"/>
            </a:endParaRPr>
          </a:p>
        </p:txBody>
      </p:sp>
      <p:sp>
        <p:nvSpPr>
          <p:cNvPr id="58371" name="مستطيل 2">
            <a:extLst>
              <a:ext uri="{FF2B5EF4-FFF2-40B4-BE49-F238E27FC236}">
                <a16:creationId xmlns:a16="http://schemas.microsoft.com/office/drawing/2014/main" id="{89C1C6ED-E610-3F44-9F3A-6D1A762C15DA}"/>
              </a:ext>
            </a:extLst>
          </p:cNvPr>
          <p:cNvSpPr>
            <a:spLocks noChangeArrowheads="1"/>
          </p:cNvSpPr>
          <p:nvPr/>
        </p:nvSpPr>
        <p:spPr bwMode="auto">
          <a:xfrm>
            <a:off x="1981200" y="1143001"/>
            <a:ext cx="81534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800">
                <a:latin typeface="Arial" panose="020B0604020202020204" pitchFamily="34" charset="0"/>
              </a:rPr>
              <a:t>It is formed by the nasal and maxillary bones. It runs from the medial aspect of the anteroinferior border of the orbit inferiorly, to drain under the inferior concha into the nasal cavity. </a:t>
            </a:r>
          </a:p>
          <a:p>
            <a:pPr eaLnBrk="1" hangingPunct="1">
              <a:buClrTx/>
              <a:buSzTx/>
              <a:buFontTx/>
              <a:buNone/>
            </a:pPr>
            <a:r>
              <a:rPr lang="en-US" altLang="en-US" sz="1800">
                <a:latin typeface="Arial" panose="020B0604020202020204" pitchFamily="34" charset="0"/>
              </a:rPr>
              <a:t>On PA : It appears in the region above the apex of the canine, especially when steep vertical angulation is used . </a:t>
            </a:r>
          </a:p>
          <a:p>
            <a:pPr eaLnBrk="1" hangingPunct="1">
              <a:buClrTx/>
              <a:buSzTx/>
              <a:buFontTx/>
              <a:buNone/>
            </a:pPr>
            <a:r>
              <a:rPr lang="en-US" altLang="en-US" sz="1800">
                <a:latin typeface="Arial" panose="020B0604020202020204" pitchFamily="34" charset="0"/>
              </a:rPr>
              <a:t>On maxillary occlusal projection: It appears as  ovoid radiolucencies  in the region of the molars.</a:t>
            </a:r>
          </a:p>
          <a:p>
            <a:pPr eaLnBrk="1" hangingPunct="1">
              <a:buClrTx/>
              <a:buSzTx/>
              <a:buFontTx/>
              <a:buNone/>
            </a:pPr>
            <a:endParaRPr lang="ar-IQ" altLang="en-US" sz="1800">
              <a:latin typeface="Arial" panose="020B0604020202020204" pitchFamily="34" charset="0"/>
            </a:endParaRPr>
          </a:p>
        </p:txBody>
      </p:sp>
      <p:pic>
        <p:nvPicPr>
          <p:cNvPr id="31748" name="Picture 2">
            <a:extLst>
              <a:ext uri="{FF2B5EF4-FFF2-40B4-BE49-F238E27FC236}">
                <a16:creationId xmlns:a16="http://schemas.microsoft.com/office/drawing/2014/main" id="{980F2260-0057-0541-9754-E7E82F27B32D}"/>
              </a:ext>
            </a:extLst>
          </p:cNvPr>
          <p:cNvPicPr>
            <a:picLocks noChangeAspect="1" noChangeArrowheads="1"/>
          </p:cNvPicPr>
          <p:nvPr/>
        </p:nvPicPr>
        <p:blipFill>
          <a:blip r:embed="rId2"/>
          <a:srcRect/>
          <a:stretch>
            <a:fillRect/>
          </a:stretch>
        </p:blipFill>
        <p:spPr bwMode="auto">
          <a:xfrm>
            <a:off x="4191000" y="3092450"/>
            <a:ext cx="2209800" cy="3765550"/>
          </a:xfrm>
          <a:prstGeom prst="rect">
            <a:avLst/>
          </a:prstGeom>
          <a:ln>
            <a:noFill/>
          </a:ln>
          <a:effectLst>
            <a:softEdge rad="112500"/>
          </a:effectLst>
        </p:spPr>
      </p:pic>
      <p:pic>
        <p:nvPicPr>
          <p:cNvPr id="31749" name="Picture 3">
            <a:extLst>
              <a:ext uri="{FF2B5EF4-FFF2-40B4-BE49-F238E27FC236}">
                <a16:creationId xmlns:a16="http://schemas.microsoft.com/office/drawing/2014/main" id="{90AF0459-D3C7-294A-9EDD-82F493077545}"/>
              </a:ext>
            </a:extLst>
          </p:cNvPr>
          <p:cNvPicPr>
            <a:picLocks noChangeAspect="1" noChangeArrowheads="1"/>
          </p:cNvPicPr>
          <p:nvPr/>
        </p:nvPicPr>
        <p:blipFill>
          <a:blip r:embed="rId3"/>
          <a:srcRect/>
          <a:stretch>
            <a:fillRect/>
          </a:stretch>
        </p:blipFill>
        <p:spPr bwMode="auto">
          <a:xfrm>
            <a:off x="6723063" y="3810000"/>
            <a:ext cx="3573462" cy="2819400"/>
          </a:xfrm>
          <a:prstGeom prst="rect">
            <a:avLst/>
          </a:prstGeom>
          <a:ln>
            <a:noFill/>
          </a:ln>
          <a:effectLst>
            <a:softEdge rad="112500"/>
          </a:effectLst>
        </p:spPr>
      </p:pic>
    </p:spTree>
    <p:extLst>
      <p:ext uri="{BB962C8B-B14F-4D97-AF65-F5344CB8AC3E}">
        <p14:creationId xmlns:p14="http://schemas.microsoft.com/office/powerpoint/2010/main" val="395103723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مستطيل 1">
            <a:extLst>
              <a:ext uri="{FF2B5EF4-FFF2-40B4-BE49-F238E27FC236}">
                <a16:creationId xmlns:a16="http://schemas.microsoft.com/office/drawing/2014/main" id="{BC42B11A-71C4-DC47-AB3F-A016E53D1AD8}"/>
              </a:ext>
            </a:extLst>
          </p:cNvPr>
          <p:cNvSpPr>
            <a:spLocks noChangeArrowheads="1"/>
          </p:cNvSpPr>
          <p:nvPr/>
        </p:nvSpPr>
        <p:spPr bwMode="auto">
          <a:xfrm>
            <a:off x="5257801" y="533401"/>
            <a:ext cx="19669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3600">
                <a:latin typeface="Times New Roman" panose="02020603050405020304" pitchFamily="18" charset="0"/>
                <a:cs typeface="Times New Roman" panose="02020603050405020304" pitchFamily="18" charset="0"/>
              </a:rPr>
              <a:t>The Nose</a:t>
            </a:r>
            <a:endParaRPr lang="ar-IQ" altLang="en-US" sz="3600">
              <a:latin typeface="Times New Roman" panose="02020603050405020304" pitchFamily="18" charset="0"/>
              <a:cs typeface="Times New Roman" panose="02020603050405020304" pitchFamily="18" charset="0"/>
            </a:endParaRPr>
          </a:p>
        </p:txBody>
      </p:sp>
      <p:pic>
        <p:nvPicPr>
          <p:cNvPr id="32771" name="Picture 2">
            <a:extLst>
              <a:ext uri="{FF2B5EF4-FFF2-40B4-BE49-F238E27FC236}">
                <a16:creationId xmlns:a16="http://schemas.microsoft.com/office/drawing/2014/main" id="{D982A540-E4B7-8247-A0BE-C1DDCAF086BC}"/>
              </a:ext>
            </a:extLst>
          </p:cNvPr>
          <p:cNvPicPr>
            <a:picLocks noChangeAspect="1" noChangeArrowheads="1"/>
          </p:cNvPicPr>
          <p:nvPr/>
        </p:nvPicPr>
        <p:blipFill>
          <a:blip r:embed="rId2"/>
          <a:srcRect/>
          <a:stretch>
            <a:fillRect/>
          </a:stretch>
        </p:blipFill>
        <p:spPr bwMode="auto">
          <a:xfrm>
            <a:off x="4876800" y="2438400"/>
            <a:ext cx="1981200" cy="3587750"/>
          </a:xfrm>
          <a:prstGeom prst="rect">
            <a:avLst/>
          </a:prstGeom>
          <a:ln>
            <a:noFill/>
          </a:ln>
          <a:effectLst>
            <a:softEdge rad="112500"/>
          </a:effectLst>
        </p:spPr>
      </p:pic>
      <p:sp>
        <p:nvSpPr>
          <p:cNvPr id="59396" name="مستطيل 2">
            <a:extLst>
              <a:ext uri="{FF2B5EF4-FFF2-40B4-BE49-F238E27FC236}">
                <a16:creationId xmlns:a16="http://schemas.microsoft.com/office/drawing/2014/main" id="{E9DC1723-C4D9-7F4C-AFCD-2FB206A2344E}"/>
              </a:ext>
            </a:extLst>
          </p:cNvPr>
          <p:cNvSpPr>
            <a:spLocks noChangeArrowheads="1"/>
          </p:cNvSpPr>
          <p:nvPr/>
        </p:nvSpPr>
        <p:spPr bwMode="auto">
          <a:xfrm>
            <a:off x="1981200" y="1295400"/>
            <a:ext cx="8077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The soft tissue of the nose is frequently seen in the projections of the maxillary central and lateral incisors ,superimposed over the roots of these teeth. Image appears uniformly opaque with a sharp border. </a:t>
            </a:r>
          </a:p>
        </p:txBody>
      </p:sp>
      <p:sp>
        <p:nvSpPr>
          <p:cNvPr id="59397" name="مربع نص 6">
            <a:extLst>
              <a:ext uri="{FF2B5EF4-FFF2-40B4-BE49-F238E27FC236}">
                <a16:creationId xmlns:a16="http://schemas.microsoft.com/office/drawing/2014/main" id="{8EC3C6C9-391F-5042-AA86-27AD86656FE3}"/>
              </a:ext>
            </a:extLst>
          </p:cNvPr>
          <p:cNvSpPr txBox="1">
            <a:spLocks noChangeArrowheads="1"/>
          </p:cNvSpPr>
          <p:nvPr/>
        </p:nvSpPr>
        <p:spPr bwMode="auto">
          <a:xfrm>
            <a:off x="4495800" y="6019801"/>
            <a:ext cx="3048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1800">
                <a:latin typeface="Times New Roman" panose="02020603050405020304" pitchFamily="18" charset="0"/>
                <a:cs typeface="Times New Roman" panose="02020603050405020304" pitchFamily="18" charset="0"/>
              </a:rPr>
              <a:t>The soft tissue outline of the nose</a:t>
            </a:r>
            <a:endParaRPr lang="ar-IQ" altLang="en-US" sz="1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66013139"/>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مربع نص 1">
            <a:extLst>
              <a:ext uri="{FF2B5EF4-FFF2-40B4-BE49-F238E27FC236}">
                <a16:creationId xmlns:a16="http://schemas.microsoft.com/office/drawing/2014/main" id="{29955AC5-55C2-3A41-97E7-63711BDD9E68}"/>
              </a:ext>
            </a:extLst>
          </p:cNvPr>
          <p:cNvSpPr txBox="1">
            <a:spLocks noChangeArrowheads="1"/>
          </p:cNvSpPr>
          <p:nvPr/>
        </p:nvSpPr>
        <p:spPr bwMode="auto">
          <a:xfrm>
            <a:off x="1981200" y="1295400"/>
            <a:ext cx="58674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just" eaLnBrk="1" hangingPunct="1">
              <a:buClrTx/>
              <a:buSzTx/>
              <a:buFont typeface="Wingdings 2" pitchFamily="2" charset="2"/>
              <a:buNone/>
            </a:pPr>
            <a:r>
              <a:rPr lang="en-US" altLang="en-US" sz="2000">
                <a:latin typeface="Times New Roman" panose="02020603050405020304" pitchFamily="18" charset="0"/>
                <a:cs typeface="Times New Roman" panose="02020603050405020304" pitchFamily="18" charset="0"/>
              </a:rPr>
              <a:t>An oblique line demarcating a region that appears to be covered by a slight radio opacity frequently traverses PA radiographs of the premolar region .</a:t>
            </a:r>
          </a:p>
          <a:p>
            <a:pPr algn="just" eaLnBrk="1" hangingPunct="1">
              <a:buClrTx/>
              <a:buSzTx/>
              <a:buFont typeface="Wingdings 2" pitchFamily="2" charset="2"/>
              <a:buNone/>
            </a:pPr>
            <a:r>
              <a:rPr lang="en-US" altLang="en-US" sz="2000">
                <a:latin typeface="Times New Roman" panose="02020603050405020304" pitchFamily="18" charset="0"/>
                <a:cs typeface="Times New Roman" panose="02020603050405020304" pitchFamily="18" charset="0"/>
              </a:rPr>
              <a:t>*The radiopaque area is the thick cheek tissue superimposed on the teeth and the alveolar process.</a:t>
            </a:r>
          </a:p>
          <a:p>
            <a:pPr algn="just" eaLnBrk="1" hangingPunct="1">
              <a:buClrTx/>
              <a:buSzTx/>
              <a:buFontTx/>
              <a:buNone/>
            </a:pPr>
            <a:r>
              <a:rPr lang="en-US" altLang="en-US" sz="2000">
                <a:latin typeface="Times New Roman" panose="02020603050405020304" pitchFamily="18" charset="0"/>
                <a:cs typeface="Times New Roman" panose="02020603050405020304" pitchFamily="18" charset="0"/>
              </a:rPr>
              <a:t>*The image of the fold becomes more evident with age, due to creasing of the skin along the line and deepening of permanent folds. </a:t>
            </a:r>
          </a:p>
          <a:p>
            <a:pPr algn="just" eaLnBrk="1" hangingPunct="1">
              <a:buClrTx/>
              <a:buSzTx/>
              <a:buFontTx/>
              <a:buNone/>
            </a:pPr>
            <a:r>
              <a:rPr lang="en-US" altLang="en-US" sz="2000">
                <a:latin typeface="Times New Roman" panose="02020603050405020304" pitchFamily="18" charset="0"/>
                <a:cs typeface="Times New Roman" panose="02020603050405020304" pitchFamily="18" charset="0"/>
              </a:rPr>
              <a:t>*The nasolabial fold is useful in identifying the side of the maxilla represented by a film of the area if it is edentulous and few other anatomic features are</a:t>
            </a:r>
          </a:p>
          <a:p>
            <a:pPr algn="just" eaLnBrk="1" hangingPunct="1">
              <a:buClrTx/>
              <a:buSzTx/>
              <a:buFontTx/>
              <a:buNone/>
            </a:pPr>
            <a:r>
              <a:rPr lang="en-US" altLang="en-US" sz="2000">
                <a:latin typeface="Times New Roman" panose="02020603050405020304" pitchFamily="18" charset="0"/>
                <a:cs typeface="Times New Roman" panose="02020603050405020304" pitchFamily="18" charset="0"/>
              </a:rPr>
              <a:t>demonstrated.</a:t>
            </a:r>
            <a:endParaRPr lang="ar-IQ" altLang="en-US" sz="2000">
              <a:latin typeface="Times New Roman" panose="02020603050405020304" pitchFamily="18" charset="0"/>
              <a:cs typeface="Times New Roman" panose="02020603050405020304" pitchFamily="18" charset="0"/>
            </a:endParaRPr>
          </a:p>
        </p:txBody>
      </p:sp>
      <p:grpSp>
        <p:nvGrpSpPr>
          <p:cNvPr id="60419" name="مجموعة 4">
            <a:extLst>
              <a:ext uri="{FF2B5EF4-FFF2-40B4-BE49-F238E27FC236}">
                <a16:creationId xmlns:a16="http://schemas.microsoft.com/office/drawing/2014/main" id="{BBB4BDF8-6193-3446-B614-2528654F5B6A}"/>
              </a:ext>
            </a:extLst>
          </p:cNvPr>
          <p:cNvGrpSpPr>
            <a:grpSpLocks/>
          </p:cNvGrpSpPr>
          <p:nvPr/>
        </p:nvGrpSpPr>
        <p:grpSpPr bwMode="auto">
          <a:xfrm>
            <a:off x="8229600" y="838200"/>
            <a:ext cx="2438400" cy="4332288"/>
            <a:chOff x="6705600" y="685800"/>
            <a:chExt cx="2438400" cy="4331732"/>
          </a:xfrm>
        </p:grpSpPr>
        <p:pic>
          <p:nvPicPr>
            <p:cNvPr id="33797" name="Picture 3">
              <a:extLst>
                <a:ext uri="{FF2B5EF4-FFF2-40B4-BE49-F238E27FC236}">
                  <a16:creationId xmlns:a16="http://schemas.microsoft.com/office/drawing/2014/main" id="{AFE2CD58-9CE4-FB4A-BFA1-7D9598C57936}"/>
                </a:ext>
              </a:extLst>
            </p:cNvPr>
            <p:cNvPicPr>
              <a:picLocks noChangeAspect="1" noChangeArrowheads="1"/>
            </p:cNvPicPr>
            <p:nvPr/>
          </p:nvPicPr>
          <p:blipFill>
            <a:blip r:embed="rId2"/>
            <a:srcRect/>
            <a:stretch>
              <a:fillRect/>
            </a:stretch>
          </p:blipFill>
          <p:spPr bwMode="auto">
            <a:xfrm>
              <a:off x="6705600" y="685800"/>
              <a:ext cx="2286000" cy="3818194"/>
            </a:xfrm>
            <a:prstGeom prst="rect">
              <a:avLst/>
            </a:prstGeom>
            <a:ln>
              <a:noFill/>
            </a:ln>
            <a:effectLst>
              <a:softEdge rad="112500"/>
            </a:effectLst>
          </p:spPr>
        </p:pic>
        <p:sp>
          <p:nvSpPr>
            <p:cNvPr id="60422" name="مربع نص 3">
              <a:extLst>
                <a:ext uri="{FF2B5EF4-FFF2-40B4-BE49-F238E27FC236}">
                  <a16:creationId xmlns:a16="http://schemas.microsoft.com/office/drawing/2014/main" id="{4818C222-4D53-4742-8386-ADD0383F5AFD}"/>
                </a:ext>
              </a:extLst>
            </p:cNvPr>
            <p:cNvSpPr txBox="1">
              <a:spLocks noChangeArrowheads="1"/>
            </p:cNvSpPr>
            <p:nvPr/>
          </p:nvSpPr>
          <p:spPr bwMode="auto">
            <a:xfrm>
              <a:off x="6781800" y="4648200"/>
              <a:ext cx="2362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800">
                  <a:latin typeface="Times New Roman" panose="02020603050405020304" pitchFamily="18" charset="0"/>
                  <a:cs typeface="Times New Roman" panose="02020603050405020304" pitchFamily="18" charset="0"/>
                </a:rPr>
                <a:t>The nasolabial fold</a:t>
              </a:r>
              <a:endParaRPr lang="ar-IQ" altLang="en-US" sz="1800">
                <a:latin typeface="Times New Roman" panose="02020603050405020304" pitchFamily="18" charset="0"/>
                <a:cs typeface="Times New Roman" panose="02020603050405020304" pitchFamily="18" charset="0"/>
              </a:endParaRPr>
            </a:p>
          </p:txBody>
        </p:sp>
      </p:grpSp>
      <p:sp>
        <p:nvSpPr>
          <p:cNvPr id="60420" name="مستطيل 6">
            <a:extLst>
              <a:ext uri="{FF2B5EF4-FFF2-40B4-BE49-F238E27FC236}">
                <a16:creationId xmlns:a16="http://schemas.microsoft.com/office/drawing/2014/main" id="{8A4B07CF-35C0-3D49-BC54-41E523AF4F5C}"/>
              </a:ext>
            </a:extLst>
          </p:cNvPr>
          <p:cNvSpPr>
            <a:spLocks noChangeArrowheads="1"/>
          </p:cNvSpPr>
          <p:nvPr/>
        </p:nvSpPr>
        <p:spPr bwMode="auto">
          <a:xfrm>
            <a:off x="3352800" y="304801"/>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800">
                <a:latin typeface="Times New Roman" panose="02020603050405020304" pitchFamily="18" charset="0"/>
                <a:cs typeface="Times New Roman" panose="02020603050405020304" pitchFamily="18" charset="0"/>
              </a:rPr>
              <a:t>  Nasolabial Fold</a:t>
            </a:r>
            <a:endParaRPr lang="ar-IQ" altLang="en-US"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448924"/>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9.png">
            <a:extLst>
              <a:ext uri="{FF2B5EF4-FFF2-40B4-BE49-F238E27FC236}">
                <a16:creationId xmlns:a16="http://schemas.microsoft.com/office/drawing/2014/main" id="{7D551571-811F-094A-A444-6394875D9348}"/>
              </a:ext>
            </a:extLst>
          </p:cNvPr>
          <p:cNvPicPr>
            <a:picLocks noChangeAspect="1"/>
          </p:cNvPicPr>
          <p:nvPr/>
        </p:nvPicPr>
        <p:blipFill>
          <a:blip r:embed="rId2"/>
          <a:stretch>
            <a:fillRect/>
          </a:stretch>
        </p:blipFill>
        <p:spPr>
          <a:xfrm>
            <a:off x="4343401" y="914401"/>
            <a:ext cx="3047557" cy="4129323"/>
          </a:xfrm>
          <a:prstGeom prst="rect">
            <a:avLst/>
          </a:prstGeom>
          <a:ln>
            <a:noFill/>
          </a:ln>
          <a:effectLst>
            <a:softEdge rad="112500"/>
          </a:effectLst>
        </p:spPr>
      </p:pic>
      <p:sp>
        <p:nvSpPr>
          <p:cNvPr id="61443" name="مربع نص 3">
            <a:extLst>
              <a:ext uri="{FF2B5EF4-FFF2-40B4-BE49-F238E27FC236}">
                <a16:creationId xmlns:a16="http://schemas.microsoft.com/office/drawing/2014/main" id="{F4491E4E-A22E-604A-BAE4-8980529CF932}"/>
              </a:ext>
            </a:extLst>
          </p:cNvPr>
          <p:cNvSpPr txBox="1">
            <a:spLocks noChangeArrowheads="1"/>
          </p:cNvSpPr>
          <p:nvPr/>
        </p:nvSpPr>
        <p:spPr bwMode="auto">
          <a:xfrm>
            <a:off x="4114800" y="5334001"/>
            <a:ext cx="3581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800">
                <a:latin typeface="Arial" panose="020B0604020202020204" pitchFamily="34" charset="0"/>
              </a:rPr>
              <a:t>Red arrows: Soft tissues of nose.</a:t>
            </a:r>
          </a:p>
          <a:p>
            <a:pPr eaLnBrk="1" hangingPunct="1">
              <a:buClrTx/>
              <a:buSzTx/>
              <a:buFontTx/>
              <a:buNone/>
            </a:pPr>
            <a:r>
              <a:rPr lang="en-US" altLang="en-US" sz="1800">
                <a:latin typeface="Arial" panose="020B0604020202020204" pitchFamily="34" charset="0"/>
              </a:rPr>
              <a:t>Green arrows: Lip line.</a:t>
            </a:r>
            <a:endParaRPr lang="ar-IQ" altLang="en-US" sz="1800">
              <a:latin typeface="Arial" panose="020B0604020202020204" pitchFamily="34" charset="0"/>
            </a:endParaRPr>
          </a:p>
        </p:txBody>
      </p:sp>
    </p:spTree>
    <p:extLst>
      <p:ext uri="{BB962C8B-B14F-4D97-AF65-F5344CB8AC3E}">
        <p14:creationId xmlns:p14="http://schemas.microsoft.com/office/powerpoint/2010/main" val="342908260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1" descr="http://html.slidesharecdn.com/landmarks-121024064846-phpapp01/images/95/slide-020-638.jpg?1351079644">
            <a:extLst>
              <a:ext uri="{FF2B5EF4-FFF2-40B4-BE49-F238E27FC236}">
                <a16:creationId xmlns:a16="http://schemas.microsoft.com/office/drawing/2014/main" id="{02CF01DB-F9D3-844E-A5BB-8B4A54685D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360BF099-492D-684D-B736-B234C25283C2}"/>
              </a:ext>
            </a:extLst>
          </p:cNvPr>
          <p:cNvSpPr txBox="1">
            <a:spLocks noChangeArrowheads="1"/>
          </p:cNvSpPr>
          <p:nvPr/>
        </p:nvSpPr>
        <p:spPr bwMode="auto">
          <a:xfrm>
            <a:off x="6667500" y="1785938"/>
            <a:ext cx="2298700" cy="3446462"/>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defRPr/>
            </a:pPr>
            <a:r>
              <a:rPr lang="en-IN" altLang="en-US" sz="2000" b="1">
                <a:solidFill>
                  <a:srgbClr val="000000"/>
                </a:solidFill>
                <a:latin typeface="Times New Roman" panose="02020603050405020304" pitchFamily="18" charset="0"/>
                <a:cs typeface="Times New Roman" panose="02020603050405020304" pitchFamily="18" charset="0"/>
              </a:rPr>
              <a:t>Floor of nasal fossa</a:t>
            </a:r>
          </a:p>
          <a:p>
            <a:pPr eaLnBrk="1" hangingPunct="1">
              <a:buClrTx/>
              <a:buSzTx/>
              <a:buFontTx/>
              <a:buNone/>
              <a:defRPr/>
            </a:pPr>
            <a:endParaRPr lang="en-IN" altLang="en-US" sz="2000" b="1">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endParaRPr lang="en-IN" altLang="en-US" sz="2000" b="1">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r>
              <a:rPr lang="en-IN" altLang="en-US" sz="2000" b="1">
                <a:solidFill>
                  <a:srgbClr val="000000"/>
                </a:solidFill>
                <a:latin typeface="Times New Roman" panose="02020603050405020304" pitchFamily="18" charset="0"/>
                <a:cs typeface="Times New Roman" panose="02020603050405020304" pitchFamily="18" charset="0"/>
              </a:rPr>
              <a:t>Maxillary sinus</a:t>
            </a:r>
          </a:p>
          <a:p>
            <a:pPr eaLnBrk="1" hangingPunct="1">
              <a:buClrTx/>
              <a:buSzTx/>
              <a:buFontTx/>
              <a:buNone/>
              <a:defRPr/>
            </a:pPr>
            <a:endParaRPr lang="en-IN" altLang="en-US" sz="2000" b="1">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endParaRPr lang="en-IN" altLang="en-US" sz="2000" b="1">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r>
              <a:rPr lang="en-IN" altLang="en-US" sz="2000" b="1">
                <a:solidFill>
                  <a:srgbClr val="000000"/>
                </a:solidFill>
                <a:latin typeface="Times New Roman" panose="02020603050405020304" pitchFamily="18" charset="0"/>
                <a:cs typeface="Times New Roman" panose="02020603050405020304" pitchFamily="18" charset="0"/>
              </a:rPr>
              <a:t>Lateral  fossa</a:t>
            </a:r>
          </a:p>
          <a:p>
            <a:pPr eaLnBrk="1" hangingPunct="1">
              <a:buClrTx/>
              <a:buSzTx/>
              <a:buFontTx/>
              <a:buNone/>
              <a:defRPr/>
            </a:pPr>
            <a:endParaRPr lang="en-IN" altLang="en-US" sz="2000" b="1">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endParaRPr lang="en-IN" altLang="en-US" sz="2000" b="1">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r>
              <a:rPr lang="en-IN" altLang="en-US" sz="2000" b="1">
                <a:solidFill>
                  <a:srgbClr val="000000"/>
                </a:solidFill>
                <a:latin typeface="Times New Roman" panose="02020603050405020304" pitchFamily="18" charset="0"/>
                <a:cs typeface="Times New Roman" panose="02020603050405020304" pitchFamily="18" charset="0"/>
              </a:rPr>
              <a:t>Nose</a:t>
            </a:r>
          </a:p>
          <a:p>
            <a:pPr eaLnBrk="1" hangingPunct="1">
              <a:buClrTx/>
              <a:buSzTx/>
              <a:buFontTx/>
              <a:buNone/>
              <a:defRPr/>
            </a:pPr>
            <a:endParaRPr lang="en-IN" altLang="en-US" sz="1800">
              <a:solidFill>
                <a:srgbClr val="000000"/>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B309D49F-033B-E043-904E-64D4D1D1B593}"/>
              </a:ext>
            </a:extLst>
          </p:cNvPr>
          <p:cNvSpPr txBox="1">
            <a:spLocks noChangeArrowheads="1"/>
          </p:cNvSpPr>
          <p:nvPr/>
        </p:nvSpPr>
        <p:spPr bwMode="auto">
          <a:xfrm>
            <a:off x="3309938" y="285751"/>
            <a:ext cx="5143500" cy="523875"/>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a:spAutoFit/>
          </a:bodyPr>
          <a:lstStyle/>
          <a:p>
            <a:pPr eaLnBrk="1" hangingPunct="1">
              <a:defRPr/>
            </a:pPr>
            <a:r>
              <a:rPr lang="en-IN" sz="2800" b="1" dirty="0">
                <a:solidFill>
                  <a:schemeClr val="dk1"/>
                </a:solidFill>
                <a:latin typeface="Times New Roman" pitchFamily="18" charset="0"/>
                <a:cs typeface="Times New Roman" pitchFamily="18" charset="0"/>
              </a:rPr>
              <a:t>              Maxillary</a:t>
            </a:r>
            <a:r>
              <a:rPr lang="en-IN" sz="2800" dirty="0">
                <a:solidFill>
                  <a:schemeClr val="dk1"/>
                </a:solidFill>
                <a:latin typeface="Times New Roman" pitchFamily="18" charset="0"/>
                <a:cs typeface="Times New Roman" pitchFamily="18" charset="0"/>
              </a:rPr>
              <a:t>   </a:t>
            </a:r>
            <a:r>
              <a:rPr lang="en-IN" sz="2800" b="1" dirty="0">
                <a:solidFill>
                  <a:schemeClr val="dk1"/>
                </a:solidFill>
                <a:latin typeface="Times New Roman" pitchFamily="18" charset="0"/>
                <a:cs typeface="Times New Roman" pitchFamily="18" charset="0"/>
              </a:rPr>
              <a:t>canine  </a:t>
            </a:r>
          </a:p>
        </p:txBody>
      </p:sp>
    </p:spTree>
    <p:extLst>
      <p:ext uri="{BB962C8B-B14F-4D97-AF65-F5344CB8AC3E}">
        <p14:creationId xmlns:p14="http://schemas.microsoft.com/office/powerpoint/2010/main" val="232403528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مستطيل 1">
            <a:extLst>
              <a:ext uri="{FF2B5EF4-FFF2-40B4-BE49-F238E27FC236}">
                <a16:creationId xmlns:a16="http://schemas.microsoft.com/office/drawing/2014/main" id="{BEAFAB8F-7E10-4E4C-A2FE-12C9CC85D98A}"/>
              </a:ext>
            </a:extLst>
          </p:cNvPr>
          <p:cNvSpPr>
            <a:spLocks noChangeArrowheads="1"/>
          </p:cNvSpPr>
          <p:nvPr/>
        </p:nvSpPr>
        <p:spPr bwMode="auto">
          <a:xfrm>
            <a:off x="3810000" y="228601"/>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2800">
                <a:latin typeface="Times New Roman" panose="02020603050405020304" pitchFamily="18" charset="0"/>
                <a:cs typeface="Times New Roman" panose="02020603050405020304" pitchFamily="18" charset="0"/>
              </a:rPr>
              <a:t>The Maxillary Sinus</a:t>
            </a:r>
            <a:endParaRPr lang="ar-IQ" altLang="en-US" sz="2800">
              <a:latin typeface="Times New Roman" panose="02020603050405020304" pitchFamily="18" charset="0"/>
              <a:cs typeface="Times New Roman" panose="02020603050405020304" pitchFamily="18" charset="0"/>
            </a:endParaRPr>
          </a:p>
        </p:txBody>
      </p:sp>
      <p:sp>
        <p:nvSpPr>
          <p:cNvPr id="63491" name="مستطيل 2">
            <a:extLst>
              <a:ext uri="{FF2B5EF4-FFF2-40B4-BE49-F238E27FC236}">
                <a16:creationId xmlns:a16="http://schemas.microsoft.com/office/drawing/2014/main" id="{67C9FACE-061F-204A-9B42-68320EB1AD0F}"/>
              </a:ext>
            </a:extLst>
          </p:cNvPr>
          <p:cNvSpPr>
            <a:spLocks noChangeArrowheads="1"/>
          </p:cNvSpPr>
          <p:nvPr/>
        </p:nvSpPr>
        <p:spPr bwMode="auto">
          <a:xfrm>
            <a:off x="1981200" y="838201"/>
            <a:ext cx="73152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It is an air containing cavity lined by mucous membrane.</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Appears as the three sided pyramid :</a:t>
            </a:r>
          </a:p>
          <a:p>
            <a:pPr eaLnBrk="1" hangingPunct="1">
              <a:buClrTx/>
              <a:buSzTx/>
              <a:buFont typeface="Wingdings 2" pitchFamily="2" charset="2"/>
              <a:buNone/>
            </a:pPr>
            <a:r>
              <a:rPr lang="en-US" altLang="en-US" sz="2000">
                <a:latin typeface="Times New Roman" panose="02020603050405020304" pitchFamily="18" charset="0"/>
                <a:cs typeface="Times New Roman" panose="02020603050405020304" pitchFamily="18" charset="0"/>
              </a:rPr>
              <a:t>Base -formed by mesial wall adjacent to nasal cavity.</a:t>
            </a:r>
          </a:p>
          <a:p>
            <a:pPr eaLnBrk="1" hangingPunct="1">
              <a:buClrTx/>
              <a:buSzTx/>
              <a:buFont typeface="Wingdings 2" pitchFamily="2" charset="2"/>
              <a:buNone/>
            </a:pPr>
            <a:r>
              <a:rPr lang="en-US" altLang="en-US" sz="2000">
                <a:latin typeface="Times New Roman" panose="02020603050405020304" pitchFamily="18" charset="0"/>
                <a:cs typeface="Times New Roman" panose="02020603050405020304" pitchFamily="18" charset="0"/>
              </a:rPr>
              <a:t>Apex –extending laterally into the zygomatic process of  maxilla.</a:t>
            </a:r>
          </a:p>
        </p:txBody>
      </p:sp>
      <p:sp>
        <p:nvSpPr>
          <p:cNvPr id="63492" name="مستطيل 4">
            <a:extLst>
              <a:ext uri="{FF2B5EF4-FFF2-40B4-BE49-F238E27FC236}">
                <a16:creationId xmlns:a16="http://schemas.microsoft.com/office/drawing/2014/main" id="{567AE4B0-ED83-B64B-804A-71A6EDC92D6B}"/>
              </a:ext>
            </a:extLst>
          </p:cNvPr>
          <p:cNvSpPr>
            <a:spLocks noChangeArrowheads="1"/>
          </p:cNvSpPr>
          <p:nvPr/>
        </p:nvSpPr>
        <p:spPr bwMode="auto">
          <a:xfrm>
            <a:off x="2057400" y="2286000"/>
            <a:ext cx="39624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 A roof or upper border, bounded by the orbit.</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 A medial wall, bounded by the nasal cavity.</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 A posterior wall, related to the pterygopalatine fossa.</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 A lateral wall, related to the zygoma and cheek.</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 An anterior wall, related to the cheek.</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 A floor, related to the apices of the upper posterior teeth.</a:t>
            </a:r>
          </a:p>
          <a:p>
            <a:pPr eaLnBrk="1" hangingPunct="1">
              <a:buClrTx/>
              <a:buSzTx/>
              <a:buFont typeface="Wingdings 2" pitchFamily="2" charset="2"/>
              <a:buNone/>
            </a:pPr>
            <a:endParaRPr lang="en-US" altLang="en-US" sz="2000">
              <a:latin typeface="Times New Roman" panose="02020603050405020304" pitchFamily="18" charset="0"/>
              <a:cs typeface="Times New Roman" panose="02020603050405020304" pitchFamily="18" charset="0"/>
            </a:endParaRPr>
          </a:p>
          <a:p>
            <a:pPr eaLnBrk="1" hangingPunct="1">
              <a:buClrTx/>
              <a:buSzTx/>
              <a:buFont typeface="Wingdings 2" pitchFamily="2" charset="2"/>
              <a:buNone/>
            </a:pPr>
            <a:endParaRPr lang="en-US" altLang="en-US" sz="2000">
              <a:latin typeface="Times New Roman" panose="02020603050405020304" pitchFamily="18" charset="0"/>
              <a:cs typeface="Times New Roman" panose="02020603050405020304" pitchFamily="18" charset="0"/>
            </a:endParaRPr>
          </a:p>
        </p:txBody>
      </p:sp>
      <p:pic>
        <p:nvPicPr>
          <p:cNvPr id="110594" name="Picture 2">
            <a:extLst>
              <a:ext uri="{FF2B5EF4-FFF2-40B4-BE49-F238E27FC236}">
                <a16:creationId xmlns:a16="http://schemas.microsoft.com/office/drawing/2014/main" id="{BE4937DE-1F05-2F4E-81DA-C0B6680983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2971800"/>
            <a:ext cx="4521200" cy="3695700"/>
          </a:xfrm>
          <a:prstGeom prst="rect">
            <a:avLst/>
          </a:prstGeom>
          <a:noFill/>
          <a:ln>
            <a:noFill/>
          </a:ln>
          <a:effectLst>
            <a:outerShdw blurRad="292100"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543105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مستطيل 1">
            <a:extLst>
              <a:ext uri="{FF2B5EF4-FFF2-40B4-BE49-F238E27FC236}">
                <a16:creationId xmlns:a16="http://schemas.microsoft.com/office/drawing/2014/main" id="{492F2A02-61A9-B442-904F-743184ED5E64}"/>
              </a:ext>
            </a:extLst>
          </p:cNvPr>
          <p:cNvSpPr>
            <a:spLocks noChangeArrowheads="1"/>
          </p:cNvSpPr>
          <p:nvPr/>
        </p:nvSpPr>
        <p:spPr bwMode="auto">
          <a:xfrm>
            <a:off x="1676400" y="152400"/>
            <a:ext cx="74676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On the PA, maxillary sinus appears as a thin ,delicate  radiopaque line.</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It extends from the distal aspect of the canine to the posterior wall of the maxilla above the tuberosity.</a:t>
            </a:r>
          </a:p>
          <a:p>
            <a:pPr eaLnBrk="1" hangingPunct="1">
              <a:buClrTx/>
              <a:buSzTx/>
              <a:buFontTx/>
              <a:buNone/>
            </a:pPr>
            <a:r>
              <a:rPr lang="en-IN" altLang="en-US" sz="2000">
                <a:latin typeface="Times New Roman" panose="02020603050405020304" pitchFamily="18" charset="0"/>
                <a:cs typeface="Times New Roman" panose="02020603050405020304" pitchFamily="18" charset="0"/>
              </a:rPr>
              <a:t>There is often as much as 2-3mm of maxillary bone between the root ends and sinus floor.</a:t>
            </a:r>
          </a:p>
          <a:p>
            <a:pPr eaLnBrk="1" hangingPunct="1">
              <a:buClrTx/>
              <a:buSzTx/>
              <a:buFont typeface="Wingdings 2" pitchFamily="2" charset="2"/>
              <a:buNone/>
            </a:pPr>
            <a:endParaRPr lang="en-US" altLang="en-US" sz="2000">
              <a:latin typeface="Times New Roman" panose="02020603050405020304" pitchFamily="18" charset="0"/>
              <a:cs typeface="Times New Roman" panose="02020603050405020304" pitchFamily="18" charset="0"/>
            </a:endParaRPr>
          </a:p>
          <a:p>
            <a:pPr eaLnBrk="1" hangingPunct="1">
              <a:buClrTx/>
              <a:buSzTx/>
              <a:buFont typeface="Wingdings 2" pitchFamily="2" charset="2"/>
              <a:buNone/>
            </a:pPr>
            <a:endParaRPr lang="en-US" altLang="en-US" sz="2000">
              <a:latin typeface="Times New Roman" panose="02020603050405020304" pitchFamily="18" charset="0"/>
              <a:cs typeface="Times New Roman" panose="02020603050405020304" pitchFamily="18" charset="0"/>
            </a:endParaRPr>
          </a:p>
          <a:p>
            <a:pPr eaLnBrk="1" hangingPunct="1">
              <a:buClrTx/>
              <a:buSzTx/>
              <a:buFont typeface="Wingdings 2" pitchFamily="2" charset="2"/>
              <a:buNone/>
            </a:pPr>
            <a:endParaRPr lang="en-US" altLang="en-US" sz="2000">
              <a:latin typeface="Times New Roman" panose="02020603050405020304" pitchFamily="18" charset="0"/>
              <a:cs typeface="Times New Roman" panose="02020603050405020304" pitchFamily="18" charset="0"/>
            </a:endParaRPr>
          </a:p>
        </p:txBody>
      </p:sp>
      <p:pic>
        <p:nvPicPr>
          <p:cNvPr id="36867" name="Picture 3">
            <a:extLst>
              <a:ext uri="{FF2B5EF4-FFF2-40B4-BE49-F238E27FC236}">
                <a16:creationId xmlns:a16="http://schemas.microsoft.com/office/drawing/2014/main" id="{24BD3C9E-29C1-324F-A774-D0F946D6F4E2}"/>
              </a:ext>
            </a:extLst>
          </p:cNvPr>
          <p:cNvPicPr>
            <a:picLocks noChangeAspect="1" noChangeArrowheads="1"/>
          </p:cNvPicPr>
          <p:nvPr/>
        </p:nvPicPr>
        <p:blipFill>
          <a:blip r:embed="rId2"/>
          <a:srcRect/>
          <a:stretch>
            <a:fillRect/>
          </a:stretch>
        </p:blipFill>
        <p:spPr bwMode="auto">
          <a:xfrm>
            <a:off x="1524000" y="1828800"/>
            <a:ext cx="4419600" cy="3124200"/>
          </a:xfrm>
          <a:prstGeom prst="rect">
            <a:avLst/>
          </a:prstGeom>
          <a:ln>
            <a:noFill/>
          </a:ln>
          <a:effectLst>
            <a:softEdge rad="112500"/>
          </a:effectLst>
        </p:spPr>
      </p:pic>
      <p:pic>
        <p:nvPicPr>
          <p:cNvPr id="36868" name="Picture 4">
            <a:extLst>
              <a:ext uri="{FF2B5EF4-FFF2-40B4-BE49-F238E27FC236}">
                <a16:creationId xmlns:a16="http://schemas.microsoft.com/office/drawing/2014/main" id="{315AED40-535B-204D-8028-9C58CBD73BEB}"/>
              </a:ext>
            </a:extLst>
          </p:cNvPr>
          <p:cNvPicPr>
            <a:picLocks noChangeAspect="1" noChangeArrowheads="1"/>
          </p:cNvPicPr>
          <p:nvPr/>
        </p:nvPicPr>
        <p:blipFill>
          <a:blip r:embed="rId3"/>
          <a:srcRect/>
          <a:stretch>
            <a:fillRect/>
          </a:stretch>
        </p:blipFill>
        <p:spPr bwMode="auto">
          <a:xfrm>
            <a:off x="7296150" y="1985964"/>
            <a:ext cx="3371850" cy="4872037"/>
          </a:xfrm>
          <a:prstGeom prst="rect">
            <a:avLst/>
          </a:prstGeom>
          <a:ln>
            <a:noFill/>
          </a:ln>
          <a:effectLst>
            <a:softEdge rad="112500"/>
          </a:effectLst>
        </p:spPr>
      </p:pic>
      <p:cxnSp>
        <p:nvCxnSpPr>
          <p:cNvPr id="7" name="رابط كسهم مستقيم 6">
            <a:extLst>
              <a:ext uri="{FF2B5EF4-FFF2-40B4-BE49-F238E27FC236}">
                <a16:creationId xmlns:a16="http://schemas.microsoft.com/office/drawing/2014/main" id="{636F2C77-C96E-3643-84BD-080DD0688B1F}"/>
              </a:ext>
            </a:extLst>
          </p:cNvPr>
          <p:cNvCxnSpPr/>
          <p:nvPr/>
        </p:nvCxnSpPr>
        <p:spPr>
          <a:xfrm rot="10800000" flipV="1">
            <a:off x="6553200" y="4724400"/>
            <a:ext cx="2895600" cy="533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64518" name="مربع نص 7">
            <a:extLst>
              <a:ext uri="{FF2B5EF4-FFF2-40B4-BE49-F238E27FC236}">
                <a16:creationId xmlns:a16="http://schemas.microsoft.com/office/drawing/2014/main" id="{8F237B00-149D-794C-B563-25BA80BDA83B}"/>
              </a:ext>
            </a:extLst>
          </p:cNvPr>
          <p:cNvSpPr txBox="1">
            <a:spLocks noChangeArrowheads="1"/>
          </p:cNvSpPr>
          <p:nvPr/>
        </p:nvSpPr>
        <p:spPr bwMode="auto">
          <a:xfrm>
            <a:off x="4114800" y="5105400"/>
            <a:ext cx="3124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800">
                <a:latin typeface="Arial" panose="020B0604020202020204" pitchFamily="34" charset="0"/>
              </a:rPr>
              <a:t>floor of the nasal cavity</a:t>
            </a:r>
            <a:endParaRPr lang="ar-IQ" altLang="en-US" sz="1800">
              <a:latin typeface="Arial" panose="020B0604020202020204" pitchFamily="34" charset="0"/>
            </a:endParaRPr>
          </a:p>
        </p:txBody>
      </p:sp>
      <p:cxnSp>
        <p:nvCxnSpPr>
          <p:cNvPr id="10" name="رابط كسهم مستقيم 9">
            <a:extLst>
              <a:ext uri="{FF2B5EF4-FFF2-40B4-BE49-F238E27FC236}">
                <a16:creationId xmlns:a16="http://schemas.microsoft.com/office/drawing/2014/main" id="{EDA9D6E0-6287-ED4F-861B-4DEF1EF2C941}"/>
              </a:ext>
            </a:extLst>
          </p:cNvPr>
          <p:cNvCxnSpPr/>
          <p:nvPr/>
        </p:nvCxnSpPr>
        <p:spPr>
          <a:xfrm rot="10800000" flipV="1">
            <a:off x="6477000" y="5181600"/>
            <a:ext cx="2133600" cy="533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64520" name="مربع نص 10">
            <a:extLst>
              <a:ext uri="{FF2B5EF4-FFF2-40B4-BE49-F238E27FC236}">
                <a16:creationId xmlns:a16="http://schemas.microsoft.com/office/drawing/2014/main" id="{B2703AA0-1E44-A544-8B48-1347BA6E08E3}"/>
              </a:ext>
            </a:extLst>
          </p:cNvPr>
          <p:cNvSpPr txBox="1">
            <a:spLocks noChangeArrowheads="1"/>
          </p:cNvSpPr>
          <p:nvPr/>
        </p:nvSpPr>
        <p:spPr bwMode="auto">
          <a:xfrm>
            <a:off x="3886200" y="5562600"/>
            <a:ext cx="281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800">
                <a:latin typeface="Arial" panose="020B0604020202020204" pitchFamily="34" charset="0"/>
              </a:rPr>
              <a:t>neurovascular channels</a:t>
            </a:r>
            <a:endParaRPr lang="ar-IQ" altLang="en-US" sz="1800">
              <a:latin typeface="Arial" panose="020B0604020202020204" pitchFamily="34" charset="0"/>
            </a:endParaRPr>
          </a:p>
        </p:txBody>
      </p:sp>
      <p:cxnSp>
        <p:nvCxnSpPr>
          <p:cNvPr id="13" name="رابط كسهم مستقيم 12">
            <a:extLst>
              <a:ext uri="{FF2B5EF4-FFF2-40B4-BE49-F238E27FC236}">
                <a16:creationId xmlns:a16="http://schemas.microsoft.com/office/drawing/2014/main" id="{7C0FD97E-EC05-9846-9D80-FE4ECD6EDCDE}"/>
              </a:ext>
            </a:extLst>
          </p:cNvPr>
          <p:cNvCxnSpPr/>
          <p:nvPr/>
        </p:nvCxnSpPr>
        <p:spPr>
          <a:xfrm rot="10800000" flipV="1">
            <a:off x="6019800" y="5715000"/>
            <a:ext cx="1981200" cy="533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64522" name="مربع نص 13">
            <a:extLst>
              <a:ext uri="{FF2B5EF4-FFF2-40B4-BE49-F238E27FC236}">
                <a16:creationId xmlns:a16="http://schemas.microsoft.com/office/drawing/2014/main" id="{6456CBF5-9FEB-3947-A8FC-EA1EFFFC8ADC}"/>
              </a:ext>
            </a:extLst>
          </p:cNvPr>
          <p:cNvSpPr txBox="1">
            <a:spLocks noChangeArrowheads="1"/>
          </p:cNvSpPr>
          <p:nvPr/>
        </p:nvSpPr>
        <p:spPr bwMode="auto">
          <a:xfrm>
            <a:off x="4038600" y="6096000"/>
            <a:ext cx="2438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800">
                <a:latin typeface="Arial" panose="020B0604020202020204" pitchFamily="34" charset="0"/>
              </a:rPr>
              <a:t>floor of the sinus</a:t>
            </a:r>
            <a:endParaRPr lang="ar-IQ" altLang="en-US" sz="1800">
              <a:latin typeface="Arial" panose="020B0604020202020204" pitchFamily="34" charset="0"/>
            </a:endParaRPr>
          </a:p>
        </p:txBody>
      </p:sp>
    </p:spTree>
    <p:extLst>
      <p:ext uri="{BB962C8B-B14F-4D97-AF65-F5344CB8AC3E}">
        <p14:creationId xmlns:p14="http://schemas.microsoft.com/office/powerpoint/2010/main" val="13545672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a:extLst>
              <a:ext uri="{FF2B5EF4-FFF2-40B4-BE49-F238E27FC236}">
                <a16:creationId xmlns:a16="http://schemas.microsoft.com/office/drawing/2014/main" id="{609926EC-CECF-1C4F-B339-FF5D07167A5F}"/>
              </a:ext>
            </a:extLst>
          </p:cNvPr>
          <p:cNvPicPr>
            <a:picLocks noChangeAspect="1" noChangeArrowheads="1"/>
          </p:cNvPicPr>
          <p:nvPr/>
        </p:nvPicPr>
        <p:blipFill>
          <a:blip r:embed="rId2"/>
          <a:srcRect/>
          <a:stretch>
            <a:fillRect/>
          </a:stretch>
        </p:blipFill>
        <p:spPr bwMode="auto">
          <a:xfrm>
            <a:off x="7448550" y="0"/>
            <a:ext cx="3219450" cy="3810000"/>
          </a:xfrm>
          <a:prstGeom prst="rect">
            <a:avLst/>
          </a:prstGeom>
          <a:ln>
            <a:noFill/>
          </a:ln>
          <a:effectLst>
            <a:softEdge rad="112500"/>
          </a:effectLst>
        </p:spPr>
      </p:pic>
      <p:sp>
        <p:nvSpPr>
          <p:cNvPr id="65539" name="مستطيل 2">
            <a:extLst>
              <a:ext uri="{FF2B5EF4-FFF2-40B4-BE49-F238E27FC236}">
                <a16:creationId xmlns:a16="http://schemas.microsoft.com/office/drawing/2014/main" id="{BA8B7D7C-DA44-D948-981D-C2BA98580F6C}"/>
              </a:ext>
            </a:extLst>
          </p:cNvPr>
          <p:cNvSpPr>
            <a:spLocks noChangeArrowheads="1"/>
          </p:cNvSpPr>
          <p:nvPr/>
        </p:nvSpPr>
        <p:spPr bwMode="auto">
          <a:xfrm>
            <a:off x="1828800" y="228601"/>
            <a:ext cx="54102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800">
                <a:latin typeface="Arial" panose="020B0604020202020204" pitchFamily="34" charset="0"/>
              </a:rPr>
              <a:t>In response to the loss of function (associated with loss of posterior teeth) the sinus may expand further into the alveolar bone , occasionally extending to the alveolar ridge.</a:t>
            </a:r>
          </a:p>
          <a:p>
            <a:pPr eaLnBrk="1" hangingPunct="1">
              <a:buClrTx/>
              <a:buSzTx/>
              <a:buFont typeface="Wingdings 2" pitchFamily="2" charset="2"/>
              <a:buNone/>
            </a:pPr>
            <a:endParaRPr lang="en-US" altLang="en-US" sz="1800">
              <a:latin typeface="Arial" panose="020B0604020202020204" pitchFamily="34" charset="0"/>
            </a:endParaRPr>
          </a:p>
          <a:p>
            <a:pPr eaLnBrk="1" hangingPunct="1">
              <a:buClrTx/>
              <a:buSzTx/>
              <a:buFontTx/>
              <a:buNone/>
            </a:pPr>
            <a:r>
              <a:rPr lang="en-US" altLang="en-US" sz="1800">
                <a:latin typeface="Arial" panose="020B0604020202020204" pitchFamily="34" charset="0"/>
              </a:rPr>
              <a:t>Thin  radiolucent lines of the uniform width are found within the image of the maxillary sinus.These are shadows of the neuro -vascular canals that accommodate the posterior superior vessels and nerves.</a:t>
            </a:r>
          </a:p>
        </p:txBody>
      </p:sp>
      <p:pic>
        <p:nvPicPr>
          <p:cNvPr id="37892" name="Picture 2">
            <a:extLst>
              <a:ext uri="{FF2B5EF4-FFF2-40B4-BE49-F238E27FC236}">
                <a16:creationId xmlns:a16="http://schemas.microsoft.com/office/drawing/2014/main" id="{28CC5184-4966-A34D-8BE8-DB2BE42983B6}"/>
              </a:ext>
            </a:extLst>
          </p:cNvPr>
          <p:cNvPicPr>
            <a:picLocks noChangeAspect="1" noChangeArrowheads="1"/>
          </p:cNvPicPr>
          <p:nvPr/>
        </p:nvPicPr>
        <p:blipFill>
          <a:blip r:embed="rId3"/>
          <a:srcRect/>
          <a:stretch>
            <a:fillRect/>
          </a:stretch>
        </p:blipFill>
        <p:spPr bwMode="auto">
          <a:xfrm>
            <a:off x="1524000" y="3352801"/>
            <a:ext cx="3595688" cy="2587625"/>
          </a:xfrm>
          <a:prstGeom prst="rect">
            <a:avLst/>
          </a:prstGeom>
          <a:ln>
            <a:noFill/>
          </a:ln>
          <a:effectLst>
            <a:softEdge rad="112500"/>
          </a:effectLst>
        </p:spPr>
      </p:pic>
      <p:sp>
        <p:nvSpPr>
          <p:cNvPr id="65541" name="مستطيل 4">
            <a:extLst>
              <a:ext uri="{FF2B5EF4-FFF2-40B4-BE49-F238E27FC236}">
                <a16:creationId xmlns:a16="http://schemas.microsoft.com/office/drawing/2014/main" id="{F03CE472-CDF7-1048-93F9-03A6407A7561}"/>
              </a:ext>
            </a:extLst>
          </p:cNvPr>
          <p:cNvSpPr>
            <a:spLocks noChangeArrowheads="1"/>
          </p:cNvSpPr>
          <p:nvPr/>
        </p:nvSpPr>
        <p:spPr bwMode="auto">
          <a:xfrm>
            <a:off x="1524000" y="5943600"/>
            <a:ext cx="272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800">
                <a:latin typeface="Times New Roman" panose="02020603050405020304" pitchFamily="18" charset="0"/>
                <a:cs typeface="Times New Roman" panose="02020603050405020304" pitchFamily="18" charset="0"/>
              </a:rPr>
              <a:t>The neuro -vascular canals </a:t>
            </a:r>
            <a:endParaRPr lang="ar-IQ" altLang="en-US" sz="1800">
              <a:latin typeface="Times New Roman" panose="02020603050405020304" pitchFamily="18" charset="0"/>
              <a:cs typeface="Times New Roman" panose="02020603050405020304" pitchFamily="18" charset="0"/>
            </a:endParaRPr>
          </a:p>
        </p:txBody>
      </p:sp>
      <p:pic>
        <p:nvPicPr>
          <p:cNvPr id="37894" name="Picture 3">
            <a:extLst>
              <a:ext uri="{FF2B5EF4-FFF2-40B4-BE49-F238E27FC236}">
                <a16:creationId xmlns:a16="http://schemas.microsoft.com/office/drawing/2014/main" id="{D64111ED-DE6B-7C44-9ACE-9F18FAA2B132}"/>
              </a:ext>
            </a:extLst>
          </p:cNvPr>
          <p:cNvPicPr>
            <a:picLocks noChangeAspect="1" noChangeArrowheads="1"/>
          </p:cNvPicPr>
          <p:nvPr/>
        </p:nvPicPr>
        <p:blipFill>
          <a:blip r:embed="rId4"/>
          <a:srcRect/>
          <a:stretch>
            <a:fillRect/>
          </a:stretch>
        </p:blipFill>
        <p:spPr bwMode="auto">
          <a:xfrm>
            <a:off x="5105400" y="4021138"/>
            <a:ext cx="3900488" cy="2836862"/>
          </a:xfrm>
          <a:prstGeom prst="rect">
            <a:avLst/>
          </a:prstGeom>
          <a:ln>
            <a:noFill/>
          </a:ln>
          <a:effectLst>
            <a:softEdge rad="112500"/>
          </a:effectLst>
        </p:spPr>
      </p:pic>
      <p:cxnSp>
        <p:nvCxnSpPr>
          <p:cNvPr id="8" name="رابط كسهم مستقيم 7">
            <a:extLst>
              <a:ext uri="{FF2B5EF4-FFF2-40B4-BE49-F238E27FC236}">
                <a16:creationId xmlns:a16="http://schemas.microsoft.com/office/drawing/2014/main" id="{41E6D57E-B504-444F-B39E-7F2FFBFA7F0C}"/>
              </a:ext>
            </a:extLst>
          </p:cNvPr>
          <p:cNvCxnSpPr/>
          <p:nvPr/>
        </p:nvCxnSpPr>
        <p:spPr>
          <a:xfrm>
            <a:off x="6629400" y="4343400"/>
            <a:ext cx="2590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544" name="مربع نص 8">
            <a:extLst>
              <a:ext uri="{FF2B5EF4-FFF2-40B4-BE49-F238E27FC236}">
                <a16:creationId xmlns:a16="http://schemas.microsoft.com/office/drawing/2014/main" id="{1DD469B9-DA10-3B47-BBD2-355EA347BBB9}"/>
              </a:ext>
            </a:extLst>
          </p:cNvPr>
          <p:cNvSpPr txBox="1">
            <a:spLocks noChangeArrowheads="1"/>
          </p:cNvSpPr>
          <p:nvPr/>
        </p:nvSpPr>
        <p:spPr bwMode="auto">
          <a:xfrm>
            <a:off x="9296400" y="4419600"/>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1800">
                <a:latin typeface="Times New Roman" panose="02020603050405020304" pitchFamily="18" charset="0"/>
                <a:cs typeface="Times New Roman" panose="02020603050405020304" pitchFamily="18" charset="0"/>
              </a:rPr>
              <a:t>Septum</a:t>
            </a:r>
            <a:endParaRPr lang="ar-IQ" altLang="en-US" sz="1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908974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7.png">
            <a:extLst>
              <a:ext uri="{FF2B5EF4-FFF2-40B4-BE49-F238E27FC236}">
                <a16:creationId xmlns:a16="http://schemas.microsoft.com/office/drawing/2014/main" id="{150E01E9-362C-9840-809F-4A6709AEEB7D}"/>
              </a:ext>
            </a:extLst>
          </p:cNvPr>
          <p:cNvPicPr>
            <a:picLocks noChangeAspect="1"/>
          </p:cNvPicPr>
          <p:nvPr/>
        </p:nvPicPr>
        <p:blipFill>
          <a:blip r:embed="rId2"/>
          <a:stretch>
            <a:fillRect/>
          </a:stretch>
        </p:blipFill>
        <p:spPr>
          <a:xfrm>
            <a:off x="2590800" y="609600"/>
            <a:ext cx="2590800" cy="3856352"/>
          </a:xfrm>
          <a:prstGeom prst="rect">
            <a:avLst/>
          </a:prstGeom>
          <a:ln>
            <a:noFill/>
          </a:ln>
          <a:effectLst>
            <a:softEdge rad="112500"/>
          </a:effectLst>
        </p:spPr>
      </p:pic>
      <p:pic>
        <p:nvPicPr>
          <p:cNvPr id="3" name="صورة 2" descr="8.png">
            <a:extLst>
              <a:ext uri="{FF2B5EF4-FFF2-40B4-BE49-F238E27FC236}">
                <a16:creationId xmlns:a16="http://schemas.microsoft.com/office/drawing/2014/main" id="{BFB0E8BC-5E4E-B747-BC41-0481C1C7C43F}"/>
              </a:ext>
            </a:extLst>
          </p:cNvPr>
          <p:cNvPicPr>
            <a:picLocks noChangeAspect="1"/>
          </p:cNvPicPr>
          <p:nvPr/>
        </p:nvPicPr>
        <p:blipFill>
          <a:blip r:embed="rId3"/>
          <a:stretch>
            <a:fillRect/>
          </a:stretch>
        </p:blipFill>
        <p:spPr>
          <a:xfrm>
            <a:off x="6426044" y="685800"/>
            <a:ext cx="2565556" cy="3733801"/>
          </a:xfrm>
          <a:prstGeom prst="rect">
            <a:avLst/>
          </a:prstGeom>
          <a:ln>
            <a:noFill/>
          </a:ln>
          <a:effectLst>
            <a:softEdge rad="112500"/>
          </a:effectLst>
        </p:spPr>
      </p:pic>
      <p:sp>
        <p:nvSpPr>
          <p:cNvPr id="66564" name="مستطيل 3">
            <a:extLst>
              <a:ext uri="{FF2B5EF4-FFF2-40B4-BE49-F238E27FC236}">
                <a16:creationId xmlns:a16="http://schemas.microsoft.com/office/drawing/2014/main" id="{7C729A1E-25CB-274B-8C45-0C9B0E60109C}"/>
              </a:ext>
            </a:extLst>
          </p:cNvPr>
          <p:cNvSpPr>
            <a:spLocks noChangeArrowheads="1"/>
          </p:cNvSpPr>
          <p:nvPr/>
        </p:nvSpPr>
        <p:spPr bwMode="auto">
          <a:xfrm>
            <a:off x="2438400" y="4724400"/>
            <a:ext cx="7162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IN" altLang="en-US" sz="2400">
                <a:latin typeface="Times New Roman" panose="02020603050405020304" pitchFamily="18" charset="0"/>
                <a:cs typeface="Times New Roman" panose="02020603050405020304" pitchFamily="18" charset="0"/>
              </a:rPr>
              <a:t>Red arrows: Floor of nasal fossa and blue arrows anterior border of  maxillary sinus forming the inverted   (upside down ) Y.</a:t>
            </a:r>
          </a:p>
        </p:txBody>
      </p:sp>
    </p:spTree>
    <p:extLst>
      <p:ext uri="{BB962C8B-B14F-4D97-AF65-F5344CB8AC3E}">
        <p14:creationId xmlns:p14="http://schemas.microsoft.com/office/powerpoint/2010/main" val="3466651875"/>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مستطيل 1">
            <a:extLst>
              <a:ext uri="{FF2B5EF4-FFF2-40B4-BE49-F238E27FC236}">
                <a16:creationId xmlns:a16="http://schemas.microsoft.com/office/drawing/2014/main" id="{C3802605-62EC-C247-A331-F6D4ED6801ED}"/>
              </a:ext>
            </a:extLst>
          </p:cNvPr>
          <p:cNvSpPr>
            <a:spLocks noChangeArrowheads="1"/>
          </p:cNvSpPr>
          <p:nvPr/>
        </p:nvSpPr>
        <p:spPr bwMode="auto">
          <a:xfrm>
            <a:off x="2438400" y="152401"/>
            <a:ext cx="7467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2400">
                <a:latin typeface="Times New Roman" panose="02020603050405020304" pitchFamily="18" charset="0"/>
                <a:cs typeface="Times New Roman" panose="02020603050405020304" pitchFamily="18" charset="0"/>
              </a:rPr>
              <a:t> </a:t>
            </a:r>
            <a:br>
              <a:rPr lang="en-US" altLang="en-US" sz="2400">
                <a:latin typeface="Times New Roman" panose="02020603050405020304" pitchFamily="18" charset="0"/>
                <a:cs typeface="Times New Roman" panose="02020603050405020304" pitchFamily="18" charset="0"/>
              </a:rPr>
            </a:br>
            <a:r>
              <a:rPr lang="en-US" altLang="en-US" sz="2400">
                <a:latin typeface="Times New Roman" panose="02020603050405020304" pitchFamily="18" charset="0"/>
                <a:cs typeface="Times New Roman" panose="02020603050405020304" pitchFamily="18" charset="0"/>
              </a:rPr>
              <a:t> Zygomatic Process And Zygomatic Bone</a:t>
            </a:r>
            <a:endParaRPr lang="ar-IQ" altLang="en-US" sz="2400">
              <a:latin typeface="Times New Roman" panose="02020603050405020304" pitchFamily="18" charset="0"/>
              <a:cs typeface="Times New Roman" panose="02020603050405020304" pitchFamily="18" charset="0"/>
            </a:endParaRPr>
          </a:p>
        </p:txBody>
      </p:sp>
      <p:sp>
        <p:nvSpPr>
          <p:cNvPr id="67587" name="مستطيل 2">
            <a:extLst>
              <a:ext uri="{FF2B5EF4-FFF2-40B4-BE49-F238E27FC236}">
                <a16:creationId xmlns:a16="http://schemas.microsoft.com/office/drawing/2014/main" id="{8E583DB0-2958-1C42-B75F-EDBBCFAF477E}"/>
              </a:ext>
            </a:extLst>
          </p:cNvPr>
          <p:cNvSpPr>
            <a:spLocks noChangeArrowheads="1"/>
          </p:cNvSpPr>
          <p:nvPr/>
        </p:nvSpPr>
        <p:spPr bwMode="auto">
          <a:xfrm>
            <a:off x="2514600" y="1066800"/>
            <a:ext cx="76200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The zygomatic process of the maxilla is an extension of the lateral maxillary surface that arises in the region of the apices of the first and the second molars and serves as the articulation for the zygomatic bone.</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Appears as a U-shaped radiopaque line with rounded ends projected in the apical region of the first and second molars.</a:t>
            </a: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pic>
        <p:nvPicPr>
          <p:cNvPr id="38916" name="صورة 8" descr="15.png">
            <a:extLst>
              <a:ext uri="{FF2B5EF4-FFF2-40B4-BE49-F238E27FC236}">
                <a16:creationId xmlns:a16="http://schemas.microsoft.com/office/drawing/2014/main" id="{9495083E-F27C-6D44-8014-B97DDD26B85A}"/>
              </a:ext>
            </a:extLst>
          </p:cNvPr>
          <p:cNvPicPr>
            <a:picLocks noChangeAspect="1"/>
          </p:cNvPicPr>
          <p:nvPr/>
        </p:nvPicPr>
        <p:blipFill>
          <a:blip r:embed="rId2"/>
          <a:srcRect/>
          <a:stretch>
            <a:fillRect/>
          </a:stretch>
        </p:blipFill>
        <p:spPr bwMode="auto">
          <a:xfrm>
            <a:off x="1524001" y="2743200"/>
            <a:ext cx="3533775" cy="2457450"/>
          </a:xfrm>
          <a:prstGeom prst="rect">
            <a:avLst/>
          </a:prstGeom>
          <a:ln>
            <a:noFill/>
          </a:ln>
          <a:effectLst>
            <a:softEdge rad="112500"/>
          </a:effectLst>
        </p:spPr>
      </p:pic>
      <p:pic>
        <p:nvPicPr>
          <p:cNvPr id="38917" name="صورة 7" descr="16.png">
            <a:extLst>
              <a:ext uri="{FF2B5EF4-FFF2-40B4-BE49-F238E27FC236}">
                <a16:creationId xmlns:a16="http://schemas.microsoft.com/office/drawing/2014/main" id="{43431B23-5755-3249-83CF-C2D9682F53F0}"/>
              </a:ext>
            </a:extLst>
          </p:cNvPr>
          <p:cNvPicPr>
            <a:picLocks noChangeAspect="1"/>
          </p:cNvPicPr>
          <p:nvPr/>
        </p:nvPicPr>
        <p:blipFill>
          <a:blip r:embed="rId3"/>
          <a:srcRect/>
          <a:stretch>
            <a:fillRect/>
          </a:stretch>
        </p:blipFill>
        <p:spPr bwMode="auto">
          <a:xfrm>
            <a:off x="7143750" y="2743200"/>
            <a:ext cx="3524250" cy="2533650"/>
          </a:xfrm>
          <a:prstGeom prst="rect">
            <a:avLst/>
          </a:prstGeom>
          <a:ln>
            <a:noFill/>
          </a:ln>
          <a:effectLst>
            <a:softEdge rad="112500"/>
          </a:effectLst>
        </p:spPr>
      </p:pic>
      <p:pic>
        <p:nvPicPr>
          <p:cNvPr id="38918" name="صورة 6" descr="17.png">
            <a:extLst>
              <a:ext uri="{FF2B5EF4-FFF2-40B4-BE49-F238E27FC236}">
                <a16:creationId xmlns:a16="http://schemas.microsoft.com/office/drawing/2014/main" id="{F1FADB14-5B94-6544-9351-BF67489A2BCB}"/>
              </a:ext>
            </a:extLst>
          </p:cNvPr>
          <p:cNvPicPr>
            <a:picLocks noChangeAspect="1"/>
          </p:cNvPicPr>
          <p:nvPr/>
        </p:nvPicPr>
        <p:blipFill>
          <a:blip r:embed="rId4"/>
          <a:srcRect/>
          <a:stretch>
            <a:fillRect/>
          </a:stretch>
        </p:blipFill>
        <p:spPr bwMode="auto">
          <a:xfrm>
            <a:off x="4267200" y="4505326"/>
            <a:ext cx="3505200" cy="2352675"/>
          </a:xfrm>
          <a:prstGeom prst="rect">
            <a:avLst/>
          </a:prstGeom>
          <a:ln>
            <a:noFill/>
          </a:ln>
          <a:effectLst>
            <a:softEdge rad="112500"/>
          </a:effectLst>
        </p:spPr>
      </p:pic>
    </p:spTree>
    <p:extLst>
      <p:ext uri="{BB962C8B-B14F-4D97-AF65-F5344CB8AC3E}">
        <p14:creationId xmlns:p14="http://schemas.microsoft.com/office/powerpoint/2010/main" val="368428390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مستطيل 1">
            <a:extLst>
              <a:ext uri="{FF2B5EF4-FFF2-40B4-BE49-F238E27FC236}">
                <a16:creationId xmlns:a16="http://schemas.microsoft.com/office/drawing/2014/main" id="{BCFDCEB8-F74F-4546-A322-7A76F1FAF35A}"/>
              </a:ext>
            </a:extLst>
          </p:cNvPr>
          <p:cNvSpPr>
            <a:spLocks noChangeArrowheads="1"/>
          </p:cNvSpPr>
          <p:nvPr/>
        </p:nvSpPr>
        <p:spPr bwMode="auto">
          <a:xfrm>
            <a:off x="3124200" y="609601"/>
            <a:ext cx="57419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4000">
                <a:latin typeface="Times New Roman" panose="02020603050405020304" pitchFamily="18" charset="0"/>
                <a:cs typeface="Times New Roman" panose="02020603050405020304" pitchFamily="18" charset="0"/>
              </a:rPr>
              <a:t>Periodontal ligament space</a:t>
            </a:r>
          </a:p>
        </p:txBody>
      </p:sp>
      <p:sp>
        <p:nvSpPr>
          <p:cNvPr id="39939" name="مستطيل 2">
            <a:extLst>
              <a:ext uri="{FF2B5EF4-FFF2-40B4-BE49-F238E27FC236}">
                <a16:creationId xmlns:a16="http://schemas.microsoft.com/office/drawing/2014/main" id="{8BB407FD-CCDF-E142-94AF-A148886697E5}"/>
              </a:ext>
            </a:extLst>
          </p:cNvPr>
          <p:cNvSpPr>
            <a:spLocks noChangeArrowheads="1"/>
          </p:cNvSpPr>
          <p:nvPr/>
        </p:nvSpPr>
        <p:spPr bwMode="auto">
          <a:xfrm>
            <a:off x="2133600" y="1524001"/>
            <a:ext cx="77724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200">
                <a:latin typeface="Times New Roman" panose="02020603050405020304" pitchFamily="18" charset="0"/>
                <a:cs typeface="Times New Roman" panose="02020603050405020304" pitchFamily="18" charset="0"/>
              </a:rPr>
              <a:t>It is composed of collagen so appears as a radiolucent space between the root and lamina dura.</a:t>
            </a:r>
          </a:p>
          <a:p>
            <a:pPr eaLnBrk="1" hangingPunct="1">
              <a:buClrTx/>
              <a:buSzTx/>
              <a:buFontTx/>
              <a:buNone/>
            </a:pPr>
            <a:r>
              <a:rPr lang="en-US" altLang="en-US" sz="2200">
                <a:latin typeface="Times New Roman" panose="02020603050405020304" pitchFamily="18" charset="0"/>
                <a:cs typeface="Times New Roman" panose="02020603050405020304" pitchFamily="18" charset="0"/>
              </a:rPr>
              <a:t>It is thinner in the middle of the root and slightly wider near the alveolar crest and the apex ,suggesting that the fulcrum of the physiologic movements is in the region where PDL is thinnest.</a:t>
            </a:r>
          </a:p>
          <a:p>
            <a:pPr eaLnBrk="1" hangingPunct="1">
              <a:buClrTx/>
              <a:buSzTx/>
              <a:buFontTx/>
              <a:buNone/>
            </a:pPr>
            <a:endParaRPr lang="en-US" altLang="en-US" sz="2200">
              <a:latin typeface="Times New Roman" panose="02020603050405020304" pitchFamily="18" charset="0"/>
              <a:cs typeface="Times New Roman" panose="02020603050405020304" pitchFamily="18" charset="0"/>
            </a:endParaRPr>
          </a:p>
        </p:txBody>
      </p:sp>
      <p:pic>
        <p:nvPicPr>
          <p:cNvPr id="16388" name="Picture 4" descr="J:\DCIM\101MSDCF\DSC01656.JPG">
            <a:extLst>
              <a:ext uri="{FF2B5EF4-FFF2-40B4-BE49-F238E27FC236}">
                <a16:creationId xmlns:a16="http://schemas.microsoft.com/office/drawing/2014/main" id="{DB550BDA-98C6-9E4A-8773-75EC94DDAC52}"/>
              </a:ext>
            </a:extLst>
          </p:cNvPr>
          <p:cNvPicPr>
            <a:picLocks noChangeAspect="1" noChangeArrowheads="1"/>
          </p:cNvPicPr>
          <p:nvPr/>
        </p:nvPicPr>
        <p:blipFill>
          <a:blip r:embed="rId2"/>
          <a:srcRect/>
          <a:stretch>
            <a:fillRect/>
          </a:stretch>
        </p:blipFill>
        <p:spPr bwMode="auto">
          <a:xfrm>
            <a:off x="2209800" y="3429001"/>
            <a:ext cx="2286000" cy="2881313"/>
          </a:xfrm>
          <a:prstGeom prst="rect">
            <a:avLst/>
          </a:prstGeom>
          <a:ln>
            <a:noFill/>
          </a:ln>
          <a:effectLst>
            <a:softEdge rad="112500"/>
          </a:effectLst>
        </p:spPr>
      </p:pic>
      <p:pic>
        <p:nvPicPr>
          <p:cNvPr id="16389" name="Picture 2">
            <a:extLst>
              <a:ext uri="{FF2B5EF4-FFF2-40B4-BE49-F238E27FC236}">
                <a16:creationId xmlns:a16="http://schemas.microsoft.com/office/drawing/2014/main" id="{39B3CC90-6CE8-8A48-8E30-F487575DA531}"/>
              </a:ext>
            </a:extLst>
          </p:cNvPr>
          <p:cNvPicPr>
            <a:picLocks noChangeAspect="1" noChangeArrowheads="1"/>
          </p:cNvPicPr>
          <p:nvPr/>
        </p:nvPicPr>
        <p:blipFill>
          <a:blip r:embed="rId3"/>
          <a:srcRect/>
          <a:stretch>
            <a:fillRect/>
          </a:stretch>
        </p:blipFill>
        <p:spPr bwMode="auto">
          <a:xfrm>
            <a:off x="5029201" y="3352801"/>
            <a:ext cx="4195763" cy="3171825"/>
          </a:xfrm>
          <a:prstGeom prst="rect">
            <a:avLst/>
          </a:prstGeom>
          <a:ln>
            <a:noFill/>
          </a:ln>
          <a:effectLst>
            <a:softEdge rad="112500"/>
          </a:effectLst>
        </p:spPr>
      </p:pic>
    </p:spTree>
    <p:extLst>
      <p:ext uri="{BB962C8B-B14F-4D97-AF65-F5344CB8AC3E}">
        <p14:creationId xmlns:p14="http://schemas.microsoft.com/office/powerpoint/2010/main" val="809570043"/>
      </p:ext>
    </p:extLst>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مستطيل 1">
            <a:extLst>
              <a:ext uri="{FF2B5EF4-FFF2-40B4-BE49-F238E27FC236}">
                <a16:creationId xmlns:a16="http://schemas.microsoft.com/office/drawing/2014/main" id="{FD869544-D904-AD44-9BFB-200357895774}"/>
              </a:ext>
            </a:extLst>
          </p:cNvPr>
          <p:cNvSpPr>
            <a:spLocks noChangeArrowheads="1"/>
          </p:cNvSpPr>
          <p:nvPr/>
        </p:nvSpPr>
        <p:spPr bwMode="auto">
          <a:xfrm>
            <a:off x="3810000" y="228601"/>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2800">
                <a:latin typeface="Times New Roman" panose="02020603050405020304" pitchFamily="18" charset="0"/>
                <a:cs typeface="Times New Roman" panose="02020603050405020304" pitchFamily="18" charset="0"/>
              </a:rPr>
              <a:t>  Pterygoid Plates</a:t>
            </a:r>
            <a:endParaRPr lang="ar-IQ" altLang="en-US" sz="2800">
              <a:latin typeface="Times New Roman" panose="02020603050405020304" pitchFamily="18" charset="0"/>
              <a:cs typeface="Times New Roman" panose="02020603050405020304" pitchFamily="18" charset="0"/>
            </a:endParaRPr>
          </a:p>
        </p:txBody>
      </p:sp>
      <p:sp>
        <p:nvSpPr>
          <p:cNvPr id="68611" name="مستطيل 2">
            <a:extLst>
              <a:ext uri="{FF2B5EF4-FFF2-40B4-BE49-F238E27FC236}">
                <a16:creationId xmlns:a16="http://schemas.microsoft.com/office/drawing/2014/main" id="{9CE20D50-45C0-F841-9602-2A62C698432A}"/>
              </a:ext>
            </a:extLst>
          </p:cNvPr>
          <p:cNvSpPr>
            <a:spLocks noChangeArrowheads="1"/>
          </p:cNvSpPr>
          <p:nvPr/>
        </p:nvSpPr>
        <p:spPr bwMode="auto">
          <a:xfrm>
            <a:off x="1752600" y="838200"/>
            <a:ext cx="86106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The medial and lateral pterygoid plates lie immediately posterior to the maxillary tuberosity .</a:t>
            </a:r>
          </a:p>
          <a:p>
            <a:pPr eaLnBrk="1" hangingPunct="1">
              <a:buClrTx/>
              <a:buSzTx/>
              <a:buFont typeface="Wingdings 2" pitchFamily="2" charset="2"/>
              <a:buNone/>
            </a:pPr>
            <a:r>
              <a:rPr lang="en-US" altLang="en-US" sz="2000">
                <a:latin typeface="Times New Roman" panose="02020603050405020304" pitchFamily="18" charset="0"/>
                <a:cs typeface="Times New Roman" panose="02020603050405020304" pitchFamily="18" charset="0"/>
              </a:rPr>
              <a:t> They cast a single radiopaque shadow without any evidence of trabeculation.</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Extending inferiorly from the medial pterygoid plate, the hamular process may be seen.</a:t>
            </a:r>
          </a:p>
        </p:txBody>
      </p:sp>
      <p:pic>
        <p:nvPicPr>
          <p:cNvPr id="73730" name="Picture 2">
            <a:extLst>
              <a:ext uri="{FF2B5EF4-FFF2-40B4-BE49-F238E27FC236}">
                <a16:creationId xmlns:a16="http://schemas.microsoft.com/office/drawing/2014/main" id="{57C80BE2-CA94-1040-B785-8AAC77B5FF83}"/>
              </a:ext>
            </a:extLst>
          </p:cNvPr>
          <p:cNvPicPr>
            <a:picLocks noChangeAspect="1" noChangeArrowheads="1"/>
          </p:cNvPicPr>
          <p:nvPr/>
        </p:nvPicPr>
        <p:blipFill>
          <a:blip r:embed="rId2"/>
          <a:srcRect/>
          <a:stretch>
            <a:fillRect/>
          </a:stretch>
        </p:blipFill>
        <p:spPr bwMode="auto">
          <a:xfrm>
            <a:off x="1828801" y="2514600"/>
            <a:ext cx="8660411" cy="3109912"/>
          </a:xfrm>
          <a:prstGeom prst="rect">
            <a:avLst/>
          </a:prstGeom>
          <a:ln>
            <a:noFill/>
          </a:ln>
          <a:effectLst>
            <a:softEdge rad="112500"/>
          </a:effectLst>
        </p:spPr>
      </p:pic>
      <p:sp>
        <p:nvSpPr>
          <p:cNvPr id="68613" name="مربع نص 4">
            <a:extLst>
              <a:ext uri="{FF2B5EF4-FFF2-40B4-BE49-F238E27FC236}">
                <a16:creationId xmlns:a16="http://schemas.microsoft.com/office/drawing/2014/main" id="{AC682F16-774F-284B-8546-8351826B4DDC}"/>
              </a:ext>
            </a:extLst>
          </p:cNvPr>
          <p:cNvSpPr txBox="1">
            <a:spLocks noChangeArrowheads="1"/>
          </p:cNvSpPr>
          <p:nvPr/>
        </p:nvSpPr>
        <p:spPr bwMode="auto">
          <a:xfrm>
            <a:off x="2057400" y="6019800"/>
            <a:ext cx="281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1800">
                <a:latin typeface="Arial" panose="020B0604020202020204" pitchFamily="34" charset="0"/>
              </a:rPr>
              <a:t>Pterygoid plates</a:t>
            </a:r>
            <a:endParaRPr lang="ar-IQ" altLang="en-US" sz="1800">
              <a:latin typeface="Arial" panose="020B0604020202020204" pitchFamily="34" charset="0"/>
            </a:endParaRPr>
          </a:p>
        </p:txBody>
      </p:sp>
      <p:sp>
        <p:nvSpPr>
          <p:cNvPr id="68614" name="مستطيل 5">
            <a:extLst>
              <a:ext uri="{FF2B5EF4-FFF2-40B4-BE49-F238E27FC236}">
                <a16:creationId xmlns:a16="http://schemas.microsoft.com/office/drawing/2014/main" id="{165F937F-017A-E549-8565-AA2BE60A1F8A}"/>
              </a:ext>
            </a:extLst>
          </p:cNvPr>
          <p:cNvSpPr>
            <a:spLocks noChangeArrowheads="1"/>
          </p:cNvSpPr>
          <p:nvPr/>
        </p:nvSpPr>
        <p:spPr bwMode="auto">
          <a:xfrm>
            <a:off x="7315200" y="6019800"/>
            <a:ext cx="2317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The hamular process</a:t>
            </a:r>
            <a:endParaRPr lang="ar-IQ" altLang="en-US"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500882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6.png">
            <a:extLst>
              <a:ext uri="{FF2B5EF4-FFF2-40B4-BE49-F238E27FC236}">
                <a16:creationId xmlns:a16="http://schemas.microsoft.com/office/drawing/2014/main" id="{37E207C5-81DA-D44E-B1BE-BC5E58F6E008}"/>
              </a:ext>
            </a:extLst>
          </p:cNvPr>
          <p:cNvPicPr>
            <a:picLocks noChangeAspect="1"/>
          </p:cNvPicPr>
          <p:nvPr/>
        </p:nvPicPr>
        <p:blipFill>
          <a:blip r:embed="rId2"/>
          <a:stretch>
            <a:fillRect/>
          </a:stretch>
        </p:blipFill>
        <p:spPr>
          <a:xfrm>
            <a:off x="6248400" y="3733800"/>
            <a:ext cx="4087368" cy="2743200"/>
          </a:xfrm>
          <a:prstGeom prst="rect">
            <a:avLst/>
          </a:prstGeom>
          <a:ln>
            <a:noFill/>
          </a:ln>
          <a:effectLst>
            <a:softEdge rad="112500"/>
          </a:effectLst>
        </p:spPr>
      </p:pic>
      <p:pic>
        <p:nvPicPr>
          <p:cNvPr id="3" name="صورة 2" descr="5.png">
            <a:extLst>
              <a:ext uri="{FF2B5EF4-FFF2-40B4-BE49-F238E27FC236}">
                <a16:creationId xmlns:a16="http://schemas.microsoft.com/office/drawing/2014/main" id="{734ED263-FF9D-D147-AACB-BEC4B0E60C43}"/>
              </a:ext>
            </a:extLst>
          </p:cNvPr>
          <p:cNvPicPr>
            <a:picLocks noChangeAspect="1"/>
          </p:cNvPicPr>
          <p:nvPr/>
        </p:nvPicPr>
        <p:blipFill>
          <a:blip r:embed="rId3"/>
          <a:stretch>
            <a:fillRect/>
          </a:stretch>
        </p:blipFill>
        <p:spPr>
          <a:xfrm>
            <a:off x="1905000" y="457200"/>
            <a:ext cx="3985114" cy="3200400"/>
          </a:xfrm>
          <a:prstGeom prst="rect">
            <a:avLst/>
          </a:prstGeom>
          <a:ln>
            <a:noFill/>
          </a:ln>
          <a:effectLst>
            <a:softEdge rad="112500"/>
          </a:effectLst>
        </p:spPr>
      </p:pic>
      <p:sp>
        <p:nvSpPr>
          <p:cNvPr id="69636" name="مستطيل 3">
            <a:extLst>
              <a:ext uri="{FF2B5EF4-FFF2-40B4-BE49-F238E27FC236}">
                <a16:creationId xmlns:a16="http://schemas.microsoft.com/office/drawing/2014/main" id="{6C4D31E6-719E-0A42-9B5F-A0FDD72FBDB3}"/>
              </a:ext>
            </a:extLst>
          </p:cNvPr>
          <p:cNvSpPr>
            <a:spLocks noChangeArrowheads="1"/>
          </p:cNvSpPr>
          <p:nvPr/>
        </p:nvSpPr>
        <p:spPr bwMode="auto">
          <a:xfrm>
            <a:off x="1828800" y="4038601"/>
            <a:ext cx="457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IN" altLang="en-US" sz="2400">
                <a:latin typeface="Times New Roman" panose="02020603050405020304" pitchFamily="18" charset="0"/>
                <a:cs typeface="Times New Roman" panose="02020603050405020304" pitchFamily="18" charset="0"/>
              </a:rPr>
              <a:t>Black arrows  :  hamular process</a:t>
            </a:r>
          </a:p>
        </p:txBody>
      </p:sp>
      <p:sp>
        <p:nvSpPr>
          <p:cNvPr id="69637" name="مستطيل 4">
            <a:extLst>
              <a:ext uri="{FF2B5EF4-FFF2-40B4-BE49-F238E27FC236}">
                <a16:creationId xmlns:a16="http://schemas.microsoft.com/office/drawing/2014/main" id="{940349A9-7836-074A-B5CB-639B6DF7E59F}"/>
              </a:ext>
            </a:extLst>
          </p:cNvPr>
          <p:cNvSpPr>
            <a:spLocks noChangeArrowheads="1"/>
          </p:cNvSpPr>
          <p:nvPr/>
        </p:nvSpPr>
        <p:spPr bwMode="auto">
          <a:xfrm>
            <a:off x="6324600" y="2209801"/>
            <a:ext cx="4267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IN" altLang="en-US" sz="2400">
                <a:latin typeface="Times New Roman" panose="02020603050405020304" pitchFamily="18" charset="0"/>
                <a:cs typeface="Times New Roman" panose="02020603050405020304" pitchFamily="18" charset="0"/>
              </a:rPr>
              <a:t>Purple arrows  :  pterygoid plates</a:t>
            </a:r>
          </a:p>
        </p:txBody>
      </p:sp>
    </p:spTree>
    <p:extLst>
      <p:ext uri="{BB962C8B-B14F-4D97-AF65-F5344CB8AC3E}">
        <p14:creationId xmlns:p14="http://schemas.microsoft.com/office/powerpoint/2010/main" val="188897670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1" descr="http://html.slidesharecdn.com/landmarks-121024064846-phpapp01/images/95/slide-030-638.jpg?1351079644">
            <a:extLst>
              <a:ext uri="{FF2B5EF4-FFF2-40B4-BE49-F238E27FC236}">
                <a16:creationId xmlns:a16="http://schemas.microsoft.com/office/drawing/2014/main" id="{B68427DE-2ECF-8443-85D2-45420E0C9E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608F179A-1A3F-194C-8DE0-D21DA6A9D830}"/>
              </a:ext>
            </a:extLst>
          </p:cNvPr>
          <p:cNvSpPr txBox="1">
            <a:spLocks noChangeArrowheads="1"/>
          </p:cNvSpPr>
          <p:nvPr/>
        </p:nvSpPr>
        <p:spPr bwMode="auto">
          <a:xfrm>
            <a:off x="6310314" y="1285875"/>
            <a:ext cx="2289175" cy="400050"/>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a:spAutoFit/>
          </a:bodyPr>
          <a:lstStyle/>
          <a:p>
            <a:pPr eaLnBrk="1" hangingPunct="1">
              <a:defRPr/>
            </a:pPr>
            <a:r>
              <a:rPr lang="en-IN" dirty="0">
                <a:solidFill>
                  <a:schemeClr val="dk1"/>
                </a:solidFill>
                <a:latin typeface="Times New Roman" pitchFamily="18" charset="0"/>
                <a:cs typeface="Times New Roman" pitchFamily="18" charset="0"/>
              </a:rPr>
              <a:t>   </a:t>
            </a:r>
            <a:r>
              <a:rPr lang="en-IN" sz="2000" b="1" dirty="0">
                <a:solidFill>
                  <a:schemeClr val="dk1"/>
                </a:solidFill>
                <a:latin typeface="Times New Roman" pitchFamily="18" charset="0"/>
                <a:cs typeface="Times New Roman" pitchFamily="18" charset="0"/>
              </a:rPr>
              <a:t>Maxillary sinus   </a:t>
            </a:r>
          </a:p>
        </p:txBody>
      </p:sp>
      <p:sp>
        <p:nvSpPr>
          <p:cNvPr id="4" name="TextBox 3">
            <a:extLst>
              <a:ext uri="{FF2B5EF4-FFF2-40B4-BE49-F238E27FC236}">
                <a16:creationId xmlns:a16="http://schemas.microsoft.com/office/drawing/2014/main" id="{B127AFAD-C4BB-5544-98AF-AAC985AD5935}"/>
              </a:ext>
            </a:extLst>
          </p:cNvPr>
          <p:cNvSpPr txBox="1">
            <a:spLocks noChangeArrowheads="1"/>
          </p:cNvSpPr>
          <p:nvPr/>
        </p:nvSpPr>
        <p:spPr bwMode="auto">
          <a:xfrm>
            <a:off x="3595688" y="1214438"/>
            <a:ext cx="1103312" cy="400050"/>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wrap="none">
            <a:spAutoFit/>
          </a:bodyPr>
          <a:lstStyle/>
          <a:p>
            <a:pPr eaLnBrk="1" hangingPunct="1">
              <a:defRPr/>
            </a:pPr>
            <a:r>
              <a:rPr lang="en-IN" sz="2000" b="1" dirty="0" err="1">
                <a:solidFill>
                  <a:schemeClr val="dk1"/>
                </a:solidFill>
                <a:latin typeface="Times New Roman" pitchFamily="18" charset="0"/>
                <a:cs typeface="Times New Roman" pitchFamily="18" charset="0"/>
              </a:rPr>
              <a:t>Zygoma</a:t>
            </a:r>
            <a:endParaRPr lang="en-IN" sz="2000" b="1" dirty="0">
              <a:solidFill>
                <a:schemeClr val="dk1"/>
              </a:solidFill>
              <a:latin typeface="Times New Roman" pitchFamily="18" charset="0"/>
              <a:cs typeface="Times New Roman" pitchFamily="18" charset="0"/>
            </a:endParaRPr>
          </a:p>
        </p:txBody>
      </p:sp>
      <p:sp>
        <p:nvSpPr>
          <p:cNvPr id="5" name="TextBox 4">
            <a:extLst>
              <a:ext uri="{FF2B5EF4-FFF2-40B4-BE49-F238E27FC236}">
                <a16:creationId xmlns:a16="http://schemas.microsoft.com/office/drawing/2014/main" id="{BED5F52B-FD45-2A40-A043-4CB68435B539}"/>
              </a:ext>
            </a:extLst>
          </p:cNvPr>
          <p:cNvSpPr txBox="1">
            <a:spLocks noChangeArrowheads="1"/>
          </p:cNvSpPr>
          <p:nvPr/>
        </p:nvSpPr>
        <p:spPr bwMode="auto">
          <a:xfrm>
            <a:off x="1666876" y="2357438"/>
            <a:ext cx="2214563" cy="400050"/>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a:spAutoFit/>
          </a:bodyPr>
          <a:lstStyle/>
          <a:p>
            <a:pPr eaLnBrk="1" hangingPunct="1">
              <a:defRPr/>
            </a:pPr>
            <a:r>
              <a:rPr lang="en-IN" sz="2000" b="1" dirty="0">
                <a:solidFill>
                  <a:schemeClr val="dk1"/>
                </a:solidFill>
                <a:latin typeface="Times New Roman" pitchFamily="18" charset="0"/>
                <a:cs typeface="Times New Roman" pitchFamily="18" charset="0"/>
              </a:rPr>
              <a:t>   </a:t>
            </a:r>
            <a:r>
              <a:rPr lang="en-IN" sz="2000" b="1" dirty="0" err="1">
                <a:solidFill>
                  <a:schemeClr val="dk1"/>
                </a:solidFill>
                <a:latin typeface="Times New Roman" pitchFamily="18" charset="0"/>
                <a:cs typeface="Times New Roman" pitchFamily="18" charset="0"/>
              </a:rPr>
              <a:t>Ptrygoid</a:t>
            </a:r>
            <a:r>
              <a:rPr lang="en-IN" sz="2000" b="1" dirty="0">
                <a:solidFill>
                  <a:schemeClr val="dk1"/>
                </a:solidFill>
                <a:latin typeface="Times New Roman" pitchFamily="18" charset="0"/>
                <a:cs typeface="Times New Roman" pitchFamily="18" charset="0"/>
              </a:rPr>
              <a:t> plate   </a:t>
            </a:r>
          </a:p>
        </p:txBody>
      </p:sp>
      <p:sp>
        <p:nvSpPr>
          <p:cNvPr id="6" name="TextBox 5">
            <a:extLst>
              <a:ext uri="{FF2B5EF4-FFF2-40B4-BE49-F238E27FC236}">
                <a16:creationId xmlns:a16="http://schemas.microsoft.com/office/drawing/2014/main" id="{F9E9AC08-7C6A-7646-A89A-C2AD19AD15FC}"/>
              </a:ext>
            </a:extLst>
          </p:cNvPr>
          <p:cNvSpPr txBox="1">
            <a:spLocks noChangeArrowheads="1"/>
          </p:cNvSpPr>
          <p:nvPr/>
        </p:nvSpPr>
        <p:spPr bwMode="auto">
          <a:xfrm>
            <a:off x="1881189" y="4214813"/>
            <a:ext cx="2028825" cy="400050"/>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wrap="none">
            <a:spAutoFit/>
          </a:bodyPr>
          <a:lstStyle/>
          <a:p>
            <a:pPr eaLnBrk="1" hangingPunct="1">
              <a:defRPr/>
            </a:pPr>
            <a:r>
              <a:rPr lang="en-IN" sz="2000" b="1" dirty="0" err="1">
                <a:solidFill>
                  <a:schemeClr val="dk1"/>
                </a:solidFill>
                <a:latin typeface="Times New Roman" pitchFamily="18" charset="0"/>
                <a:cs typeface="Times New Roman" pitchFamily="18" charset="0"/>
              </a:rPr>
              <a:t>Hamular</a:t>
            </a:r>
            <a:r>
              <a:rPr lang="en-IN" sz="2000" b="1" dirty="0">
                <a:solidFill>
                  <a:schemeClr val="dk1"/>
                </a:solidFill>
                <a:latin typeface="Times New Roman" pitchFamily="18" charset="0"/>
                <a:cs typeface="Times New Roman" pitchFamily="18" charset="0"/>
              </a:rPr>
              <a:t> process</a:t>
            </a:r>
          </a:p>
        </p:txBody>
      </p:sp>
      <p:sp>
        <p:nvSpPr>
          <p:cNvPr id="7" name="TextBox 6">
            <a:extLst>
              <a:ext uri="{FF2B5EF4-FFF2-40B4-BE49-F238E27FC236}">
                <a16:creationId xmlns:a16="http://schemas.microsoft.com/office/drawing/2014/main" id="{956DDAF8-0FB7-7F46-BE88-05CF12E886AF}"/>
              </a:ext>
            </a:extLst>
          </p:cNvPr>
          <p:cNvSpPr txBox="1">
            <a:spLocks noChangeArrowheads="1"/>
          </p:cNvSpPr>
          <p:nvPr/>
        </p:nvSpPr>
        <p:spPr bwMode="auto">
          <a:xfrm>
            <a:off x="2595563" y="5786438"/>
            <a:ext cx="2455862" cy="400050"/>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wrap="none">
            <a:spAutoFit/>
          </a:bodyPr>
          <a:lstStyle/>
          <a:p>
            <a:pPr eaLnBrk="1" hangingPunct="1">
              <a:defRPr/>
            </a:pPr>
            <a:r>
              <a:rPr lang="en-IN" dirty="0">
                <a:solidFill>
                  <a:schemeClr val="dk1"/>
                </a:solidFill>
                <a:latin typeface="Times New Roman" pitchFamily="18" charset="0"/>
                <a:cs typeface="Times New Roman" pitchFamily="18" charset="0"/>
              </a:rPr>
              <a:t>   </a:t>
            </a:r>
            <a:r>
              <a:rPr lang="en-IN" sz="2000" b="1" dirty="0" err="1">
                <a:solidFill>
                  <a:schemeClr val="dk1"/>
                </a:solidFill>
                <a:latin typeface="Times New Roman" pitchFamily="18" charset="0"/>
                <a:cs typeface="Times New Roman" pitchFamily="18" charset="0"/>
              </a:rPr>
              <a:t>Coronoid</a:t>
            </a:r>
            <a:r>
              <a:rPr lang="en-IN" sz="2000" b="1" dirty="0">
                <a:solidFill>
                  <a:schemeClr val="dk1"/>
                </a:solidFill>
                <a:latin typeface="Times New Roman" pitchFamily="18" charset="0"/>
                <a:cs typeface="Times New Roman" pitchFamily="18" charset="0"/>
              </a:rPr>
              <a:t> process   </a:t>
            </a:r>
          </a:p>
        </p:txBody>
      </p:sp>
      <p:sp>
        <p:nvSpPr>
          <p:cNvPr id="8" name="TextBox 7">
            <a:extLst>
              <a:ext uri="{FF2B5EF4-FFF2-40B4-BE49-F238E27FC236}">
                <a16:creationId xmlns:a16="http://schemas.microsoft.com/office/drawing/2014/main" id="{BAF0C073-BB79-B94F-9395-A7C0A14C0799}"/>
              </a:ext>
            </a:extLst>
          </p:cNvPr>
          <p:cNvSpPr txBox="1">
            <a:spLocks noChangeArrowheads="1"/>
          </p:cNvSpPr>
          <p:nvPr/>
        </p:nvSpPr>
        <p:spPr bwMode="auto">
          <a:xfrm>
            <a:off x="5810251" y="5857875"/>
            <a:ext cx="2754313" cy="400050"/>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wrap="none">
            <a:spAutoFit/>
          </a:bodyPr>
          <a:lstStyle/>
          <a:p>
            <a:pPr eaLnBrk="1" hangingPunct="1">
              <a:defRPr/>
            </a:pPr>
            <a:r>
              <a:rPr lang="en-IN" sz="2000" b="1" dirty="0">
                <a:solidFill>
                  <a:schemeClr val="dk1"/>
                </a:solidFill>
                <a:latin typeface="Times New Roman" pitchFamily="18" charset="0"/>
                <a:cs typeface="Times New Roman" pitchFamily="18" charset="0"/>
              </a:rPr>
              <a:t>  Maxillary </a:t>
            </a:r>
            <a:r>
              <a:rPr lang="en-IN" sz="2000" b="1" dirty="0" err="1">
                <a:solidFill>
                  <a:schemeClr val="dk1"/>
                </a:solidFill>
                <a:latin typeface="Times New Roman" pitchFamily="18" charset="0"/>
                <a:cs typeface="Times New Roman" pitchFamily="18" charset="0"/>
              </a:rPr>
              <a:t>tuberosity</a:t>
            </a:r>
            <a:r>
              <a:rPr lang="en-IN" sz="2000" b="1" dirty="0">
                <a:solidFill>
                  <a:schemeClr val="dk1"/>
                </a:solidFill>
                <a:latin typeface="Times New Roman" pitchFamily="18" charset="0"/>
                <a:cs typeface="Times New Roman" pitchFamily="18" charset="0"/>
              </a:rPr>
              <a:t>   </a:t>
            </a:r>
          </a:p>
        </p:txBody>
      </p:sp>
      <p:sp>
        <p:nvSpPr>
          <p:cNvPr id="9" name="TextBox 8">
            <a:extLst>
              <a:ext uri="{FF2B5EF4-FFF2-40B4-BE49-F238E27FC236}">
                <a16:creationId xmlns:a16="http://schemas.microsoft.com/office/drawing/2014/main" id="{C04740A4-5AF5-9540-AC05-D52BACF9633B}"/>
              </a:ext>
            </a:extLst>
          </p:cNvPr>
          <p:cNvSpPr txBox="1">
            <a:spLocks noChangeArrowheads="1"/>
          </p:cNvSpPr>
          <p:nvPr/>
        </p:nvSpPr>
        <p:spPr bwMode="auto">
          <a:xfrm>
            <a:off x="3452814" y="285751"/>
            <a:ext cx="5286375" cy="461963"/>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a:spAutoFit/>
          </a:bodyPr>
          <a:lstStyle/>
          <a:p>
            <a:pPr eaLnBrk="1" hangingPunct="1">
              <a:defRPr/>
            </a:pPr>
            <a:r>
              <a:rPr lang="en-IN" sz="2400" b="1" dirty="0">
                <a:solidFill>
                  <a:schemeClr val="dk1"/>
                </a:solidFill>
                <a:latin typeface="Times New Roman" pitchFamily="18" charset="0"/>
                <a:cs typeface="Times New Roman" pitchFamily="18" charset="0"/>
              </a:rPr>
              <a:t>              Maxillary molar  region</a:t>
            </a:r>
          </a:p>
        </p:txBody>
      </p:sp>
    </p:spTree>
    <p:extLst>
      <p:ext uri="{BB962C8B-B14F-4D97-AF65-F5344CB8AC3E}">
        <p14:creationId xmlns:p14="http://schemas.microsoft.com/office/powerpoint/2010/main" val="3260047172"/>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E:\styloid research\real in relation to ethnic\CD11\ala abdula 28 f.jpg">
            <a:extLst>
              <a:ext uri="{FF2B5EF4-FFF2-40B4-BE49-F238E27FC236}">
                <a16:creationId xmlns:a16="http://schemas.microsoft.com/office/drawing/2014/main" id="{3BBC59F5-E8EA-0D4E-BB2D-2A6D59F45B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62025"/>
            <a:ext cx="9144000"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884835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مستطيل 1">
            <a:extLst>
              <a:ext uri="{FF2B5EF4-FFF2-40B4-BE49-F238E27FC236}">
                <a16:creationId xmlns:a16="http://schemas.microsoft.com/office/drawing/2014/main" id="{E1F53A92-B7AF-E349-B071-F6B85BC90C77}"/>
              </a:ext>
            </a:extLst>
          </p:cNvPr>
          <p:cNvSpPr>
            <a:spLocks noChangeArrowheads="1"/>
          </p:cNvSpPr>
          <p:nvPr/>
        </p:nvSpPr>
        <p:spPr bwMode="auto">
          <a:xfrm>
            <a:off x="3352801" y="304800"/>
            <a:ext cx="5845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a:latin typeface="Times New Roman" panose="02020603050405020304" pitchFamily="18" charset="0"/>
                <a:cs typeface="Times New Roman" panose="02020603050405020304" pitchFamily="18" charset="0"/>
              </a:rPr>
              <a:t>Anatomic Landmarks of Mandible</a:t>
            </a:r>
            <a:endParaRPr lang="ar-IQ" altLang="en-US">
              <a:latin typeface="Times New Roman" panose="02020603050405020304" pitchFamily="18" charset="0"/>
              <a:cs typeface="Times New Roman" panose="02020603050405020304" pitchFamily="18" charset="0"/>
            </a:endParaRPr>
          </a:p>
        </p:txBody>
      </p:sp>
      <p:sp>
        <p:nvSpPr>
          <p:cNvPr id="72707" name="مستطيل 2">
            <a:extLst>
              <a:ext uri="{FF2B5EF4-FFF2-40B4-BE49-F238E27FC236}">
                <a16:creationId xmlns:a16="http://schemas.microsoft.com/office/drawing/2014/main" id="{76126CDC-A6A0-7D4C-B81E-3DBC2EAD3E25}"/>
              </a:ext>
            </a:extLst>
          </p:cNvPr>
          <p:cNvSpPr>
            <a:spLocks noChangeArrowheads="1"/>
          </p:cNvSpPr>
          <p:nvPr/>
        </p:nvSpPr>
        <p:spPr bwMode="auto">
          <a:xfrm>
            <a:off x="3733800" y="1143001"/>
            <a:ext cx="45720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Symphysis</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Genial tubercles</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Lingual foramen</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Mental ridge</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Mental fossa</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Mental foramen</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Mandibular canal</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Nutrient canals</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Mylohyoid ridge</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Submandibular gland fossa</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External oblique ridge</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Inferior border of mandible</a:t>
            </a:r>
          </a:p>
          <a:p>
            <a:pPr eaLnBrk="1" hangingPunct="1">
              <a:buClrTx/>
              <a:buSzTx/>
              <a:buFont typeface="Wingdings" pitchFamily="2" charset="2"/>
              <a:buChar char="Ø"/>
            </a:pPr>
            <a:r>
              <a:rPr lang="en-US" altLang="en-US" sz="2400">
                <a:latin typeface="Times New Roman" panose="02020603050405020304" pitchFamily="18" charset="0"/>
                <a:cs typeface="Times New Roman" panose="02020603050405020304" pitchFamily="18" charset="0"/>
              </a:rPr>
              <a:t>Coronoid process</a:t>
            </a:r>
          </a:p>
          <a:p>
            <a:pPr eaLnBrk="1" hangingPunct="1">
              <a:buClrTx/>
              <a:buSzTx/>
              <a:buFont typeface="Wingdings" pitchFamily="2" charset="2"/>
              <a:buChar char="Ø"/>
            </a:pPr>
            <a:endParaRPr lang="en-US" altLang="en-US" sz="2400">
              <a:latin typeface="Arial" panose="020B0604020202020204" pitchFamily="34" charset="0"/>
            </a:endParaRPr>
          </a:p>
        </p:txBody>
      </p:sp>
    </p:spTree>
    <p:extLst>
      <p:ext uri="{BB962C8B-B14F-4D97-AF65-F5344CB8AC3E}">
        <p14:creationId xmlns:p14="http://schemas.microsoft.com/office/powerpoint/2010/main" val="350753835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5" descr="Fig19-06">
            <a:extLst>
              <a:ext uri="{FF2B5EF4-FFF2-40B4-BE49-F238E27FC236}">
                <a16:creationId xmlns:a16="http://schemas.microsoft.com/office/drawing/2014/main" id="{4A0CD197-D68C-DD45-A643-CC76BECEF0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905000"/>
            <a:ext cx="8128000" cy="466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F7BCAFE-CDC6-5842-9AF1-837328DED0B3}"/>
              </a:ext>
            </a:extLst>
          </p:cNvPr>
          <p:cNvSpPr/>
          <p:nvPr/>
        </p:nvSpPr>
        <p:spPr>
          <a:xfrm>
            <a:off x="2438400" y="609600"/>
            <a:ext cx="6934200" cy="584200"/>
          </a:xfrm>
          <a:prstGeom prst="rect">
            <a:avLst/>
          </a:prstGeom>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US" altLang="en-US" sz="3200" b="1">
                <a:solidFill>
                  <a:srgbClr val="FF0000"/>
                </a:solidFill>
                <a:effectLst>
                  <a:outerShdw blurRad="38100" dist="38100" dir="2700000" algn="tl">
                    <a:srgbClr val="C0C0C0"/>
                  </a:outerShdw>
                </a:effectLst>
                <a:latin typeface="Times New Roman" charset="0"/>
                <a:ea typeface="Times New Roman" charset="0"/>
                <a:cs typeface="Times New Roman" charset="0"/>
              </a:rPr>
              <a:t>Anatomic Landmarks of Mandible</a:t>
            </a:r>
            <a:endParaRPr lang="ar-IQ" altLang="en-US" sz="3200" b="1">
              <a:solidFill>
                <a:srgbClr val="FF0000"/>
              </a:solidFill>
              <a:effectLst>
                <a:outerShdw blurRad="38100" dist="38100" dir="2700000" algn="tl">
                  <a:srgbClr val="C0C0C0"/>
                </a:outerShdw>
              </a:effectLst>
              <a:latin typeface="Times New Roman" charset="0"/>
              <a:ea typeface="Times New Roman" charset="0"/>
              <a:cs typeface="Times New Roman" charset="0"/>
            </a:endParaRPr>
          </a:p>
        </p:txBody>
      </p:sp>
    </p:spTree>
    <p:extLst>
      <p:ext uri="{BB962C8B-B14F-4D97-AF65-F5344CB8AC3E}">
        <p14:creationId xmlns:p14="http://schemas.microsoft.com/office/powerpoint/2010/main" val="2598088272"/>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a:extLst>
              <a:ext uri="{FF2B5EF4-FFF2-40B4-BE49-F238E27FC236}">
                <a16:creationId xmlns:a16="http://schemas.microsoft.com/office/drawing/2014/main" id="{50EEB4E9-B868-5341-9D9A-9CE6A401FE98}"/>
              </a:ext>
            </a:extLst>
          </p:cNvPr>
          <p:cNvPicPr>
            <a:picLocks noChangeAspect="1" noChangeArrowheads="1"/>
          </p:cNvPicPr>
          <p:nvPr/>
        </p:nvPicPr>
        <p:blipFill>
          <a:blip r:embed="rId2"/>
          <a:srcRect/>
          <a:stretch>
            <a:fillRect/>
          </a:stretch>
        </p:blipFill>
        <p:spPr bwMode="auto">
          <a:xfrm>
            <a:off x="6429376" y="2667000"/>
            <a:ext cx="4238625" cy="3550816"/>
          </a:xfrm>
          <a:prstGeom prst="rect">
            <a:avLst/>
          </a:prstGeom>
          <a:ln>
            <a:noFill/>
          </a:ln>
          <a:effectLst>
            <a:softEdge rad="112500"/>
          </a:effectLst>
        </p:spPr>
      </p:pic>
      <p:sp>
        <p:nvSpPr>
          <p:cNvPr id="74755" name="مستطيل 1">
            <a:extLst>
              <a:ext uri="{FF2B5EF4-FFF2-40B4-BE49-F238E27FC236}">
                <a16:creationId xmlns:a16="http://schemas.microsoft.com/office/drawing/2014/main" id="{44A6F386-2193-5E40-B549-9570F32FFC80}"/>
              </a:ext>
            </a:extLst>
          </p:cNvPr>
          <p:cNvSpPr>
            <a:spLocks noChangeArrowheads="1"/>
          </p:cNvSpPr>
          <p:nvPr/>
        </p:nvSpPr>
        <p:spPr bwMode="auto">
          <a:xfrm>
            <a:off x="3733800" y="152401"/>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2800">
                <a:latin typeface="Times New Roman" panose="02020603050405020304" pitchFamily="18" charset="0"/>
                <a:cs typeface="Times New Roman" panose="02020603050405020304" pitchFamily="18" charset="0"/>
              </a:rPr>
              <a:t>Symphysis</a:t>
            </a:r>
            <a:endParaRPr lang="ar-IQ" altLang="en-US" sz="2800">
              <a:latin typeface="Times New Roman" panose="02020603050405020304" pitchFamily="18" charset="0"/>
              <a:cs typeface="Times New Roman" panose="02020603050405020304" pitchFamily="18" charset="0"/>
            </a:endParaRPr>
          </a:p>
        </p:txBody>
      </p:sp>
      <p:sp>
        <p:nvSpPr>
          <p:cNvPr id="74756" name="مستطيل 2">
            <a:extLst>
              <a:ext uri="{FF2B5EF4-FFF2-40B4-BE49-F238E27FC236}">
                <a16:creationId xmlns:a16="http://schemas.microsoft.com/office/drawing/2014/main" id="{79E2FB15-30FB-CD47-9D36-6468A9785B20}"/>
              </a:ext>
            </a:extLst>
          </p:cNvPr>
          <p:cNvSpPr>
            <a:spLocks noChangeArrowheads="1"/>
          </p:cNvSpPr>
          <p:nvPr/>
        </p:nvSpPr>
        <p:spPr bwMode="auto">
          <a:xfrm>
            <a:off x="2286000" y="609600"/>
            <a:ext cx="76200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The region of mandibular  symphysis in infants demonstrate a radiolucent line through the midline of the jaw between the images of the forming deciduous central incisors.</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The suture usually fuses by the end of 1</a:t>
            </a:r>
            <a:r>
              <a:rPr lang="en-US" altLang="en-US" sz="2000" baseline="30000">
                <a:latin typeface="Times New Roman" panose="02020603050405020304" pitchFamily="18" charset="0"/>
                <a:cs typeface="Times New Roman" panose="02020603050405020304" pitchFamily="18" charset="0"/>
              </a:rPr>
              <a:t>st</a:t>
            </a:r>
            <a:r>
              <a:rPr lang="en-US" altLang="en-US" sz="2000">
                <a:latin typeface="Times New Roman" panose="02020603050405020304" pitchFamily="18" charset="0"/>
                <a:cs typeface="Times New Roman" panose="02020603050405020304" pitchFamily="18" charset="0"/>
              </a:rPr>
              <a:t> year of life and is no longer radiographically apparent.</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If this radiolucency is found in older individuals, it is abnormal and may suggest a fracture or a cleft.</a:t>
            </a: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cxnSp>
        <p:nvCxnSpPr>
          <p:cNvPr id="6" name="رابط كسهم مستقيم 5">
            <a:extLst>
              <a:ext uri="{FF2B5EF4-FFF2-40B4-BE49-F238E27FC236}">
                <a16:creationId xmlns:a16="http://schemas.microsoft.com/office/drawing/2014/main" id="{93A67F3E-5EB1-8C47-965E-A8E888689D42}"/>
              </a:ext>
            </a:extLst>
          </p:cNvPr>
          <p:cNvCxnSpPr/>
          <p:nvPr/>
        </p:nvCxnSpPr>
        <p:spPr>
          <a:xfrm>
            <a:off x="6400800" y="4876800"/>
            <a:ext cx="228600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رابط كسهم مستقيم 7">
            <a:extLst>
              <a:ext uri="{FF2B5EF4-FFF2-40B4-BE49-F238E27FC236}">
                <a16:creationId xmlns:a16="http://schemas.microsoft.com/office/drawing/2014/main" id="{45061014-15E9-0F4D-9727-AF2B7779954C}"/>
              </a:ext>
            </a:extLst>
          </p:cNvPr>
          <p:cNvCxnSpPr/>
          <p:nvPr/>
        </p:nvCxnSpPr>
        <p:spPr>
          <a:xfrm>
            <a:off x="6324600" y="4876800"/>
            <a:ext cx="2362200" cy="609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7" name="Picture 2" descr="F:\college work\patients data\august 13\DCIM\100_FUJI\DSCF0518.JPG">
            <a:extLst>
              <a:ext uri="{FF2B5EF4-FFF2-40B4-BE49-F238E27FC236}">
                <a16:creationId xmlns:a16="http://schemas.microsoft.com/office/drawing/2014/main" id="{3B0BCDA6-1B93-B142-ACFE-B6327970F50F}"/>
              </a:ext>
            </a:extLst>
          </p:cNvPr>
          <p:cNvPicPr>
            <a:picLocks noChangeAspect="1" noChangeArrowheads="1"/>
          </p:cNvPicPr>
          <p:nvPr/>
        </p:nvPicPr>
        <p:blipFill>
          <a:blip r:embed="rId3" cstate="print"/>
          <a:srcRect/>
          <a:stretch>
            <a:fillRect/>
          </a:stretch>
        </p:blipFill>
        <p:spPr bwMode="auto">
          <a:xfrm>
            <a:off x="1524000" y="4000480"/>
            <a:ext cx="2071702" cy="2857520"/>
          </a:xfrm>
          <a:prstGeom prst="rect">
            <a:avLst/>
          </a:prstGeom>
          <a:ln>
            <a:noFill/>
          </a:ln>
          <a:effectLst>
            <a:softEdge rad="112500"/>
          </a:effectLst>
        </p:spPr>
        <p:style>
          <a:lnRef idx="1">
            <a:schemeClr val="accent1"/>
          </a:lnRef>
          <a:fillRef idx="2">
            <a:schemeClr val="accent1"/>
          </a:fillRef>
          <a:effectRef idx="1">
            <a:schemeClr val="accent1"/>
          </a:effectRef>
          <a:fontRef idx="minor">
            <a:schemeClr val="dk1"/>
          </a:fontRef>
        </p:style>
      </p:pic>
      <p:cxnSp>
        <p:nvCxnSpPr>
          <p:cNvPr id="14" name="رابط كسهم مستقيم 13">
            <a:extLst>
              <a:ext uri="{FF2B5EF4-FFF2-40B4-BE49-F238E27FC236}">
                <a16:creationId xmlns:a16="http://schemas.microsoft.com/office/drawing/2014/main" id="{6769E615-AE95-DD47-A24F-B8C0254DED56}"/>
              </a:ext>
            </a:extLst>
          </p:cNvPr>
          <p:cNvCxnSpPr/>
          <p:nvPr/>
        </p:nvCxnSpPr>
        <p:spPr>
          <a:xfrm>
            <a:off x="7696200" y="3962400"/>
            <a:ext cx="838200" cy="304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74761" name="مجموعة 15">
            <a:extLst>
              <a:ext uri="{FF2B5EF4-FFF2-40B4-BE49-F238E27FC236}">
                <a16:creationId xmlns:a16="http://schemas.microsoft.com/office/drawing/2014/main" id="{5CF79B81-6BB2-C040-9A32-6B310689770E}"/>
              </a:ext>
            </a:extLst>
          </p:cNvPr>
          <p:cNvGrpSpPr>
            <a:grpSpLocks/>
          </p:cNvGrpSpPr>
          <p:nvPr/>
        </p:nvGrpSpPr>
        <p:grpSpPr bwMode="auto">
          <a:xfrm>
            <a:off x="3505200" y="3581400"/>
            <a:ext cx="5715000" cy="1512888"/>
            <a:chOff x="1752600" y="4191000"/>
            <a:chExt cx="5715000" cy="1512332"/>
          </a:xfrm>
        </p:grpSpPr>
        <p:sp>
          <p:nvSpPr>
            <p:cNvPr id="74764" name="مستطيل 9">
              <a:extLst>
                <a:ext uri="{FF2B5EF4-FFF2-40B4-BE49-F238E27FC236}">
                  <a16:creationId xmlns:a16="http://schemas.microsoft.com/office/drawing/2014/main" id="{B848BEBB-1C94-194D-8DFB-0F5975405D17}"/>
                </a:ext>
              </a:extLst>
            </p:cNvPr>
            <p:cNvSpPr>
              <a:spLocks noChangeArrowheads="1"/>
            </p:cNvSpPr>
            <p:nvPr/>
          </p:nvSpPr>
          <p:spPr bwMode="auto">
            <a:xfrm>
              <a:off x="3505200" y="5334000"/>
              <a:ext cx="11977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1800">
                  <a:latin typeface="Times New Roman" panose="02020603050405020304" pitchFamily="18" charset="0"/>
                  <a:cs typeface="Times New Roman" panose="02020603050405020304" pitchFamily="18" charset="0"/>
                </a:rPr>
                <a:t>Symphysis</a:t>
              </a:r>
              <a:endParaRPr lang="ar-IQ" altLang="en-US" sz="1800">
                <a:latin typeface="Times New Roman" panose="02020603050405020304" pitchFamily="18" charset="0"/>
                <a:cs typeface="Times New Roman" panose="02020603050405020304" pitchFamily="18" charset="0"/>
              </a:endParaRPr>
            </a:p>
          </p:txBody>
        </p:sp>
        <p:cxnSp>
          <p:nvCxnSpPr>
            <p:cNvPr id="12" name="رابط كسهم مستقيم 11">
              <a:extLst>
                <a:ext uri="{FF2B5EF4-FFF2-40B4-BE49-F238E27FC236}">
                  <a16:creationId xmlns:a16="http://schemas.microsoft.com/office/drawing/2014/main" id="{041F3FB1-F74C-434C-B82B-D76FFA121320}"/>
                </a:ext>
              </a:extLst>
            </p:cNvPr>
            <p:cNvCxnSpPr/>
            <p:nvPr/>
          </p:nvCxnSpPr>
          <p:spPr>
            <a:xfrm>
              <a:off x="4343400" y="4495688"/>
              <a:ext cx="3124200" cy="2285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4766" name="مستطيل 14">
              <a:extLst>
                <a:ext uri="{FF2B5EF4-FFF2-40B4-BE49-F238E27FC236}">
                  <a16:creationId xmlns:a16="http://schemas.microsoft.com/office/drawing/2014/main" id="{119B11BF-545E-F944-9B72-2D49C4C8D302}"/>
                </a:ext>
              </a:extLst>
            </p:cNvPr>
            <p:cNvSpPr>
              <a:spLocks noChangeArrowheads="1"/>
            </p:cNvSpPr>
            <p:nvPr/>
          </p:nvSpPr>
          <p:spPr bwMode="auto">
            <a:xfrm>
              <a:off x="1752600" y="4191000"/>
              <a:ext cx="272863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Bilateral supernumerary </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primary incisors</a:t>
              </a:r>
              <a:endParaRPr lang="ar-IQ" altLang="en-US" sz="2000">
                <a:latin typeface="Times New Roman" panose="02020603050405020304" pitchFamily="18" charset="0"/>
                <a:cs typeface="Times New Roman" panose="02020603050405020304" pitchFamily="18" charset="0"/>
              </a:endParaRPr>
            </a:p>
          </p:txBody>
        </p:sp>
      </p:grpSp>
      <p:sp>
        <p:nvSpPr>
          <p:cNvPr id="18" name="TextBox 4">
            <a:extLst>
              <a:ext uri="{FF2B5EF4-FFF2-40B4-BE49-F238E27FC236}">
                <a16:creationId xmlns:a16="http://schemas.microsoft.com/office/drawing/2014/main" id="{CFAC4808-FDE0-9C43-BCE9-B758A3A65FF2}"/>
              </a:ext>
            </a:extLst>
          </p:cNvPr>
          <p:cNvSpPr txBox="1">
            <a:spLocks noChangeArrowheads="1"/>
          </p:cNvSpPr>
          <p:nvPr/>
        </p:nvSpPr>
        <p:spPr bwMode="auto">
          <a:xfrm>
            <a:off x="3581400" y="5943601"/>
            <a:ext cx="1500188" cy="708025"/>
          </a:xfrm>
          <a:prstGeom prst="rect">
            <a:avLst/>
          </a:prstGeom>
          <a:solidFill>
            <a:schemeClr val="bg1"/>
          </a:solidFill>
          <a:ln w="6350" cap="rnd">
            <a:solidFill>
              <a:srgbClr val="F0AC00"/>
            </a:solidFill>
            <a:miter lim="800000"/>
            <a:headEnd/>
            <a:tailEnd/>
          </a:ln>
          <a:effectLst>
            <a:outerShdw blurRad="45000" dist="25000" dir="5400000" rotWithShape="0">
              <a:srgbClr val="808080">
                <a:alpha val="37999"/>
              </a:srgbClr>
            </a:outerShdw>
          </a:effectLst>
        </p:spPr>
        <p:txBody>
          <a:bodyPr>
            <a:spAutoFit/>
          </a:bodyPr>
          <a:lstStyle/>
          <a:p>
            <a:pPr eaLnBrk="1" hangingPunct="1">
              <a:defRPr/>
            </a:pPr>
            <a:r>
              <a:rPr lang="en-IN" sz="2000" dirty="0">
                <a:solidFill>
                  <a:schemeClr val="dk1"/>
                </a:solidFill>
                <a:latin typeface="Times New Roman" pitchFamily="18" charset="0"/>
                <a:cs typeface="Times New Roman" pitchFamily="18" charset="0"/>
              </a:rPr>
              <a:t>Symphysis </a:t>
            </a:r>
          </a:p>
          <a:p>
            <a:pPr eaLnBrk="1" hangingPunct="1">
              <a:defRPr/>
            </a:pPr>
            <a:r>
              <a:rPr lang="en-IN" sz="2000" dirty="0">
                <a:solidFill>
                  <a:schemeClr val="dk1"/>
                </a:solidFill>
                <a:latin typeface="Times New Roman" pitchFamily="18" charset="0"/>
                <a:cs typeface="Times New Roman" pitchFamily="18" charset="0"/>
              </a:rPr>
              <a:t>Fracture</a:t>
            </a:r>
          </a:p>
        </p:txBody>
      </p:sp>
      <p:cxnSp>
        <p:nvCxnSpPr>
          <p:cNvPr id="20" name="رابط كسهم مستقيم 19">
            <a:extLst>
              <a:ext uri="{FF2B5EF4-FFF2-40B4-BE49-F238E27FC236}">
                <a16:creationId xmlns:a16="http://schemas.microsoft.com/office/drawing/2014/main" id="{AA35151C-E504-5E47-9814-17DC40D5386C}"/>
              </a:ext>
            </a:extLst>
          </p:cNvPr>
          <p:cNvCxnSpPr/>
          <p:nvPr/>
        </p:nvCxnSpPr>
        <p:spPr>
          <a:xfrm rot="10800000">
            <a:off x="3124200" y="6019800"/>
            <a:ext cx="7620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9691471"/>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مستطيل 2">
            <a:extLst>
              <a:ext uri="{FF2B5EF4-FFF2-40B4-BE49-F238E27FC236}">
                <a16:creationId xmlns:a16="http://schemas.microsoft.com/office/drawing/2014/main" id="{38E996BA-E343-FC48-A186-C9D1A823B506}"/>
              </a:ext>
            </a:extLst>
          </p:cNvPr>
          <p:cNvSpPr>
            <a:spLocks noChangeArrowheads="1"/>
          </p:cNvSpPr>
          <p:nvPr/>
        </p:nvSpPr>
        <p:spPr bwMode="auto">
          <a:xfrm>
            <a:off x="2057400" y="1066801"/>
            <a:ext cx="86106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These are tiny bumps of bone that serve as attachment for the genioglossus and geniohyoid muscles.</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Present on </a:t>
            </a:r>
            <a:r>
              <a:rPr lang="en-US" altLang="en-US" sz="2000">
                <a:solidFill>
                  <a:srgbClr val="FF0000"/>
                </a:solidFill>
                <a:latin typeface="Times New Roman" panose="02020603050405020304" pitchFamily="18" charset="0"/>
                <a:cs typeface="Times New Roman" panose="02020603050405020304" pitchFamily="18" charset="0"/>
              </a:rPr>
              <a:t>lingual side.</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On PA, appears as ring shaped radiopacity below the apices of mandibular incisors.</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On mandibular occlusal radiographs as one or more small projections.</a:t>
            </a: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sp>
        <p:nvSpPr>
          <p:cNvPr id="75779" name="مستطيل 1">
            <a:extLst>
              <a:ext uri="{FF2B5EF4-FFF2-40B4-BE49-F238E27FC236}">
                <a16:creationId xmlns:a16="http://schemas.microsoft.com/office/drawing/2014/main" id="{EFDE4E84-6869-614C-BA4B-59CD82C464FA}"/>
              </a:ext>
            </a:extLst>
          </p:cNvPr>
          <p:cNvSpPr>
            <a:spLocks noChangeArrowheads="1"/>
          </p:cNvSpPr>
          <p:nvPr/>
        </p:nvSpPr>
        <p:spPr bwMode="auto">
          <a:xfrm>
            <a:off x="3886200" y="152400"/>
            <a:ext cx="457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2800">
                <a:latin typeface="Times New Roman" panose="02020603050405020304" pitchFamily="18" charset="0"/>
                <a:cs typeface="Times New Roman" panose="02020603050405020304" pitchFamily="18" charset="0"/>
              </a:rPr>
              <a:t> </a:t>
            </a:r>
            <a:br>
              <a:rPr lang="en-US" altLang="en-US" sz="2800">
                <a:latin typeface="Times New Roman" panose="02020603050405020304" pitchFamily="18" charset="0"/>
                <a:cs typeface="Times New Roman" panose="02020603050405020304" pitchFamily="18" charset="0"/>
              </a:rPr>
            </a:br>
            <a:r>
              <a:rPr lang="en-US" altLang="en-US" sz="2800">
                <a:latin typeface="Times New Roman" panose="02020603050405020304" pitchFamily="18" charset="0"/>
                <a:cs typeface="Times New Roman" panose="02020603050405020304" pitchFamily="18" charset="0"/>
              </a:rPr>
              <a:t> Genial Tubercles</a:t>
            </a:r>
            <a:endParaRPr lang="ar-IQ" altLang="en-US" sz="2800">
              <a:latin typeface="Times New Roman" panose="02020603050405020304" pitchFamily="18" charset="0"/>
              <a:cs typeface="Times New Roman" panose="02020603050405020304" pitchFamily="18" charset="0"/>
            </a:endParaRPr>
          </a:p>
        </p:txBody>
      </p:sp>
      <p:pic>
        <p:nvPicPr>
          <p:cNvPr id="2" name="Picture 2">
            <a:extLst>
              <a:ext uri="{FF2B5EF4-FFF2-40B4-BE49-F238E27FC236}">
                <a16:creationId xmlns:a16="http://schemas.microsoft.com/office/drawing/2014/main" id="{9F49C635-DDA0-1D4E-BEA2-FD50E5779E80}"/>
              </a:ext>
            </a:extLst>
          </p:cNvPr>
          <p:cNvPicPr>
            <a:picLocks noChangeAspect="1" noChangeArrowheads="1"/>
          </p:cNvPicPr>
          <p:nvPr/>
        </p:nvPicPr>
        <p:blipFill>
          <a:blip r:embed="rId2"/>
          <a:srcRect/>
          <a:stretch>
            <a:fillRect/>
          </a:stretch>
        </p:blipFill>
        <p:spPr bwMode="auto">
          <a:xfrm>
            <a:off x="2895600" y="3276601"/>
            <a:ext cx="1981200" cy="3381703"/>
          </a:xfrm>
          <a:prstGeom prst="rect">
            <a:avLst/>
          </a:prstGeom>
          <a:ln>
            <a:noFill/>
          </a:ln>
          <a:effectLst>
            <a:softEdge rad="112500"/>
          </a:effectLst>
        </p:spPr>
      </p:pic>
      <p:pic>
        <p:nvPicPr>
          <p:cNvPr id="5" name="صورة 4" descr="18.png">
            <a:extLst>
              <a:ext uri="{FF2B5EF4-FFF2-40B4-BE49-F238E27FC236}">
                <a16:creationId xmlns:a16="http://schemas.microsoft.com/office/drawing/2014/main" id="{0128095D-1A36-0445-89D4-1EC8EE3E4E71}"/>
              </a:ext>
            </a:extLst>
          </p:cNvPr>
          <p:cNvPicPr>
            <a:picLocks noChangeAspect="1"/>
          </p:cNvPicPr>
          <p:nvPr/>
        </p:nvPicPr>
        <p:blipFill>
          <a:blip r:embed="rId3"/>
          <a:stretch>
            <a:fillRect/>
          </a:stretch>
        </p:blipFill>
        <p:spPr>
          <a:xfrm>
            <a:off x="5257800" y="3429001"/>
            <a:ext cx="3505690" cy="2962689"/>
          </a:xfrm>
          <a:prstGeom prst="rect">
            <a:avLst/>
          </a:prstGeom>
          <a:ln>
            <a:noFill/>
          </a:ln>
          <a:effectLst>
            <a:softEdge rad="112500"/>
          </a:effectLst>
        </p:spPr>
      </p:pic>
    </p:spTree>
    <p:extLst>
      <p:ext uri="{BB962C8B-B14F-4D97-AF65-F5344CB8AC3E}">
        <p14:creationId xmlns:p14="http://schemas.microsoft.com/office/powerpoint/2010/main" val="99444136"/>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1" descr="http://html.slidesharecdn.com/landmarks-121024064846-phpapp01/images/95/slide-047-638.jpg?1351079644">
            <a:extLst>
              <a:ext uri="{FF2B5EF4-FFF2-40B4-BE49-F238E27FC236}">
                <a16:creationId xmlns:a16="http://schemas.microsoft.com/office/drawing/2014/main" id="{DD91E234-A79B-6642-9B25-BC28E14927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AE63D04-F37A-0E47-AB1B-91609A92EA7C}"/>
              </a:ext>
            </a:extLst>
          </p:cNvPr>
          <p:cNvSpPr txBox="1">
            <a:spLocks noChangeArrowheads="1"/>
          </p:cNvSpPr>
          <p:nvPr/>
        </p:nvSpPr>
        <p:spPr bwMode="auto">
          <a:xfrm>
            <a:off x="3167063" y="214313"/>
            <a:ext cx="5734050" cy="461962"/>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a:spAutoFit/>
          </a:bodyPr>
          <a:lstStyle/>
          <a:p>
            <a:pPr eaLnBrk="1" hangingPunct="1">
              <a:defRPr/>
            </a:pPr>
            <a:r>
              <a:rPr lang="en-IN" sz="2400" b="1" dirty="0">
                <a:solidFill>
                  <a:schemeClr val="dk1"/>
                </a:solidFill>
                <a:latin typeface="Times New Roman" pitchFamily="18" charset="0"/>
                <a:cs typeface="Times New Roman" pitchFamily="18" charset="0"/>
              </a:rPr>
              <a:t>               </a:t>
            </a:r>
            <a:r>
              <a:rPr lang="en-IN" sz="2400" b="1" dirty="0" err="1">
                <a:solidFill>
                  <a:schemeClr val="dk1"/>
                </a:solidFill>
                <a:latin typeface="Times New Roman" pitchFamily="18" charset="0"/>
                <a:cs typeface="Times New Roman" pitchFamily="18" charset="0"/>
              </a:rPr>
              <a:t>Mandibular</a:t>
            </a:r>
            <a:r>
              <a:rPr lang="en-IN" sz="2400" b="1" dirty="0">
                <a:solidFill>
                  <a:schemeClr val="dk1"/>
                </a:solidFill>
                <a:latin typeface="Times New Roman" pitchFamily="18" charset="0"/>
                <a:cs typeface="Times New Roman" pitchFamily="18" charset="0"/>
              </a:rPr>
              <a:t>   incisor   region     </a:t>
            </a:r>
          </a:p>
        </p:txBody>
      </p:sp>
      <p:sp>
        <p:nvSpPr>
          <p:cNvPr id="4" name="TextBox 3">
            <a:extLst>
              <a:ext uri="{FF2B5EF4-FFF2-40B4-BE49-F238E27FC236}">
                <a16:creationId xmlns:a16="http://schemas.microsoft.com/office/drawing/2014/main" id="{722247E7-7A57-164A-9680-1230BF3822AE}"/>
              </a:ext>
            </a:extLst>
          </p:cNvPr>
          <p:cNvSpPr txBox="1">
            <a:spLocks noChangeArrowheads="1"/>
          </p:cNvSpPr>
          <p:nvPr/>
        </p:nvSpPr>
        <p:spPr bwMode="auto">
          <a:xfrm>
            <a:off x="7667625" y="3643313"/>
            <a:ext cx="1892300" cy="400050"/>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wrap="none">
            <a:spAutoFit/>
          </a:bodyPr>
          <a:lstStyle/>
          <a:p>
            <a:pPr eaLnBrk="1" hangingPunct="1">
              <a:defRPr/>
            </a:pPr>
            <a:r>
              <a:rPr lang="en-IN" sz="2000" b="1" dirty="0">
                <a:solidFill>
                  <a:schemeClr val="dk1"/>
                </a:solidFill>
                <a:latin typeface="Times New Roman" pitchFamily="18" charset="0"/>
                <a:cs typeface="Times New Roman" pitchFamily="18" charset="0"/>
              </a:rPr>
              <a:t>  Mental fossa   </a:t>
            </a:r>
          </a:p>
        </p:txBody>
      </p:sp>
      <p:sp>
        <p:nvSpPr>
          <p:cNvPr id="5" name="TextBox 4">
            <a:extLst>
              <a:ext uri="{FF2B5EF4-FFF2-40B4-BE49-F238E27FC236}">
                <a16:creationId xmlns:a16="http://schemas.microsoft.com/office/drawing/2014/main" id="{EC05AC7F-BE00-DA48-A7AA-B91DB21ECDF3}"/>
              </a:ext>
            </a:extLst>
          </p:cNvPr>
          <p:cNvSpPr txBox="1">
            <a:spLocks noChangeArrowheads="1"/>
          </p:cNvSpPr>
          <p:nvPr/>
        </p:nvSpPr>
        <p:spPr bwMode="auto">
          <a:xfrm>
            <a:off x="6381750" y="5715000"/>
            <a:ext cx="2349500" cy="400050"/>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wrap="none">
            <a:spAutoFit/>
          </a:bodyPr>
          <a:lstStyle/>
          <a:p>
            <a:pPr eaLnBrk="1" hangingPunct="1">
              <a:defRPr/>
            </a:pPr>
            <a:r>
              <a:rPr lang="en-IN" sz="2000" b="1" dirty="0">
                <a:solidFill>
                  <a:schemeClr val="dk1"/>
                </a:solidFill>
                <a:latin typeface="Times New Roman" pitchFamily="18" charset="0"/>
                <a:cs typeface="Times New Roman" pitchFamily="18" charset="0"/>
              </a:rPr>
              <a:t>  Lingual  foramen  </a:t>
            </a:r>
          </a:p>
        </p:txBody>
      </p:sp>
      <p:sp>
        <p:nvSpPr>
          <p:cNvPr id="6" name="TextBox 5">
            <a:extLst>
              <a:ext uri="{FF2B5EF4-FFF2-40B4-BE49-F238E27FC236}">
                <a16:creationId xmlns:a16="http://schemas.microsoft.com/office/drawing/2014/main" id="{5160BF5F-DA89-664E-A9A4-29A15E26CAF4}"/>
              </a:ext>
            </a:extLst>
          </p:cNvPr>
          <p:cNvSpPr txBox="1">
            <a:spLocks noChangeArrowheads="1"/>
          </p:cNvSpPr>
          <p:nvPr/>
        </p:nvSpPr>
        <p:spPr bwMode="auto">
          <a:xfrm>
            <a:off x="2738439" y="5715000"/>
            <a:ext cx="2312987" cy="400050"/>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wrap="none">
            <a:spAutoFit/>
          </a:bodyPr>
          <a:lstStyle/>
          <a:p>
            <a:pPr eaLnBrk="1" hangingPunct="1">
              <a:defRPr/>
            </a:pPr>
            <a:r>
              <a:rPr lang="en-IN" sz="2000" b="1" dirty="0">
                <a:solidFill>
                  <a:schemeClr val="dk1"/>
                </a:solidFill>
                <a:latin typeface="Times New Roman" pitchFamily="18" charset="0"/>
                <a:cs typeface="Times New Roman" pitchFamily="18" charset="0"/>
              </a:rPr>
              <a:t>    Genial tubercle   </a:t>
            </a:r>
          </a:p>
        </p:txBody>
      </p:sp>
      <p:sp>
        <p:nvSpPr>
          <p:cNvPr id="7" name="TextBox 6">
            <a:extLst>
              <a:ext uri="{FF2B5EF4-FFF2-40B4-BE49-F238E27FC236}">
                <a16:creationId xmlns:a16="http://schemas.microsoft.com/office/drawing/2014/main" id="{C4F4B643-E438-5144-BEF2-14A1D0496EA2}"/>
              </a:ext>
            </a:extLst>
          </p:cNvPr>
          <p:cNvSpPr txBox="1">
            <a:spLocks noChangeArrowheads="1"/>
          </p:cNvSpPr>
          <p:nvPr/>
        </p:nvSpPr>
        <p:spPr bwMode="auto">
          <a:xfrm>
            <a:off x="1881188" y="3500438"/>
            <a:ext cx="2049462" cy="400050"/>
          </a:xfrm>
          <a:prstGeom prst="rect">
            <a:avLst/>
          </a:prstGeom>
          <a:gradFill rotWithShape="1">
            <a:gsLst>
              <a:gs pos="0">
                <a:srgbClr val="FFE2E5"/>
              </a:gs>
              <a:gs pos="64999">
                <a:srgbClr val="FFBAC2"/>
              </a:gs>
              <a:gs pos="100000">
                <a:srgbClr val="FF9CA9"/>
              </a:gs>
            </a:gsLst>
            <a:lin ang="5400000" scaled="1"/>
          </a:gradFill>
          <a:ln w="6350" cap="rnd">
            <a:solidFill>
              <a:srgbClr val="E46678"/>
            </a:solidFill>
            <a:miter lim="800000"/>
            <a:headEnd/>
            <a:tailEnd/>
          </a:ln>
          <a:effectLst>
            <a:outerShdw blurRad="45000" dist="25000" dir="5400000" rotWithShape="0">
              <a:srgbClr val="808080">
                <a:alpha val="37999"/>
              </a:srgbClr>
            </a:outerShdw>
          </a:effectLst>
        </p:spPr>
        <p:txBody>
          <a:bodyPr wrap="none">
            <a:spAutoFit/>
          </a:bodyPr>
          <a:lstStyle/>
          <a:p>
            <a:pPr eaLnBrk="1" hangingPunct="1">
              <a:defRPr/>
            </a:pPr>
            <a:r>
              <a:rPr lang="en-IN" sz="2000" b="1" dirty="0">
                <a:solidFill>
                  <a:schemeClr val="dk1"/>
                </a:solidFill>
                <a:latin typeface="Times New Roman" pitchFamily="18" charset="0"/>
                <a:cs typeface="Times New Roman" pitchFamily="18" charset="0"/>
              </a:rPr>
              <a:t>    Mental ridge   </a:t>
            </a:r>
          </a:p>
        </p:txBody>
      </p:sp>
    </p:spTree>
    <p:extLst>
      <p:ext uri="{BB962C8B-B14F-4D97-AF65-F5344CB8AC3E}">
        <p14:creationId xmlns:p14="http://schemas.microsoft.com/office/powerpoint/2010/main" val="395353068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مستطيل 1">
            <a:extLst>
              <a:ext uri="{FF2B5EF4-FFF2-40B4-BE49-F238E27FC236}">
                <a16:creationId xmlns:a16="http://schemas.microsoft.com/office/drawing/2014/main" id="{38A0C84E-80D1-5847-8B27-0B4BE2B97880}"/>
              </a:ext>
            </a:extLst>
          </p:cNvPr>
          <p:cNvSpPr>
            <a:spLocks noChangeArrowheads="1"/>
          </p:cNvSpPr>
          <p:nvPr/>
        </p:nvSpPr>
        <p:spPr bwMode="auto">
          <a:xfrm>
            <a:off x="3962400" y="381000"/>
            <a:ext cx="4572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a:latin typeface="Times New Roman" panose="02020603050405020304" pitchFamily="18" charset="0"/>
                <a:cs typeface="Times New Roman" panose="02020603050405020304" pitchFamily="18" charset="0"/>
              </a:rPr>
              <a:t>Lingual Foramen</a:t>
            </a:r>
            <a:endParaRPr lang="ar-IQ" altLang="en-US">
              <a:latin typeface="Times New Roman" panose="02020603050405020304" pitchFamily="18" charset="0"/>
              <a:cs typeface="Times New Roman" panose="02020603050405020304" pitchFamily="18" charset="0"/>
            </a:endParaRPr>
          </a:p>
        </p:txBody>
      </p:sp>
      <p:sp>
        <p:nvSpPr>
          <p:cNvPr id="77827" name="مستطيل 2">
            <a:extLst>
              <a:ext uri="{FF2B5EF4-FFF2-40B4-BE49-F238E27FC236}">
                <a16:creationId xmlns:a16="http://schemas.microsoft.com/office/drawing/2014/main" id="{204C9693-8875-A345-B204-25B12593904E}"/>
              </a:ext>
            </a:extLst>
          </p:cNvPr>
          <p:cNvSpPr>
            <a:spLocks noChangeArrowheads="1"/>
          </p:cNvSpPr>
          <p:nvPr/>
        </p:nvSpPr>
        <p:spPr bwMode="auto">
          <a:xfrm>
            <a:off x="1828800" y="914400"/>
            <a:ext cx="85344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It is a hole or tiny opening located on the </a:t>
            </a:r>
            <a:r>
              <a:rPr lang="en-US" altLang="en-US" sz="2000">
                <a:solidFill>
                  <a:srgbClr val="FF0000"/>
                </a:solidFill>
                <a:latin typeface="Times New Roman" panose="02020603050405020304" pitchFamily="18" charset="0"/>
                <a:cs typeface="Times New Roman" panose="02020603050405020304" pitchFamily="18" charset="0"/>
              </a:rPr>
              <a:t>internal surface </a:t>
            </a:r>
            <a:r>
              <a:rPr lang="en-US" altLang="en-US" sz="2000">
                <a:latin typeface="Times New Roman" panose="02020603050405020304" pitchFamily="18" charset="0"/>
                <a:cs typeface="Times New Roman" panose="02020603050405020304" pitchFamily="18" charset="0"/>
              </a:rPr>
              <a:t>of the mandible and surrounded by the genial tubercles.</a:t>
            </a:r>
            <a:r>
              <a:rPr lang="en-IN" altLang="en-US" sz="2000" b="1">
                <a:latin typeface="Arial" panose="020B0604020202020204" pitchFamily="34" charset="0"/>
              </a:rPr>
              <a:t> </a:t>
            </a:r>
            <a:r>
              <a:rPr lang="en-IN" altLang="en-US" sz="2000">
                <a:latin typeface="Times New Roman" panose="02020603050405020304" pitchFamily="18" charset="0"/>
                <a:cs typeface="Times New Roman" panose="02020603050405020304" pitchFamily="18" charset="0"/>
              </a:rPr>
              <a:t>Lingual nutrient vessels pass through it.</a:t>
            </a:r>
            <a:endParaRPr lang="en-US" altLang="en-US" sz="2000">
              <a:latin typeface="Times New Roman" panose="02020603050405020304" pitchFamily="18" charset="0"/>
              <a:cs typeface="Times New Roman" panose="02020603050405020304" pitchFamily="18" charset="0"/>
            </a:endParaRPr>
          </a:p>
          <a:p>
            <a:pPr eaLnBrk="1" hangingPunct="1">
              <a:buClrTx/>
              <a:buSzTx/>
              <a:buFontTx/>
              <a:buNone/>
            </a:pPr>
            <a:r>
              <a:rPr lang="en-US" altLang="en-US" sz="2000">
                <a:latin typeface="Times New Roman" panose="02020603050405020304" pitchFamily="18" charset="0"/>
                <a:cs typeface="Times New Roman" panose="02020603050405020304" pitchFamily="18" charset="0"/>
              </a:rPr>
              <a:t>Radiographically, appears as a radiolucent dot inferior to the apices of the mandibular incisors.</a:t>
            </a: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pic>
        <p:nvPicPr>
          <p:cNvPr id="4" name="صورة 3" descr="00.png">
            <a:extLst>
              <a:ext uri="{FF2B5EF4-FFF2-40B4-BE49-F238E27FC236}">
                <a16:creationId xmlns:a16="http://schemas.microsoft.com/office/drawing/2014/main" id="{F9EBA753-5A26-A04D-86A9-1F5508111431}"/>
              </a:ext>
            </a:extLst>
          </p:cNvPr>
          <p:cNvPicPr>
            <a:picLocks noChangeAspect="1"/>
          </p:cNvPicPr>
          <p:nvPr/>
        </p:nvPicPr>
        <p:blipFill>
          <a:blip r:embed="rId2"/>
          <a:stretch>
            <a:fillRect/>
          </a:stretch>
        </p:blipFill>
        <p:spPr>
          <a:xfrm>
            <a:off x="4038600" y="2713835"/>
            <a:ext cx="1876698" cy="3030180"/>
          </a:xfrm>
          <a:prstGeom prst="rect">
            <a:avLst/>
          </a:prstGeom>
          <a:ln>
            <a:noFill/>
          </a:ln>
          <a:effectLst>
            <a:softEdge rad="112500"/>
          </a:effectLst>
        </p:spPr>
      </p:pic>
      <p:pic>
        <p:nvPicPr>
          <p:cNvPr id="5" name="صورة 4" descr="000.png">
            <a:extLst>
              <a:ext uri="{FF2B5EF4-FFF2-40B4-BE49-F238E27FC236}">
                <a16:creationId xmlns:a16="http://schemas.microsoft.com/office/drawing/2014/main" id="{182FD5F0-5F37-AD48-91AC-C16BBEC36E27}"/>
              </a:ext>
            </a:extLst>
          </p:cNvPr>
          <p:cNvPicPr>
            <a:picLocks noChangeAspect="1"/>
          </p:cNvPicPr>
          <p:nvPr/>
        </p:nvPicPr>
        <p:blipFill>
          <a:blip r:embed="rId3"/>
          <a:stretch>
            <a:fillRect/>
          </a:stretch>
        </p:blipFill>
        <p:spPr>
          <a:xfrm>
            <a:off x="1752600" y="2667000"/>
            <a:ext cx="2191056" cy="3067478"/>
          </a:xfrm>
          <a:prstGeom prst="rect">
            <a:avLst/>
          </a:prstGeom>
          <a:ln>
            <a:noFill/>
          </a:ln>
          <a:effectLst>
            <a:softEdge rad="112500"/>
          </a:effectLst>
        </p:spPr>
      </p:pic>
      <p:sp>
        <p:nvSpPr>
          <p:cNvPr id="77830" name="مربع نص 5">
            <a:extLst>
              <a:ext uri="{FF2B5EF4-FFF2-40B4-BE49-F238E27FC236}">
                <a16:creationId xmlns:a16="http://schemas.microsoft.com/office/drawing/2014/main" id="{FE2A6BF7-5729-C64E-AB3D-8CBE38A56E9E}"/>
              </a:ext>
            </a:extLst>
          </p:cNvPr>
          <p:cNvSpPr txBox="1">
            <a:spLocks noChangeArrowheads="1"/>
          </p:cNvSpPr>
          <p:nvPr/>
        </p:nvSpPr>
        <p:spPr bwMode="auto">
          <a:xfrm>
            <a:off x="1524000" y="5715001"/>
            <a:ext cx="2438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AutoNum type="alphaLcPeriod"/>
            </a:pPr>
            <a:r>
              <a:rPr lang="en-US" altLang="en-US" sz="1800">
                <a:latin typeface="Times New Roman" panose="02020603050405020304" pitchFamily="18" charset="0"/>
                <a:cs typeface="Times New Roman" panose="02020603050405020304" pitchFamily="18" charset="0"/>
              </a:rPr>
              <a:t>Lingual foramen.</a:t>
            </a:r>
          </a:p>
          <a:p>
            <a:pPr algn="ctr" eaLnBrk="1" hangingPunct="1">
              <a:buClrTx/>
              <a:buSzTx/>
              <a:buFontTx/>
              <a:buNone/>
            </a:pPr>
            <a:r>
              <a:rPr lang="en-US" altLang="en-US" sz="1800">
                <a:latin typeface="Times New Roman" panose="02020603050405020304" pitchFamily="18" charset="0"/>
                <a:cs typeface="Times New Roman" panose="02020603050405020304" pitchFamily="18" charset="0"/>
              </a:rPr>
              <a:t>b. genial tubercles.  </a:t>
            </a:r>
            <a:endParaRPr lang="ar-IQ" altLang="en-US" sz="1800">
              <a:latin typeface="Times New Roman" panose="02020603050405020304" pitchFamily="18" charset="0"/>
              <a:cs typeface="Times New Roman" panose="02020603050405020304" pitchFamily="18" charset="0"/>
            </a:endParaRPr>
          </a:p>
        </p:txBody>
      </p:sp>
      <p:pic>
        <p:nvPicPr>
          <p:cNvPr id="7" name="صورة 6" descr="3.png">
            <a:extLst>
              <a:ext uri="{FF2B5EF4-FFF2-40B4-BE49-F238E27FC236}">
                <a16:creationId xmlns:a16="http://schemas.microsoft.com/office/drawing/2014/main" id="{52069F72-C5F0-4049-B53F-1117FA2390DF}"/>
              </a:ext>
            </a:extLst>
          </p:cNvPr>
          <p:cNvPicPr>
            <a:picLocks noChangeAspect="1"/>
          </p:cNvPicPr>
          <p:nvPr/>
        </p:nvPicPr>
        <p:blipFill>
          <a:blip r:embed="rId4"/>
          <a:stretch>
            <a:fillRect/>
          </a:stretch>
        </p:blipFill>
        <p:spPr>
          <a:xfrm>
            <a:off x="6019800" y="2819401"/>
            <a:ext cx="2381272" cy="2934067"/>
          </a:xfrm>
          <a:prstGeom prst="rect">
            <a:avLst/>
          </a:prstGeom>
          <a:ln>
            <a:noFill/>
          </a:ln>
          <a:effectLst>
            <a:softEdge rad="112500"/>
          </a:effectLst>
        </p:spPr>
      </p:pic>
      <p:pic>
        <p:nvPicPr>
          <p:cNvPr id="8" name="صورة 7" descr="4.png">
            <a:extLst>
              <a:ext uri="{FF2B5EF4-FFF2-40B4-BE49-F238E27FC236}">
                <a16:creationId xmlns:a16="http://schemas.microsoft.com/office/drawing/2014/main" id="{DFCE73AE-E26B-5540-9309-655FDF456A17}"/>
              </a:ext>
            </a:extLst>
          </p:cNvPr>
          <p:cNvPicPr>
            <a:picLocks noChangeAspect="1"/>
          </p:cNvPicPr>
          <p:nvPr/>
        </p:nvPicPr>
        <p:blipFill>
          <a:blip r:embed="rId5"/>
          <a:stretch>
            <a:fillRect/>
          </a:stretch>
        </p:blipFill>
        <p:spPr>
          <a:xfrm>
            <a:off x="8458200" y="2819400"/>
            <a:ext cx="2209800" cy="3005328"/>
          </a:xfrm>
          <a:prstGeom prst="rect">
            <a:avLst/>
          </a:prstGeom>
          <a:ln>
            <a:noFill/>
          </a:ln>
          <a:effectLst>
            <a:softEdge rad="112500"/>
          </a:effectLst>
        </p:spPr>
      </p:pic>
    </p:spTree>
    <p:extLst>
      <p:ext uri="{BB962C8B-B14F-4D97-AF65-F5344CB8AC3E}">
        <p14:creationId xmlns:p14="http://schemas.microsoft.com/office/powerpoint/2010/main" val="186088575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مستطيل 1">
            <a:extLst>
              <a:ext uri="{FF2B5EF4-FFF2-40B4-BE49-F238E27FC236}">
                <a16:creationId xmlns:a16="http://schemas.microsoft.com/office/drawing/2014/main" id="{0B979A12-3478-FE4E-8AA7-5C5FF6602FA5}"/>
              </a:ext>
            </a:extLst>
          </p:cNvPr>
          <p:cNvSpPr>
            <a:spLocks noChangeArrowheads="1"/>
          </p:cNvSpPr>
          <p:nvPr/>
        </p:nvSpPr>
        <p:spPr bwMode="auto">
          <a:xfrm>
            <a:off x="4876801" y="304801"/>
            <a:ext cx="27908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4000">
                <a:latin typeface="Times New Roman" panose="02020603050405020304" pitchFamily="18" charset="0"/>
                <a:cs typeface="Times New Roman" panose="02020603050405020304" pitchFamily="18" charset="0"/>
              </a:rPr>
              <a:t>Lamina dura</a:t>
            </a:r>
            <a:endParaRPr lang="ar-IQ" altLang="en-US" sz="4000">
              <a:latin typeface="Arial" panose="020B0604020202020204" pitchFamily="34" charset="0"/>
            </a:endParaRPr>
          </a:p>
        </p:txBody>
      </p:sp>
      <p:sp>
        <p:nvSpPr>
          <p:cNvPr id="40963" name="مستطيل 2">
            <a:extLst>
              <a:ext uri="{FF2B5EF4-FFF2-40B4-BE49-F238E27FC236}">
                <a16:creationId xmlns:a16="http://schemas.microsoft.com/office/drawing/2014/main" id="{CDC82737-9E8B-6943-B69A-E14273D9D873}"/>
              </a:ext>
            </a:extLst>
          </p:cNvPr>
          <p:cNvSpPr>
            <a:spLocks noChangeArrowheads="1"/>
          </p:cNvSpPr>
          <p:nvPr/>
        </p:nvSpPr>
        <p:spPr bwMode="auto">
          <a:xfrm>
            <a:off x="2057400" y="1066801"/>
            <a:ext cx="81534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 typeface="Arial" panose="020B0604020202020204" pitchFamily="34" charset="0"/>
              <a:buChar char="•"/>
            </a:pPr>
            <a:r>
              <a:rPr lang="en-US" altLang="en-US" sz="2400">
                <a:latin typeface="Times New Roman" panose="02020603050405020304" pitchFamily="18" charset="0"/>
                <a:cs typeface="Times New Roman" panose="02020603050405020304" pitchFamily="18" charset="0"/>
              </a:rPr>
              <a:t>It is a thin radiopaque layer of dense bone surrounding the tooth socket.</a:t>
            </a:r>
          </a:p>
          <a:p>
            <a:pPr eaLnBrk="1" hangingPunct="1">
              <a:buClrTx/>
              <a:buSzTx/>
              <a:buFont typeface="Arial" panose="020B0604020202020204" pitchFamily="34" charset="0"/>
              <a:buChar char="•"/>
            </a:pPr>
            <a:r>
              <a:rPr lang="en-US" altLang="en-US" sz="2400">
                <a:latin typeface="Times New Roman" panose="02020603050405020304" pitchFamily="18" charset="0"/>
                <a:cs typeface="Times New Roman" panose="02020603050405020304" pitchFamily="18" charset="0"/>
              </a:rPr>
              <a:t>Its radiographic appearance is due to attenuation of the X-ray beam as it passes tangentially through the thickness of the bone.</a:t>
            </a:r>
          </a:p>
          <a:p>
            <a:pPr eaLnBrk="1" hangingPunct="1">
              <a:buClrTx/>
              <a:buSzTx/>
              <a:buFont typeface="Arial" panose="020B0604020202020204" pitchFamily="34" charset="0"/>
              <a:buChar char="•"/>
            </a:pPr>
            <a:r>
              <a:rPr lang="en-US" altLang="en-US" sz="2400">
                <a:latin typeface="Times New Roman" panose="02020603050405020304" pitchFamily="18" charset="0"/>
                <a:cs typeface="Times New Roman" panose="02020603050405020304" pitchFamily="18" charset="0"/>
              </a:rPr>
              <a:t>It is thicker than the surrounding trabecular bone and thickness increases with increase in amount of occlusal stress.</a:t>
            </a:r>
          </a:p>
        </p:txBody>
      </p:sp>
      <p:pic>
        <p:nvPicPr>
          <p:cNvPr id="17412" name="Picture 4" descr="C:\Users\hp\Desktop\dipika pendrive\New patients\DSC01611.JPG">
            <a:extLst>
              <a:ext uri="{FF2B5EF4-FFF2-40B4-BE49-F238E27FC236}">
                <a16:creationId xmlns:a16="http://schemas.microsoft.com/office/drawing/2014/main" id="{7FB59469-FF7D-F644-9421-482D3EBEAC13}"/>
              </a:ext>
            </a:extLst>
          </p:cNvPr>
          <p:cNvPicPr>
            <a:picLocks noChangeAspect="1" noChangeArrowheads="1"/>
          </p:cNvPicPr>
          <p:nvPr/>
        </p:nvPicPr>
        <p:blipFill>
          <a:blip r:embed="rId2"/>
          <a:srcRect/>
          <a:stretch>
            <a:fillRect/>
          </a:stretch>
        </p:blipFill>
        <p:spPr bwMode="auto">
          <a:xfrm>
            <a:off x="2133600" y="3352800"/>
            <a:ext cx="4419600" cy="3314700"/>
          </a:xfrm>
          <a:prstGeom prst="rect">
            <a:avLst/>
          </a:prstGeom>
          <a:ln>
            <a:noFill/>
          </a:ln>
          <a:effectLst>
            <a:softEdge rad="112500"/>
          </a:effectLst>
        </p:spPr>
      </p:pic>
      <p:pic>
        <p:nvPicPr>
          <p:cNvPr id="17413" name="صورة 5" descr="22.png">
            <a:extLst>
              <a:ext uri="{FF2B5EF4-FFF2-40B4-BE49-F238E27FC236}">
                <a16:creationId xmlns:a16="http://schemas.microsoft.com/office/drawing/2014/main" id="{36D7A8B1-C79E-F944-8BF5-EFB78A1D35D2}"/>
              </a:ext>
            </a:extLst>
          </p:cNvPr>
          <p:cNvPicPr>
            <a:picLocks noChangeAspect="1"/>
          </p:cNvPicPr>
          <p:nvPr/>
        </p:nvPicPr>
        <p:blipFill>
          <a:blip r:embed="rId3"/>
          <a:srcRect/>
          <a:stretch>
            <a:fillRect/>
          </a:stretch>
        </p:blipFill>
        <p:spPr bwMode="auto">
          <a:xfrm>
            <a:off x="6705600" y="3571876"/>
            <a:ext cx="3810000" cy="2981325"/>
          </a:xfrm>
          <a:prstGeom prst="rect">
            <a:avLst/>
          </a:prstGeom>
          <a:ln>
            <a:noFill/>
          </a:ln>
          <a:effectLst>
            <a:softEdge rad="112500"/>
          </a:effectLst>
        </p:spPr>
      </p:pic>
    </p:spTree>
    <p:extLst>
      <p:ext uri="{BB962C8B-B14F-4D97-AF65-F5344CB8AC3E}">
        <p14:creationId xmlns:p14="http://schemas.microsoft.com/office/powerpoint/2010/main" val="3154602548"/>
      </p:ext>
    </p:extLst>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مستطيل 1">
            <a:extLst>
              <a:ext uri="{FF2B5EF4-FFF2-40B4-BE49-F238E27FC236}">
                <a16:creationId xmlns:a16="http://schemas.microsoft.com/office/drawing/2014/main" id="{C86CA78E-B0AF-424A-BE7E-9CA585823546}"/>
              </a:ext>
            </a:extLst>
          </p:cNvPr>
          <p:cNvSpPr>
            <a:spLocks noChangeArrowheads="1"/>
          </p:cNvSpPr>
          <p:nvPr/>
        </p:nvSpPr>
        <p:spPr bwMode="auto">
          <a:xfrm>
            <a:off x="3733800" y="228601"/>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2800">
                <a:latin typeface="Times New Roman" panose="02020603050405020304" pitchFamily="18" charset="0"/>
                <a:cs typeface="Times New Roman" panose="02020603050405020304" pitchFamily="18" charset="0"/>
              </a:rPr>
              <a:t>Mental Ridge</a:t>
            </a:r>
            <a:endParaRPr lang="ar-IQ" altLang="en-US" sz="2800">
              <a:latin typeface="Times New Roman" panose="02020603050405020304" pitchFamily="18" charset="0"/>
              <a:cs typeface="Times New Roman" panose="02020603050405020304" pitchFamily="18" charset="0"/>
            </a:endParaRPr>
          </a:p>
        </p:txBody>
      </p:sp>
      <p:sp>
        <p:nvSpPr>
          <p:cNvPr id="78851" name="مستطيل 2">
            <a:extLst>
              <a:ext uri="{FF2B5EF4-FFF2-40B4-BE49-F238E27FC236}">
                <a16:creationId xmlns:a16="http://schemas.microsoft.com/office/drawing/2014/main" id="{A3B29781-7E00-7946-B42B-76B2488CF150}"/>
              </a:ext>
            </a:extLst>
          </p:cNvPr>
          <p:cNvSpPr>
            <a:spLocks noChangeArrowheads="1"/>
          </p:cNvSpPr>
          <p:nvPr/>
        </p:nvSpPr>
        <p:spPr bwMode="auto">
          <a:xfrm>
            <a:off x="1828800" y="914401"/>
            <a:ext cx="8534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It is a linear prominence of cortical bone located on the external surface extending from the premolar region to the midline and slopes upward.</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Radiographically, appears as two radiopaque lines sweeping bilaterally(from the premolar region) forward and upward toward the midline (to the incisor region).</a:t>
            </a:r>
          </a:p>
        </p:txBody>
      </p:sp>
      <p:pic>
        <p:nvPicPr>
          <p:cNvPr id="4" name="صورة 3" descr="01.png">
            <a:extLst>
              <a:ext uri="{FF2B5EF4-FFF2-40B4-BE49-F238E27FC236}">
                <a16:creationId xmlns:a16="http://schemas.microsoft.com/office/drawing/2014/main" id="{3A545141-FCF5-0145-88AB-2FEA7DC55625}"/>
              </a:ext>
            </a:extLst>
          </p:cNvPr>
          <p:cNvPicPr>
            <a:picLocks noChangeAspect="1"/>
          </p:cNvPicPr>
          <p:nvPr/>
        </p:nvPicPr>
        <p:blipFill>
          <a:blip r:embed="rId2"/>
          <a:stretch>
            <a:fillRect/>
          </a:stretch>
        </p:blipFill>
        <p:spPr>
          <a:xfrm>
            <a:off x="2971800" y="2819400"/>
            <a:ext cx="2766700" cy="3701396"/>
          </a:xfrm>
          <a:prstGeom prst="rect">
            <a:avLst/>
          </a:prstGeom>
          <a:ln>
            <a:noFill/>
          </a:ln>
          <a:effectLst>
            <a:softEdge rad="112500"/>
          </a:effectLst>
        </p:spPr>
      </p:pic>
      <p:pic>
        <p:nvPicPr>
          <p:cNvPr id="5" name="صورة 4" descr="02.png">
            <a:extLst>
              <a:ext uri="{FF2B5EF4-FFF2-40B4-BE49-F238E27FC236}">
                <a16:creationId xmlns:a16="http://schemas.microsoft.com/office/drawing/2014/main" id="{EBE59648-F203-D54D-9CDC-1B2E46B72702}"/>
              </a:ext>
            </a:extLst>
          </p:cNvPr>
          <p:cNvPicPr>
            <a:picLocks noChangeAspect="1"/>
          </p:cNvPicPr>
          <p:nvPr/>
        </p:nvPicPr>
        <p:blipFill>
          <a:blip r:embed="rId3"/>
          <a:stretch>
            <a:fillRect/>
          </a:stretch>
        </p:blipFill>
        <p:spPr>
          <a:xfrm>
            <a:off x="6019800" y="2819401"/>
            <a:ext cx="2667000" cy="3738785"/>
          </a:xfrm>
          <a:prstGeom prst="rect">
            <a:avLst/>
          </a:prstGeom>
          <a:ln>
            <a:noFill/>
          </a:ln>
          <a:effectLst>
            <a:softEdge rad="112500"/>
          </a:effectLst>
        </p:spPr>
      </p:pic>
    </p:spTree>
    <p:extLst>
      <p:ext uri="{BB962C8B-B14F-4D97-AF65-F5344CB8AC3E}">
        <p14:creationId xmlns:p14="http://schemas.microsoft.com/office/powerpoint/2010/main" val="382060293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مستطيل 1">
            <a:extLst>
              <a:ext uri="{FF2B5EF4-FFF2-40B4-BE49-F238E27FC236}">
                <a16:creationId xmlns:a16="http://schemas.microsoft.com/office/drawing/2014/main" id="{27486D7C-2289-C448-BC95-F47B6671DC49}"/>
              </a:ext>
            </a:extLst>
          </p:cNvPr>
          <p:cNvSpPr>
            <a:spLocks noChangeArrowheads="1"/>
          </p:cNvSpPr>
          <p:nvPr/>
        </p:nvSpPr>
        <p:spPr bwMode="auto">
          <a:xfrm>
            <a:off x="3733800" y="228601"/>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3600">
                <a:latin typeface="Times New Roman" panose="02020603050405020304" pitchFamily="18" charset="0"/>
                <a:cs typeface="Times New Roman" panose="02020603050405020304" pitchFamily="18" charset="0"/>
              </a:rPr>
              <a:t>Mental Fossa</a:t>
            </a:r>
            <a:endParaRPr lang="ar-IQ" altLang="en-US" sz="3600">
              <a:latin typeface="Times New Roman" panose="02020603050405020304" pitchFamily="18" charset="0"/>
              <a:cs typeface="Times New Roman" panose="02020603050405020304" pitchFamily="18" charset="0"/>
            </a:endParaRPr>
          </a:p>
        </p:txBody>
      </p:sp>
      <p:pic>
        <p:nvPicPr>
          <p:cNvPr id="76802" name="Picture 2">
            <a:extLst>
              <a:ext uri="{FF2B5EF4-FFF2-40B4-BE49-F238E27FC236}">
                <a16:creationId xmlns:a16="http://schemas.microsoft.com/office/drawing/2014/main" id="{506A7E73-3859-EC46-9D71-209DF53EC580}"/>
              </a:ext>
            </a:extLst>
          </p:cNvPr>
          <p:cNvPicPr>
            <a:picLocks noChangeAspect="1" noChangeArrowheads="1"/>
          </p:cNvPicPr>
          <p:nvPr/>
        </p:nvPicPr>
        <p:blipFill>
          <a:blip r:embed="rId2"/>
          <a:srcRect/>
          <a:stretch>
            <a:fillRect/>
          </a:stretch>
        </p:blipFill>
        <p:spPr bwMode="auto">
          <a:xfrm>
            <a:off x="1705522" y="2335046"/>
            <a:ext cx="2790278" cy="4432176"/>
          </a:xfrm>
          <a:prstGeom prst="rect">
            <a:avLst/>
          </a:prstGeom>
          <a:ln>
            <a:noFill/>
          </a:ln>
          <a:effectLst>
            <a:softEdge rad="112500"/>
          </a:effectLst>
        </p:spPr>
      </p:pic>
      <p:sp>
        <p:nvSpPr>
          <p:cNvPr id="79876" name="مستطيل 2">
            <a:extLst>
              <a:ext uri="{FF2B5EF4-FFF2-40B4-BE49-F238E27FC236}">
                <a16:creationId xmlns:a16="http://schemas.microsoft.com/office/drawing/2014/main" id="{7A645B09-166B-234F-AAAC-9E8EFE6BD072}"/>
              </a:ext>
            </a:extLst>
          </p:cNvPr>
          <p:cNvSpPr>
            <a:spLocks noChangeArrowheads="1"/>
          </p:cNvSpPr>
          <p:nvPr/>
        </p:nvSpPr>
        <p:spPr bwMode="auto">
          <a:xfrm>
            <a:off x="2133600" y="1066800"/>
            <a:ext cx="7239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400">
                <a:latin typeface="Times New Roman" panose="02020603050405020304" pitchFamily="18" charset="0"/>
                <a:cs typeface="Times New Roman" panose="02020603050405020304" pitchFamily="18" charset="0"/>
              </a:rPr>
              <a:t>The mental fossa is a radiolucent depression on the labial surface of the mandible </a:t>
            </a:r>
            <a:r>
              <a:rPr lang="en-IN" altLang="en-US" sz="2400">
                <a:latin typeface="Times New Roman" panose="02020603050405020304" pitchFamily="18" charset="0"/>
                <a:cs typeface="Times New Roman" panose="02020603050405020304" pitchFamily="18" charset="0"/>
              </a:rPr>
              <a:t>overlying the roots of the incisors</a:t>
            </a:r>
            <a:r>
              <a:rPr lang="en-US" altLang="en-US" sz="2400">
                <a:latin typeface="Times New Roman" panose="02020603050405020304" pitchFamily="18" charset="0"/>
                <a:cs typeface="Times New Roman" panose="02020603050405020304" pitchFamily="18" charset="0"/>
              </a:rPr>
              <a:t> between the alveolar ridge and mental ridge</a:t>
            </a:r>
            <a:r>
              <a:rPr lang="en-US" altLang="en-US" sz="2400">
                <a:latin typeface="Arial" panose="020B0604020202020204" pitchFamily="34" charset="0"/>
              </a:rPr>
              <a:t>.</a:t>
            </a:r>
            <a:endParaRPr lang="en-US" altLang="en-US" sz="2400">
              <a:latin typeface="Times New Roman" panose="02020603050405020304" pitchFamily="18" charset="0"/>
              <a:cs typeface="Times New Roman" panose="02020603050405020304" pitchFamily="18" charset="0"/>
            </a:endParaRPr>
          </a:p>
          <a:p>
            <a:pPr eaLnBrk="1" hangingPunct="1">
              <a:buClrTx/>
              <a:buSzTx/>
              <a:buFontTx/>
              <a:buNone/>
            </a:pPr>
            <a:endParaRPr lang="en-US" altLang="en-US" sz="2400">
              <a:latin typeface="Times New Roman" panose="02020603050405020304" pitchFamily="18" charset="0"/>
              <a:cs typeface="Times New Roman" panose="02020603050405020304" pitchFamily="18" charset="0"/>
            </a:endParaRPr>
          </a:p>
        </p:txBody>
      </p:sp>
      <p:sp>
        <p:nvSpPr>
          <p:cNvPr id="79877" name="مستطيل 4">
            <a:extLst>
              <a:ext uri="{FF2B5EF4-FFF2-40B4-BE49-F238E27FC236}">
                <a16:creationId xmlns:a16="http://schemas.microsoft.com/office/drawing/2014/main" id="{498F7C6B-575A-594E-B9F3-E7289D2B90D1}"/>
              </a:ext>
            </a:extLst>
          </p:cNvPr>
          <p:cNvSpPr>
            <a:spLocks noChangeArrowheads="1"/>
          </p:cNvSpPr>
          <p:nvPr/>
        </p:nvSpPr>
        <p:spPr bwMode="auto">
          <a:xfrm>
            <a:off x="5029200" y="2438401"/>
            <a:ext cx="4572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IN" altLang="en-US" sz="2400">
                <a:latin typeface="Times New Roman" panose="02020603050405020304" pitchFamily="18" charset="0"/>
                <a:cs typeface="Times New Roman" panose="02020603050405020304" pitchFamily="18" charset="0"/>
              </a:rPr>
              <a:t>The   resultant radiolucency  may be  mistaken for pathology. </a:t>
            </a:r>
            <a:endParaRPr lang="ar-IQ" altLang="en-US" sz="2400">
              <a:latin typeface="Times New Roman" panose="02020603050405020304" pitchFamily="18" charset="0"/>
              <a:cs typeface="Times New Roman" panose="02020603050405020304" pitchFamily="18" charset="0"/>
            </a:endParaRPr>
          </a:p>
        </p:txBody>
      </p:sp>
      <p:pic>
        <p:nvPicPr>
          <p:cNvPr id="6" name="صورة 5" descr="03.png">
            <a:extLst>
              <a:ext uri="{FF2B5EF4-FFF2-40B4-BE49-F238E27FC236}">
                <a16:creationId xmlns:a16="http://schemas.microsoft.com/office/drawing/2014/main" id="{E87A261E-D9F1-B84B-AC7E-DED59F94CEC3}"/>
              </a:ext>
            </a:extLst>
          </p:cNvPr>
          <p:cNvPicPr>
            <a:picLocks noChangeAspect="1"/>
          </p:cNvPicPr>
          <p:nvPr/>
        </p:nvPicPr>
        <p:blipFill>
          <a:blip r:embed="rId3"/>
          <a:stretch>
            <a:fillRect/>
          </a:stretch>
        </p:blipFill>
        <p:spPr>
          <a:xfrm>
            <a:off x="4993925" y="3296690"/>
            <a:ext cx="2435869" cy="3332711"/>
          </a:xfrm>
          <a:prstGeom prst="rect">
            <a:avLst/>
          </a:prstGeom>
          <a:ln>
            <a:noFill/>
          </a:ln>
          <a:effectLst>
            <a:softEdge rad="112500"/>
          </a:effectLst>
        </p:spPr>
      </p:pic>
      <p:pic>
        <p:nvPicPr>
          <p:cNvPr id="7" name="صورة 6" descr="041.png">
            <a:extLst>
              <a:ext uri="{FF2B5EF4-FFF2-40B4-BE49-F238E27FC236}">
                <a16:creationId xmlns:a16="http://schemas.microsoft.com/office/drawing/2014/main" id="{6394C643-BA53-A044-AD9F-F9D8F52F6063}"/>
              </a:ext>
            </a:extLst>
          </p:cNvPr>
          <p:cNvPicPr>
            <a:picLocks noChangeAspect="1"/>
          </p:cNvPicPr>
          <p:nvPr/>
        </p:nvPicPr>
        <p:blipFill>
          <a:blip r:embed="rId4"/>
          <a:stretch>
            <a:fillRect/>
          </a:stretch>
        </p:blipFill>
        <p:spPr>
          <a:xfrm>
            <a:off x="7688580" y="3294612"/>
            <a:ext cx="2522220" cy="3319285"/>
          </a:xfrm>
          <a:prstGeom prst="rect">
            <a:avLst/>
          </a:prstGeom>
          <a:ln>
            <a:noFill/>
          </a:ln>
          <a:effectLst>
            <a:softEdge rad="112500"/>
          </a:effectLst>
        </p:spPr>
      </p:pic>
    </p:spTree>
    <p:extLst>
      <p:ext uri="{BB962C8B-B14F-4D97-AF65-F5344CB8AC3E}">
        <p14:creationId xmlns:p14="http://schemas.microsoft.com/office/powerpoint/2010/main" val="60474427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مستطيل 1">
            <a:extLst>
              <a:ext uri="{FF2B5EF4-FFF2-40B4-BE49-F238E27FC236}">
                <a16:creationId xmlns:a16="http://schemas.microsoft.com/office/drawing/2014/main" id="{AEE88547-2F31-FC41-ADD8-17C1AA3218D5}"/>
              </a:ext>
            </a:extLst>
          </p:cNvPr>
          <p:cNvSpPr>
            <a:spLocks noChangeArrowheads="1"/>
          </p:cNvSpPr>
          <p:nvPr/>
        </p:nvSpPr>
        <p:spPr bwMode="auto">
          <a:xfrm>
            <a:off x="3810000" y="304801"/>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2800">
                <a:latin typeface="Times New Roman" panose="02020603050405020304" pitchFamily="18" charset="0"/>
                <a:cs typeface="Times New Roman" panose="02020603050405020304" pitchFamily="18" charset="0"/>
              </a:rPr>
              <a:t>Mental Foramen</a:t>
            </a:r>
            <a:endParaRPr lang="ar-IQ" altLang="en-US" sz="2800">
              <a:latin typeface="Times New Roman" panose="02020603050405020304" pitchFamily="18" charset="0"/>
              <a:cs typeface="Times New Roman" panose="02020603050405020304" pitchFamily="18" charset="0"/>
            </a:endParaRPr>
          </a:p>
        </p:txBody>
      </p:sp>
      <p:sp>
        <p:nvSpPr>
          <p:cNvPr id="80899" name="مستطيل 2">
            <a:extLst>
              <a:ext uri="{FF2B5EF4-FFF2-40B4-BE49-F238E27FC236}">
                <a16:creationId xmlns:a16="http://schemas.microsoft.com/office/drawing/2014/main" id="{0E10669E-A871-8447-ADAB-51D78EB39000}"/>
              </a:ext>
            </a:extLst>
          </p:cNvPr>
          <p:cNvSpPr>
            <a:spLocks noChangeArrowheads="1"/>
          </p:cNvSpPr>
          <p:nvPr/>
        </p:nvSpPr>
        <p:spPr bwMode="auto">
          <a:xfrm>
            <a:off x="2286000" y="990600"/>
            <a:ext cx="77724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It is usually the anterior limit of the inferior dental canal that is apparent on radiographs.</a:t>
            </a:r>
          </a:p>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Located on the external surface of the mandible as an opening in the region of the mandibular premolars.</a:t>
            </a:r>
          </a:p>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Mental nerves and blood vessels exit through it.</a:t>
            </a:r>
          </a:p>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Radiographically, it appears as a small ovoid, round, oblong, slitlike radiolucent area or very irregular and partially or completely corticated.</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When the mental foramen is projected over one of the premolar apices, it may mimic periapical disease.</a:t>
            </a:r>
          </a:p>
          <a:p>
            <a:pPr eaLnBrk="1" hangingPunct="1">
              <a:buClrTx/>
              <a:buSzTx/>
              <a:buFontTx/>
              <a:buNone/>
            </a:pPr>
            <a:endParaRPr lang="ar-IQ" altLang="en-US" sz="2000">
              <a:latin typeface="Times New Roman" panose="02020603050405020304" pitchFamily="18" charset="0"/>
              <a:cs typeface="Times New Roman" panose="02020603050405020304" pitchFamily="18" charset="0"/>
            </a:endParaRPr>
          </a:p>
        </p:txBody>
      </p:sp>
      <p:pic>
        <p:nvPicPr>
          <p:cNvPr id="77826" name="Picture 2">
            <a:extLst>
              <a:ext uri="{FF2B5EF4-FFF2-40B4-BE49-F238E27FC236}">
                <a16:creationId xmlns:a16="http://schemas.microsoft.com/office/drawing/2014/main" id="{9C3C5357-2CB3-5945-9A7A-121B2CD6CD34}"/>
              </a:ext>
            </a:extLst>
          </p:cNvPr>
          <p:cNvPicPr>
            <a:picLocks noChangeAspect="1" noChangeArrowheads="1"/>
          </p:cNvPicPr>
          <p:nvPr/>
        </p:nvPicPr>
        <p:blipFill>
          <a:blip r:embed="rId2"/>
          <a:srcRect/>
          <a:stretch>
            <a:fillRect/>
          </a:stretch>
        </p:blipFill>
        <p:spPr bwMode="auto">
          <a:xfrm>
            <a:off x="4572001" y="4267200"/>
            <a:ext cx="3038475" cy="2168398"/>
          </a:xfrm>
          <a:prstGeom prst="rect">
            <a:avLst/>
          </a:prstGeom>
          <a:ln>
            <a:noFill/>
          </a:ln>
          <a:effectLst>
            <a:softEdge rad="112500"/>
          </a:effectLst>
        </p:spPr>
      </p:pic>
      <p:pic>
        <p:nvPicPr>
          <p:cNvPr id="6" name="صورة 5" descr="004.png">
            <a:extLst>
              <a:ext uri="{FF2B5EF4-FFF2-40B4-BE49-F238E27FC236}">
                <a16:creationId xmlns:a16="http://schemas.microsoft.com/office/drawing/2014/main" id="{5E5C1E88-23F8-7940-A5A8-B4CD69D1E50C}"/>
              </a:ext>
            </a:extLst>
          </p:cNvPr>
          <p:cNvPicPr>
            <a:picLocks noChangeAspect="1"/>
          </p:cNvPicPr>
          <p:nvPr/>
        </p:nvPicPr>
        <p:blipFill>
          <a:blip r:embed="rId3"/>
          <a:stretch>
            <a:fillRect/>
          </a:stretch>
        </p:blipFill>
        <p:spPr>
          <a:xfrm>
            <a:off x="7772401" y="4267200"/>
            <a:ext cx="2895601" cy="2166258"/>
          </a:xfrm>
          <a:prstGeom prst="rect">
            <a:avLst/>
          </a:prstGeom>
          <a:ln>
            <a:noFill/>
          </a:ln>
          <a:effectLst>
            <a:softEdge rad="112500"/>
          </a:effectLst>
        </p:spPr>
      </p:pic>
      <p:pic>
        <p:nvPicPr>
          <p:cNvPr id="7" name="صورة 6" descr="003.png">
            <a:extLst>
              <a:ext uri="{FF2B5EF4-FFF2-40B4-BE49-F238E27FC236}">
                <a16:creationId xmlns:a16="http://schemas.microsoft.com/office/drawing/2014/main" id="{EFF36045-497C-A04A-80EA-2EF12E7C7042}"/>
              </a:ext>
            </a:extLst>
          </p:cNvPr>
          <p:cNvPicPr>
            <a:picLocks noChangeAspect="1"/>
          </p:cNvPicPr>
          <p:nvPr/>
        </p:nvPicPr>
        <p:blipFill>
          <a:blip r:embed="rId4"/>
          <a:stretch>
            <a:fillRect/>
          </a:stretch>
        </p:blipFill>
        <p:spPr>
          <a:xfrm>
            <a:off x="1676400" y="4267200"/>
            <a:ext cx="2770496" cy="2209800"/>
          </a:xfrm>
          <a:prstGeom prst="rect">
            <a:avLst/>
          </a:prstGeom>
          <a:ln>
            <a:noFill/>
          </a:ln>
          <a:effectLst>
            <a:softEdge rad="112500"/>
          </a:effectLst>
        </p:spPr>
      </p:pic>
    </p:spTree>
    <p:extLst>
      <p:ext uri="{BB962C8B-B14F-4D97-AF65-F5344CB8AC3E}">
        <p14:creationId xmlns:p14="http://schemas.microsoft.com/office/powerpoint/2010/main" val="641040949"/>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E:\styloid research\real in relation to ethnic\CD10\k\gulizar ibrahim 1970 f -k 185.jpg">
            <a:extLst>
              <a:ext uri="{FF2B5EF4-FFF2-40B4-BE49-F238E27FC236}">
                <a16:creationId xmlns:a16="http://schemas.microsoft.com/office/drawing/2014/main" id="{4407AD77-C675-ED4D-B99A-AB32E2CB64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62025"/>
            <a:ext cx="9144000"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رابط كسهم مستقيم 2">
            <a:extLst>
              <a:ext uri="{FF2B5EF4-FFF2-40B4-BE49-F238E27FC236}">
                <a16:creationId xmlns:a16="http://schemas.microsoft.com/office/drawing/2014/main" id="{7E80E9AC-693A-264B-80A9-2FB0DFEFF09E}"/>
              </a:ext>
            </a:extLst>
          </p:cNvPr>
          <p:cNvCxnSpPr/>
          <p:nvPr/>
        </p:nvCxnSpPr>
        <p:spPr>
          <a:xfrm flipH="1" flipV="1">
            <a:off x="7439025" y="4724400"/>
            <a:ext cx="609600" cy="304800"/>
          </a:xfrm>
          <a:prstGeom prst="straightConnector1">
            <a:avLst/>
          </a:prstGeom>
          <a:ln w="571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رابط كسهم مستقيم 8">
            <a:extLst>
              <a:ext uri="{FF2B5EF4-FFF2-40B4-BE49-F238E27FC236}">
                <a16:creationId xmlns:a16="http://schemas.microsoft.com/office/drawing/2014/main" id="{9BAEF72E-BE9D-E14D-ABEC-DBC038B8B280}"/>
              </a:ext>
            </a:extLst>
          </p:cNvPr>
          <p:cNvCxnSpPr/>
          <p:nvPr/>
        </p:nvCxnSpPr>
        <p:spPr>
          <a:xfrm flipH="1" flipV="1">
            <a:off x="4953000" y="4572000"/>
            <a:ext cx="609600" cy="304800"/>
          </a:xfrm>
          <a:prstGeom prst="straightConnector1">
            <a:avLst/>
          </a:prstGeom>
          <a:ln w="571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5241685"/>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مستطيل 1">
            <a:extLst>
              <a:ext uri="{FF2B5EF4-FFF2-40B4-BE49-F238E27FC236}">
                <a16:creationId xmlns:a16="http://schemas.microsoft.com/office/drawing/2014/main" id="{9DBDBF42-BAA5-A240-B246-7480F2E88054}"/>
              </a:ext>
            </a:extLst>
          </p:cNvPr>
          <p:cNvSpPr>
            <a:spLocks noChangeArrowheads="1"/>
          </p:cNvSpPr>
          <p:nvPr/>
        </p:nvSpPr>
        <p:spPr bwMode="auto">
          <a:xfrm>
            <a:off x="3733800" y="381001"/>
            <a:ext cx="5562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3600">
                <a:latin typeface="Times New Roman" panose="02020603050405020304" pitchFamily="18" charset="0"/>
                <a:cs typeface="Times New Roman" panose="02020603050405020304" pitchFamily="18" charset="0"/>
              </a:rPr>
              <a:t>  Nutrient Canals</a:t>
            </a:r>
            <a:endParaRPr lang="ar-IQ" altLang="en-US" sz="3600">
              <a:latin typeface="Times New Roman" panose="02020603050405020304" pitchFamily="18" charset="0"/>
              <a:cs typeface="Times New Roman" panose="02020603050405020304" pitchFamily="18" charset="0"/>
            </a:endParaRPr>
          </a:p>
        </p:txBody>
      </p:sp>
      <p:sp>
        <p:nvSpPr>
          <p:cNvPr id="82947" name="مستطيل 2">
            <a:extLst>
              <a:ext uri="{FF2B5EF4-FFF2-40B4-BE49-F238E27FC236}">
                <a16:creationId xmlns:a16="http://schemas.microsoft.com/office/drawing/2014/main" id="{C41D7DEB-EB5E-0648-B632-666EF22F98F4}"/>
              </a:ext>
            </a:extLst>
          </p:cNvPr>
          <p:cNvSpPr>
            <a:spLocks noChangeArrowheads="1"/>
          </p:cNvSpPr>
          <p:nvPr/>
        </p:nvSpPr>
        <p:spPr bwMode="auto">
          <a:xfrm>
            <a:off x="1981200" y="1066800"/>
            <a:ext cx="83058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Nutrient canals are tube like passage-ways through bone that contains nerves and blood vessels that supply the teeth.</a:t>
            </a:r>
          </a:p>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Radiographically seen as vertical radiolucent lines.</a:t>
            </a:r>
          </a:p>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They are visible in about 5% of all patients and are more prominent in anterior mandible where bone is thin, older persons, and individuals with high blood pressure or advanced periodontitis.</a:t>
            </a:r>
          </a:p>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They also indicate a thin ridge, useful</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 in implant assessment.</a:t>
            </a: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pic>
        <p:nvPicPr>
          <p:cNvPr id="79874" name="Picture 2">
            <a:extLst>
              <a:ext uri="{FF2B5EF4-FFF2-40B4-BE49-F238E27FC236}">
                <a16:creationId xmlns:a16="http://schemas.microsoft.com/office/drawing/2014/main" id="{BAEB1604-5D2C-404E-B947-C74D1CFBB8BC}"/>
              </a:ext>
            </a:extLst>
          </p:cNvPr>
          <p:cNvPicPr>
            <a:picLocks noChangeAspect="1" noChangeArrowheads="1"/>
          </p:cNvPicPr>
          <p:nvPr/>
        </p:nvPicPr>
        <p:blipFill>
          <a:blip r:embed="rId2"/>
          <a:srcRect/>
          <a:stretch>
            <a:fillRect/>
          </a:stretch>
        </p:blipFill>
        <p:spPr bwMode="auto">
          <a:xfrm>
            <a:off x="6705601" y="2895600"/>
            <a:ext cx="2486025" cy="3770242"/>
          </a:xfrm>
          <a:prstGeom prst="rect">
            <a:avLst/>
          </a:prstGeom>
          <a:ln>
            <a:noFill/>
          </a:ln>
          <a:effectLst>
            <a:softEdge rad="112500"/>
          </a:effectLst>
        </p:spPr>
      </p:pic>
    </p:spTree>
    <p:extLst>
      <p:ext uri="{BB962C8B-B14F-4D97-AF65-F5344CB8AC3E}">
        <p14:creationId xmlns:p14="http://schemas.microsoft.com/office/powerpoint/2010/main" val="2704051761"/>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1" descr="http://html.slidesharecdn.com/landmarks-121024064846-phpapp01/images/95/slide-057-638.jpg?1351079644">
            <a:extLst>
              <a:ext uri="{FF2B5EF4-FFF2-40B4-BE49-F238E27FC236}">
                <a16:creationId xmlns:a16="http://schemas.microsoft.com/office/drawing/2014/main" id="{54DD41FA-1E98-E041-9A91-AABDEB9EA9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826C8B33-9CD5-EE4E-B5ED-65440AE7E453}"/>
              </a:ext>
            </a:extLst>
          </p:cNvPr>
          <p:cNvSpPr txBox="1">
            <a:spLocks noChangeArrowheads="1"/>
          </p:cNvSpPr>
          <p:nvPr/>
        </p:nvSpPr>
        <p:spPr bwMode="auto">
          <a:xfrm>
            <a:off x="3810000" y="357188"/>
            <a:ext cx="4622800" cy="461962"/>
          </a:xfrm>
          <a:prstGeom prst="rect">
            <a:avLst/>
          </a:prstGeom>
          <a:gradFill rotWithShape="1">
            <a:gsLst>
              <a:gs pos="0">
                <a:srgbClr val="FFE9DF"/>
              </a:gs>
              <a:gs pos="64999">
                <a:srgbClr val="FFCAB2"/>
              </a:gs>
              <a:gs pos="100000">
                <a:srgbClr val="FFB591"/>
              </a:gs>
            </a:gsLst>
            <a:lin ang="5400000" scaled="1"/>
          </a:gradFill>
          <a:ln w="6350" cap="rnd">
            <a:solidFill>
              <a:srgbClr val="E6824B"/>
            </a:solidFill>
            <a:miter lim="800000"/>
            <a:headEnd/>
            <a:tailEnd/>
          </a:ln>
          <a:effectLst>
            <a:outerShdw blurRad="45000" dist="25000" dir="5400000" rotWithShape="0">
              <a:srgbClr val="808080">
                <a:alpha val="37999"/>
              </a:srgbClr>
            </a:outerShdw>
          </a:effectLst>
        </p:spPr>
        <p:txBody>
          <a:bodyPr>
            <a:spAutoFit/>
          </a:bodyPr>
          <a:lstStyle/>
          <a:p>
            <a:pPr eaLnBrk="1" hangingPunct="1">
              <a:defRPr/>
            </a:pPr>
            <a:r>
              <a:rPr lang="en-IN" dirty="0">
                <a:solidFill>
                  <a:schemeClr val="dk1"/>
                </a:solidFill>
                <a:latin typeface="Times New Roman" pitchFamily="18" charset="0"/>
                <a:cs typeface="Times New Roman" pitchFamily="18" charset="0"/>
              </a:rPr>
              <a:t>   </a:t>
            </a:r>
            <a:r>
              <a:rPr lang="en-IN" sz="2400" b="1" dirty="0" err="1">
                <a:solidFill>
                  <a:schemeClr val="dk1"/>
                </a:solidFill>
                <a:latin typeface="Times New Roman" pitchFamily="18" charset="0"/>
                <a:cs typeface="Times New Roman" pitchFamily="18" charset="0"/>
              </a:rPr>
              <a:t>Mandibular</a:t>
            </a:r>
            <a:r>
              <a:rPr lang="en-IN" sz="2400" b="1" dirty="0">
                <a:solidFill>
                  <a:schemeClr val="dk1"/>
                </a:solidFill>
                <a:latin typeface="Times New Roman" pitchFamily="18" charset="0"/>
                <a:cs typeface="Times New Roman" pitchFamily="18" charset="0"/>
              </a:rPr>
              <a:t>   premolar   region   </a:t>
            </a:r>
          </a:p>
        </p:txBody>
      </p:sp>
      <p:sp>
        <p:nvSpPr>
          <p:cNvPr id="4" name="TextBox 3">
            <a:extLst>
              <a:ext uri="{FF2B5EF4-FFF2-40B4-BE49-F238E27FC236}">
                <a16:creationId xmlns:a16="http://schemas.microsoft.com/office/drawing/2014/main" id="{08101D83-8A8D-9042-9F73-BA2190DBD0CB}"/>
              </a:ext>
            </a:extLst>
          </p:cNvPr>
          <p:cNvSpPr txBox="1">
            <a:spLocks noChangeArrowheads="1"/>
          </p:cNvSpPr>
          <p:nvPr/>
        </p:nvSpPr>
        <p:spPr bwMode="auto">
          <a:xfrm>
            <a:off x="4024314" y="5000626"/>
            <a:ext cx="3786187" cy="1323975"/>
          </a:xfrm>
          <a:prstGeom prst="rect">
            <a:avLst/>
          </a:prstGeom>
          <a:gradFill rotWithShape="1">
            <a:gsLst>
              <a:gs pos="0">
                <a:srgbClr val="FFE9DF"/>
              </a:gs>
              <a:gs pos="64999">
                <a:srgbClr val="FFCAB2"/>
              </a:gs>
              <a:gs pos="100000">
                <a:srgbClr val="FFB591"/>
              </a:gs>
            </a:gsLst>
            <a:lin ang="5400000" scaled="1"/>
          </a:gradFill>
          <a:ln w="6350" cap="rnd">
            <a:solidFill>
              <a:srgbClr val="E6824B"/>
            </a:solidFill>
            <a:miter lim="800000"/>
            <a:headEnd/>
            <a:tailEnd/>
          </a:ln>
          <a:effectLst>
            <a:outerShdw blurRad="45000" dist="25000" dir="5400000" rotWithShape="0">
              <a:srgbClr val="808080">
                <a:alpha val="37999"/>
              </a:srgbClr>
            </a:outerShdw>
          </a:effectLst>
        </p:spPr>
        <p:txBody>
          <a:bodyPr>
            <a:spAutoFit/>
          </a:bodyPr>
          <a:lstStyle/>
          <a:p>
            <a:pPr eaLnBrk="1" hangingPunct="1">
              <a:defRPr/>
            </a:pPr>
            <a:r>
              <a:rPr lang="en-IN" sz="2000" b="1" dirty="0">
                <a:solidFill>
                  <a:schemeClr val="dk1"/>
                </a:solidFill>
                <a:latin typeface="Times New Roman" pitchFamily="18" charset="0"/>
                <a:cs typeface="Times New Roman" pitchFamily="18" charset="0"/>
              </a:rPr>
              <a:t>a – Mylohyoid ridge   </a:t>
            </a:r>
          </a:p>
          <a:p>
            <a:pPr eaLnBrk="1" hangingPunct="1">
              <a:defRPr/>
            </a:pPr>
            <a:r>
              <a:rPr lang="en-IN" sz="2000" b="1" dirty="0">
                <a:solidFill>
                  <a:schemeClr val="dk1"/>
                </a:solidFill>
                <a:latin typeface="Times New Roman" pitchFamily="18" charset="0"/>
                <a:cs typeface="Times New Roman" pitchFamily="18" charset="0"/>
              </a:rPr>
              <a:t>b  - Mandibular canal</a:t>
            </a:r>
          </a:p>
          <a:p>
            <a:pPr eaLnBrk="1" hangingPunct="1">
              <a:defRPr/>
            </a:pPr>
            <a:r>
              <a:rPr lang="en-IN" sz="2000" b="1" dirty="0">
                <a:solidFill>
                  <a:schemeClr val="dk1"/>
                </a:solidFill>
                <a:latin typeface="Times New Roman" pitchFamily="18" charset="0"/>
                <a:cs typeface="Times New Roman" pitchFamily="18" charset="0"/>
              </a:rPr>
              <a:t> c – Submandibular gland fossa</a:t>
            </a:r>
          </a:p>
          <a:p>
            <a:pPr eaLnBrk="1" hangingPunct="1">
              <a:defRPr/>
            </a:pPr>
            <a:r>
              <a:rPr lang="en-IN" sz="2000" b="1" dirty="0">
                <a:solidFill>
                  <a:schemeClr val="dk1"/>
                </a:solidFill>
                <a:latin typeface="Times New Roman" pitchFamily="18" charset="0"/>
                <a:cs typeface="Times New Roman" pitchFamily="18" charset="0"/>
              </a:rPr>
              <a:t> d – Mental foramen</a:t>
            </a:r>
          </a:p>
        </p:txBody>
      </p:sp>
    </p:spTree>
    <p:extLst>
      <p:ext uri="{BB962C8B-B14F-4D97-AF65-F5344CB8AC3E}">
        <p14:creationId xmlns:p14="http://schemas.microsoft.com/office/powerpoint/2010/main" val="1710524685"/>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1.png">
            <a:extLst>
              <a:ext uri="{FF2B5EF4-FFF2-40B4-BE49-F238E27FC236}">
                <a16:creationId xmlns:a16="http://schemas.microsoft.com/office/drawing/2014/main" id="{B6EC59CD-5229-9444-801F-D79340F378F8}"/>
              </a:ext>
            </a:extLst>
          </p:cNvPr>
          <p:cNvPicPr>
            <a:picLocks noChangeAspect="1"/>
          </p:cNvPicPr>
          <p:nvPr/>
        </p:nvPicPr>
        <p:blipFill>
          <a:blip r:embed="rId2"/>
          <a:stretch>
            <a:fillRect/>
          </a:stretch>
        </p:blipFill>
        <p:spPr>
          <a:xfrm>
            <a:off x="1828801" y="2514601"/>
            <a:ext cx="2757575" cy="2324393"/>
          </a:xfrm>
          <a:prstGeom prst="rect">
            <a:avLst/>
          </a:prstGeom>
          <a:ln>
            <a:noFill/>
          </a:ln>
          <a:effectLst>
            <a:softEdge rad="112500"/>
          </a:effectLst>
        </p:spPr>
      </p:pic>
      <p:sp>
        <p:nvSpPr>
          <p:cNvPr id="84995" name="مستطيل 1">
            <a:extLst>
              <a:ext uri="{FF2B5EF4-FFF2-40B4-BE49-F238E27FC236}">
                <a16:creationId xmlns:a16="http://schemas.microsoft.com/office/drawing/2014/main" id="{C8CBD2A8-2697-6B45-8345-C5293CA17341}"/>
              </a:ext>
            </a:extLst>
          </p:cNvPr>
          <p:cNvSpPr>
            <a:spLocks noChangeArrowheads="1"/>
          </p:cNvSpPr>
          <p:nvPr/>
        </p:nvSpPr>
        <p:spPr bwMode="auto">
          <a:xfrm>
            <a:off x="3505200" y="228600"/>
            <a:ext cx="571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a:latin typeface="Times New Roman" panose="02020603050405020304" pitchFamily="18" charset="0"/>
                <a:cs typeface="Times New Roman" panose="02020603050405020304" pitchFamily="18" charset="0"/>
              </a:rPr>
              <a:t>  Mandibular Canal</a:t>
            </a:r>
            <a:endParaRPr lang="ar-IQ" altLang="en-US">
              <a:latin typeface="Times New Roman" panose="02020603050405020304" pitchFamily="18" charset="0"/>
              <a:cs typeface="Times New Roman" panose="02020603050405020304" pitchFamily="18" charset="0"/>
            </a:endParaRPr>
          </a:p>
        </p:txBody>
      </p:sp>
      <p:sp>
        <p:nvSpPr>
          <p:cNvPr id="84996" name="مستطيل 2">
            <a:extLst>
              <a:ext uri="{FF2B5EF4-FFF2-40B4-BE49-F238E27FC236}">
                <a16:creationId xmlns:a16="http://schemas.microsoft.com/office/drawing/2014/main" id="{7D17D849-ED57-174A-9538-06BED7329D23}"/>
              </a:ext>
            </a:extLst>
          </p:cNvPr>
          <p:cNvSpPr>
            <a:spLocks noChangeArrowheads="1"/>
          </p:cNvSpPr>
          <p:nvPr/>
        </p:nvSpPr>
        <p:spPr bwMode="auto">
          <a:xfrm>
            <a:off x="2057400" y="762001"/>
            <a:ext cx="7772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Tube like passage </a:t>
            </a:r>
            <a:r>
              <a:rPr lang="en-IN" altLang="en-US" sz="2000">
                <a:latin typeface="Times New Roman" panose="02020603050405020304" pitchFamily="18" charset="0"/>
                <a:cs typeface="Times New Roman" panose="02020603050405020304" pitchFamily="18" charset="0"/>
              </a:rPr>
              <a:t>arises at the mandibular foramen on the </a:t>
            </a:r>
            <a:r>
              <a:rPr lang="en-IN" altLang="en-US" sz="2000">
                <a:solidFill>
                  <a:srgbClr val="FF0000"/>
                </a:solidFill>
                <a:latin typeface="Times New Roman" panose="02020603050405020304" pitchFamily="18" charset="0"/>
                <a:cs typeface="Times New Roman" panose="02020603050405020304" pitchFamily="18" charset="0"/>
              </a:rPr>
              <a:t>lingual side </a:t>
            </a:r>
            <a:r>
              <a:rPr lang="en-IN" altLang="en-US" sz="2000">
                <a:latin typeface="Times New Roman" panose="02020603050405020304" pitchFamily="18" charset="0"/>
                <a:cs typeface="Times New Roman" panose="02020603050405020304" pitchFamily="18" charset="0"/>
              </a:rPr>
              <a:t>of the ramus  and passes downward and forward,   moving from the lingual side in the third molar region to the     buccal side in the premolar region.</a:t>
            </a:r>
          </a:p>
          <a:p>
            <a:pPr eaLnBrk="1" hangingPunct="1">
              <a:buClrTx/>
              <a:buSzTx/>
              <a:buFontTx/>
              <a:buNone/>
            </a:pPr>
            <a:r>
              <a:rPr lang="en-IN" altLang="en-US" sz="2000">
                <a:latin typeface="Times New Roman" panose="02020603050405020304" pitchFamily="18" charset="0"/>
                <a:cs typeface="Times New Roman" panose="02020603050405020304" pitchFamily="18" charset="0"/>
              </a:rPr>
              <a:t>It contains the inferior alveolar nerves and vessels.</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Radiographically: Appears as a radiolucent band outlined by two radiopaque lines of cortical plate.</a:t>
            </a: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pic>
        <p:nvPicPr>
          <p:cNvPr id="5" name="صورة 4" descr="2.png">
            <a:extLst>
              <a:ext uri="{FF2B5EF4-FFF2-40B4-BE49-F238E27FC236}">
                <a16:creationId xmlns:a16="http://schemas.microsoft.com/office/drawing/2014/main" id="{C7FE6363-FB1D-7044-AB23-22F9C7A66FB2}"/>
              </a:ext>
            </a:extLst>
          </p:cNvPr>
          <p:cNvPicPr>
            <a:picLocks noChangeAspect="1"/>
          </p:cNvPicPr>
          <p:nvPr/>
        </p:nvPicPr>
        <p:blipFill>
          <a:blip r:embed="rId3"/>
          <a:stretch>
            <a:fillRect/>
          </a:stretch>
        </p:blipFill>
        <p:spPr>
          <a:xfrm>
            <a:off x="4572001" y="2590800"/>
            <a:ext cx="3094075" cy="2286000"/>
          </a:xfrm>
          <a:prstGeom prst="rect">
            <a:avLst/>
          </a:prstGeom>
          <a:ln>
            <a:noFill/>
          </a:ln>
          <a:effectLst>
            <a:softEdge rad="112500"/>
          </a:effectLst>
        </p:spPr>
      </p:pic>
      <p:pic>
        <p:nvPicPr>
          <p:cNvPr id="78850" name="Picture 2">
            <a:extLst>
              <a:ext uri="{FF2B5EF4-FFF2-40B4-BE49-F238E27FC236}">
                <a16:creationId xmlns:a16="http://schemas.microsoft.com/office/drawing/2014/main" id="{33E13D4B-7EC7-2A43-9795-50C3FDECB37D}"/>
              </a:ext>
            </a:extLst>
          </p:cNvPr>
          <p:cNvPicPr>
            <a:picLocks noChangeAspect="1" noChangeArrowheads="1"/>
          </p:cNvPicPr>
          <p:nvPr/>
        </p:nvPicPr>
        <p:blipFill>
          <a:blip r:embed="rId4"/>
          <a:srcRect/>
          <a:stretch>
            <a:fillRect/>
          </a:stretch>
        </p:blipFill>
        <p:spPr bwMode="auto">
          <a:xfrm>
            <a:off x="7620000" y="2590801"/>
            <a:ext cx="3048000" cy="2333523"/>
          </a:xfrm>
          <a:prstGeom prst="rect">
            <a:avLst/>
          </a:prstGeom>
          <a:ln>
            <a:noFill/>
          </a:ln>
          <a:effectLst>
            <a:softEdge rad="112500"/>
          </a:effectLst>
        </p:spPr>
      </p:pic>
      <p:pic>
        <p:nvPicPr>
          <p:cNvPr id="7" name="صورة 6" descr="16.png">
            <a:extLst>
              <a:ext uri="{FF2B5EF4-FFF2-40B4-BE49-F238E27FC236}">
                <a16:creationId xmlns:a16="http://schemas.microsoft.com/office/drawing/2014/main" id="{BA517612-C025-5747-B925-3F6582BE2384}"/>
              </a:ext>
            </a:extLst>
          </p:cNvPr>
          <p:cNvPicPr>
            <a:picLocks noChangeAspect="1"/>
          </p:cNvPicPr>
          <p:nvPr/>
        </p:nvPicPr>
        <p:blipFill>
          <a:blip r:embed="rId5"/>
          <a:stretch>
            <a:fillRect/>
          </a:stretch>
        </p:blipFill>
        <p:spPr>
          <a:xfrm>
            <a:off x="1905000" y="4724401"/>
            <a:ext cx="2676846" cy="2299199"/>
          </a:xfrm>
          <a:prstGeom prst="rect">
            <a:avLst/>
          </a:prstGeom>
          <a:ln>
            <a:noFill/>
          </a:ln>
          <a:effectLst>
            <a:softEdge rad="112500"/>
          </a:effectLst>
        </p:spPr>
      </p:pic>
    </p:spTree>
    <p:extLst>
      <p:ext uri="{BB962C8B-B14F-4D97-AF65-F5344CB8AC3E}">
        <p14:creationId xmlns:p14="http://schemas.microsoft.com/office/powerpoint/2010/main" val="12391672"/>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E:\styloid research\real in relation to ethnic\CD11\A\majid kareem 1959 m -a 400.jpg">
            <a:extLst>
              <a:ext uri="{FF2B5EF4-FFF2-40B4-BE49-F238E27FC236}">
                <a16:creationId xmlns:a16="http://schemas.microsoft.com/office/drawing/2014/main" id="{9578A80D-81FC-1A4A-8C48-F22763870D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62025"/>
            <a:ext cx="9144000"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0395814"/>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مستطيل 1">
            <a:extLst>
              <a:ext uri="{FF2B5EF4-FFF2-40B4-BE49-F238E27FC236}">
                <a16:creationId xmlns:a16="http://schemas.microsoft.com/office/drawing/2014/main" id="{1EF1EADF-AEF8-3146-8EAB-0484F076637C}"/>
              </a:ext>
            </a:extLst>
          </p:cNvPr>
          <p:cNvSpPr>
            <a:spLocks noChangeArrowheads="1"/>
          </p:cNvSpPr>
          <p:nvPr/>
        </p:nvSpPr>
        <p:spPr bwMode="auto">
          <a:xfrm>
            <a:off x="3657600" y="609601"/>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2800">
                <a:latin typeface="Times New Roman" panose="02020603050405020304" pitchFamily="18" charset="0"/>
                <a:cs typeface="Times New Roman" panose="02020603050405020304" pitchFamily="18" charset="0"/>
              </a:rPr>
              <a:t>Mylohyoid Ridge</a:t>
            </a:r>
            <a:endParaRPr lang="ar-IQ" altLang="en-US" sz="2800">
              <a:latin typeface="Times New Roman" panose="02020603050405020304" pitchFamily="18" charset="0"/>
              <a:cs typeface="Times New Roman" panose="02020603050405020304" pitchFamily="18" charset="0"/>
            </a:endParaRPr>
          </a:p>
        </p:txBody>
      </p:sp>
      <p:sp>
        <p:nvSpPr>
          <p:cNvPr id="87043" name="مستطيل 2">
            <a:extLst>
              <a:ext uri="{FF2B5EF4-FFF2-40B4-BE49-F238E27FC236}">
                <a16:creationId xmlns:a16="http://schemas.microsoft.com/office/drawing/2014/main" id="{89364EE8-FAE4-5A48-84E9-16015E11ADE1}"/>
              </a:ext>
            </a:extLst>
          </p:cNvPr>
          <p:cNvSpPr>
            <a:spLocks noChangeArrowheads="1"/>
          </p:cNvSpPr>
          <p:nvPr/>
        </p:nvSpPr>
        <p:spPr bwMode="auto">
          <a:xfrm>
            <a:off x="2133600" y="1219200"/>
            <a:ext cx="80010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Linear prominence of bone located on the </a:t>
            </a:r>
            <a:r>
              <a:rPr lang="en-US" altLang="en-US" sz="2000">
                <a:solidFill>
                  <a:srgbClr val="FF0000"/>
                </a:solidFill>
                <a:latin typeface="Times New Roman" panose="02020603050405020304" pitchFamily="18" charset="0"/>
                <a:cs typeface="Times New Roman" panose="02020603050405020304" pitchFamily="18" charset="0"/>
              </a:rPr>
              <a:t>internal surface </a:t>
            </a:r>
            <a:r>
              <a:rPr lang="en-US" altLang="en-US" sz="2000">
                <a:latin typeface="Times New Roman" panose="02020603050405020304" pitchFamily="18" charset="0"/>
                <a:cs typeface="Times New Roman" panose="02020603050405020304" pitchFamily="18" charset="0"/>
              </a:rPr>
              <a:t>of mandible.</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Extends from the molar region downward and forward towards the lower border of mandibular symphysis.</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On PA, appears as radiopaque band extending downward from molars.</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It serves as an attachment for the mylohyoid muscle.</a:t>
            </a: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pic>
        <p:nvPicPr>
          <p:cNvPr id="80898" name="Picture 2">
            <a:extLst>
              <a:ext uri="{FF2B5EF4-FFF2-40B4-BE49-F238E27FC236}">
                <a16:creationId xmlns:a16="http://schemas.microsoft.com/office/drawing/2014/main" id="{398BD381-6DBB-304A-AEEB-24F138D63607}"/>
              </a:ext>
            </a:extLst>
          </p:cNvPr>
          <p:cNvPicPr>
            <a:picLocks noChangeAspect="1" noChangeArrowheads="1"/>
          </p:cNvPicPr>
          <p:nvPr/>
        </p:nvPicPr>
        <p:blipFill>
          <a:blip r:embed="rId2"/>
          <a:srcRect/>
          <a:stretch>
            <a:fillRect/>
          </a:stretch>
        </p:blipFill>
        <p:spPr bwMode="auto">
          <a:xfrm>
            <a:off x="1828800" y="3048001"/>
            <a:ext cx="4177400" cy="3124199"/>
          </a:xfrm>
          <a:prstGeom prst="rect">
            <a:avLst/>
          </a:prstGeom>
          <a:ln>
            <a:noFill/>
          </a:ln>
          <a:effectLst>
            <a:softEdge rad="112500"/>
          </a:effectLst>
        </p:spPr>
      </p:pic>
      <p:pic>
        <p:nvPicPr>
          <p:cNvPr id="80899" name="Picture 3">
            <a:extLst>
              <a:ext uri="{FF2B5EF4-FFF2-40B4-BE49-F238E27FC236}">
                <a16:creationId xmlns:a16="http://schemas.microsoft.com/office/drawing/2014/main" id="{4391A1B6-231B-B547-BC4D-1C553FC20157}"/>
              </a:ext>
            </a:extLst>
          </p:cNvPr>
          <p:cNvPicPr>
            <a:picLocks noChangeAspect="1" noChangeArrowheads="1"/>
          </p:cNvPicPr>
          <p:nvPr/>
        </p:nvPicPr>
        <p:blipFill>
          <a:blip r:embed="rId3"/>
          <a:srcRect/>
          <a:stretch>
            <a:fillRect/>
          </a:stretch>
        </p:blipFill>
        <p:spPr bwMode="auto">
          <a:xfrm>
            <a:off x="6073224" y="3048001"/>
            <a:ext cx="4042327" cy="3112085"/>
          </a:xfrm>
          <a:prstGeom prst="rect">
            <a:avLst/>
          </a:prstGeom>
          <a:ln>
            <a:noFill/>
          </a:ln>
          <a:effectLst>
            <a:softEdge rad="112500"/>
          </a:effectLst>
        </p:spPr>
      </p:pic>
    </p:spTree>
    <p:extLst>
      <p:ext uri="{BB962C8B-B14F-4D97-AF65-F5344CB8AC3E}">
        <p14:creationId xmlns:p14="http://schemas.microsoft.com/office/powerpoint/2010/main" val="17834846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مستطيل 1">
            <a:extLst>
              <a:ext uri="{FF2B5EF4-FFF2-40B4-BE49-F238E27FC236}">
                <a16:creationId xmlns:a16="http://schemas.microsoft.com/office/drawing/2014/main" id="{4E8B529F-41AC-AA44-BFF0-60474F9F3B30}"/>
              </a:ext>
            </a:extLst>
          </p:cNvPr>
          <p:cNvSpPr>
            <a:spLocks noChangeArrowheads="1"/>
          </p:cNvSpPr>
          <p:nvPr/>
        </p:nvSpPr>
        <p:spPr bwMode="auto">
          <a:xfrm>
            <a:off x="2895600" y="304801"/>
            <a:ext cx="6248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800">
                <a:latin typeface="Times New Roman" panose="02020603050405020304" pitchFamily="18" charset="0"/>
                <a:cs typeface="Times New Roman" panose="02020603050405020304" pitchFamily="18" charset="0"/>
              </a:rPr>
              <a:t>Submandibular Gland Fossa</a:t>
            </a:r>
            <a:endParaRPr lang="ar-IQ" altLang="en-US" sz="2800">
              <a:latin typeface="Times New Roman" panose="02020603050405020304" pitchFamily="18" charset="0"/>
              <a:cs typeface="Times New Roman" panose="02020603050405020304" pitchFamily="18" charset="0"/>
            </a:endParaRPr>
          </a:p>
        </p:txBody>
      </p:sp>
      <p:sp>
        <p:nvSpPr>
          <p:cNvPr id="88067" name="مستطيل 2">
            <a:extLst>
              <a:ext uri="{FF2B5EF4-FFF2-40B4-BE49-F238E27FC236}">
                <a16:creationId xmlns:a16="http://schemas.microsoft.com/office/drawing/2014/main" id="{8C28AFAD-F394-D946-BDA9-7FE41738C0B0}"/>
              </a:ext>
            </a:extLst>
          </p:cNvPr>
          <p:cNvSpPr>
            <a:spLocks noChangeArrowheads="1"/>
          </p:cNvSpPr>
          <p:nvPr/>
        </p:nvSpPr>
        <p:spPr bwMode="auto">
          <a:xfrm>
            <a:off x="2209800" y="990600"/>
            <a:ext cx="76200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Depressed area of bone located on the </a:t>
            </a:r>
            <a:r>
              <a:rPr lang="en-US" altLang="en-US" sz="2000">
                <a:solidFill>
                  <a:srgbClr val="FF0000"/>
                </a:solidFill>
                <a:latin typeface="Times New Roman" panose="02020603050405020304" pitchFamily="18" charset="0"/>
                <a:cs typeface="Times New Roman" panose="02020603050405020304" pitchFamily="18" charset="0"/>
              </a:rPr>
              <a:t>internal surface </a:t>
            </a:r>
            <a:r>
              <a:rPr lang="en-US" altLang="en-US" sz="2000">
                <a:latin typeface="Times New Roman" panose="02020603050405020304" pitchFamily="18" charset="0"/>
                <a:cs typeface="Times New Roman" panose="02020603050405020304" pitchFamily="18" charset="0"/>
              </a:rPr>
              <a:t>of mandible.</a:t>
            </a:r>
          </a:p>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Submandibular salivary gland lies in this fossa.</a:t>
            </a:r>
          </a:p>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It appears as a radiolucent area in the molar region below the mylohyoid ridge.</a:t>
            </a: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pic>
        <p:nvPicPr>
          <p:cNvPr id="88068" name="Picture 2">
            <a:extLst>
              <a:ext uri="{FF2B5EF4-FFF2-40B4-BE49-F238E27FC236}">
                <a16:creationId xmlns:a16="http://schemas.microsoft.com/office/drawing/2014/main" id="{0ACC9208-9351-8145-A1C3-B5EF64C760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1" y="2590801"/>
            <a:ext cx="334327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صورة 4" descr="17.png">
            <a:extLst>
              <a:ext uri="{FF2B5EF4-FFF2-40B4-BE49-F238E27FC236}">
                <a16:creationId xmlns:a16="http://schemas.microsoft.com/office/drawing/2014/main" id="{F315CF28-2F7A-5744-9255-075335ED5550}"/>
              </a:ext>
            </a:extLst>
          </p:cNvPr>
          <p:cNvPicPr>
            <a:picLocks noChangeAspect="1"/>
          </p:cNvPicPr>
          <p:nvPr/>
        </p:nvPicPr>
        <p:blipFill>
          <a:blip r:embed="rId3"/>
          <a:stretch>
            <a:fillRect/>
          </a:stretch>
        </p:blipFill>
        <p:spPr>
          <a:xfrm>
            <a:off x="6248401" y="2514600"/>
            <a:ext cx="2962657" cy="2467160"/>
          </a:xfrm>
          <a:prstGeom prst="rect">
            <a:avLst/>
          </a:prstGeom>
          <a:ln>
            <a:noFill/>
          </a:ln>
          <a:effectLst>
            <a:softEdge rad="112500"/>
          </a:effectLst>
        </p:spPr>
      </p:pic>
      <p:sp>
        <p:nvSpPr>
          <p:cNvPr id="88070" name="مستطيل 5">
            <a:extLst>
              <a:ext uri="{FF2B5EF4-FFF2-40B4-BE49-F238E27FC236}">
                <a16:creationId xmlns:a16="http://schemas.microsoft.com/office/drawing/2014/main" id="{BEA24D24-26AE-454C-8A60-2BA5AE2F2F89}"/>
              </a:ext>
            </a:extLst>
          </p:cNvPr>
          <p:cNvSpPr>
            <a:spLocks noChangeArrowheads="1"/>
          </p:cNvSpPr>
          <p:nvPr/>
        </p:nvSpPr>
        <p:spPr bwMode="auto">
          <a:xfrm>
            <a:off x="6096000" y="5257801"/>
            <a:ext cx="4572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IN" altLang="en-US" sz="2000">
                <a:latin typeface="Times New Roman" panose="02020603050405020304" pitchFamily="18" charset="0"/>
                <a:cs typeface="Times New Roman" panose="02020603050405020304" pitchFamily="18" charset="0"/>
              </a:rPr>
              <a:t>b - Mylohyoid ridge.</a:t>
            </a:r>
          </a:p>
          <a:p>
            <a:pPr eaLnBrk="1" hangingPunct="1">
              <a:buClrTx/>
              <a:buSzTx/>
              <a:buFontTx/>
              <a:buNone/>
            </a:pPr>
            <a:r>
              <a:rPr lang="en-IN" altLang="en-US" sz="2000">
                <a:latin typeface="Times New Roman" panose="02020603050405020304" pitchFamily="18" charset="0"/>
                <a:cs typeface="Times New Roman" panose="02020603050405020304" pitchFamily="18" charset="0"/>
              </a:rPr>
              <a:t>d -Submandibular gland fossa.</a:t>
            </a:r>
          </a:p>
        </p:txBody>
      </p:sp>
      <p:cxnSp>
        <p:nvCxnSpPr>
          <p:cNvPr id="8" name="رابط كسهم مستقيم 7">
            <a:extLst>
              <a:ext uri="{FF2B5EF4-FFF2-40B4-BE49-F238E27FC236}">
                <a16:creationId xmlns:a16="http://schemas.microsoft.com/office/drawing/2014/main" id="{309622CC-007D-DB42-8BB3-D93DD4C5809B}"/>
              </a:ext>
            </a:extLst>
          </p:cNvPr>
          <p:cNvCxnSpPr/>
          <p:nvPr/>
        </p:nvCxnSpPr>
        <p:spPr>
          <a:xfrm rot="10800000">
            <a:off x="4724400" y="4495800"/>
            <a:ext cx="1295400" cy="1219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844375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E:\styloid research\real in relation to ethnic\CD10\k\bapir sdiq 1970 m -k -k 176.jpg">
            <a:extLst>
              <a:ext uri="{FF2B5EF4-FFF2-40B4-BE49-F238E27FC236}">
                <a16:creationId xmlns:a16="http://schemas.microsoft.com/office/drawing/2014/main" id="{EA2C3401-89E7-FC48-90CA-2A3713DBB5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62025"/>
            <a:ext cx="9144000" cy="493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6856724"/>
      </p:ext>
    </p:extLst>
  </p:cSld>
  <p:clrMapOvr>
    <a:masterClrMapping/>
  </p:clrMapOvr>
  <mc:AlternateContent xmlns:mc="http://schemas.openxmlformats.org/markup-compatibility/2006">
    <mc:Choice xmlns:p14="http://schemas.microsoft.com/office/powerpoint/2010/main" Requires="p14">
      <p:transition spd="slow" p14:dur="2000" advClick="0" advTm="1000"/>
    </mc:Choice>
    <mc:Fallback>
      <p:transition spd="slow" advClick="0" advTm="1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1" descr="http://html.slidesharecdn.com/landmarks-121024064846-phpapp01/images/95/slide-060-638.jpg?1351079644">
            <a:extLst>
              <a:ext uri="{FF2B5EF4-FFF2-40B4-BE49-F238E27FC236}">
                <a16:creationId xmlns:a16="http://schemas.microsoft.com/office/drawing/2014/main" id="{657A47DC-1A8D-5C4F-8E4E-E7A8E540DB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5187495D-D3FB-8644-84AE-4D643419292B}"/>
              </a:ext>
            </a:extLst>
          </p:cNvPr>
          <p:cNvSpPr txBox="1">
            <a:spLocks noChangeArrowheads="1"/>
          </p:cNvSpPr>
          <p:nvPr/>
        </p:nvSpPr>
        <p:spPr bwMode="auto">
          <a:xfrm>
            <a:off x="3952875" y="285751"/>
            <a:ext cx="3917950" cy="461963"/>
          </a:xfrm>
          <a:prstGeom prst="rect">
            <a:avLst/>
          </a:prstGeom>
          <a:gradFill rotWithShape="1">
            <a:gsLst>
              <a:gs pos="0">
                <a:srgbClr val="EDEDED"/>
              </a:gs>
              <a:gs pos="64999">
                <a:srgbClr val="D0D0D0"/>
              </a:gs>
              <a:gs pos="100000">
                <a:srgbClr val="BCBCBC"/>
              </a:gs>
            </a:gsLst>
            <a:lin ang="5400000" scaled="1"/>
          </a:gradFill>
          <a:ln w="6350" cap="rnd">
            <a:solidFill>
              <a:srgbClr val="000000"/>
            </a:solidFill>
            <a:miter lim="800000"/>
            <a:headEnd/>
            <a:tailEnd/>
          </a:ln>
          <a:effectLst>
            <a:outerShdw blurRad="45000" dist="25000" dir="5400000" rotWithShape="0">
              <a:srgbClr val="808080">
                <a:alpha val="37999"/>
              </a:srgbClr>
            </a:outerShdw>
          </a:effectLst>
        </p:spPr>
        <p:txBody>
          <a:bodyPr>
            <a:spAutoFit/>
          </a:bodyPr>
          <a:lstStyle/>
          <a:p>
            <a:pPr eaLnBrk="1" hangingPunct="1">
              <a:defRPr/>
            </a:pPr>
            <a:r>
              <a:rPr lang="en-IN" dirty="0">
                <a:solidFill>
                  <a:schemeClr val="dk1"/>
                </a:solidFill>
                <a:latin typeface="Times New Roman" pitchFamily="18" charset="0"/>
                <a:cs typeface="Times New Roman" pitchFamily="18" charset="0"/>
              </a:rPr>
              <a:t>   </a:t>
            </a:r>
            <a:r>
              <a:rPr lang="en-IN" sz="2400" b="1" dirty="0" err="1">
                <a:solidFill>
                  <a:schemeClr val="dk1"/>
                </a:solidFill>
                <a:latin typeface="Times New Roman" pitchFamily="18" charset="0"/>
                <a:cs typeface="Times New Roman" pitchFamily="18" charset="0"/>
              </a:rPr>
              <a:t>Mandibular</a:t>
            </a:r>
            <a:r>
              <a:rPr lang="en-IN" sz="2400" b="1" dirty="0">
                <a:solidFill>
                  <a:schemeClr val="dk1"/>
                </a:solidFill>
                <a:latin typeface="Times New Roman" pitchFamily="18" charset="0"/>
                <a:cs typeface="Times New Roman" pitchFamily="18" charset="0"/>
              </a:rPr>
              <a:t>  molar  region   </a:t>
            </a:r>
          </a:p>
        </p:txBody>
      </p:sp>
      <p:sp>
        <p:nvSpPr>
          <p:cNvPr id="4" name="TextBox 3">
            <a:extLst>
              <a:ext uri="{FF2B5EF4-FFF2-40B4-BE49-F238E27FC236}">
                <a16:creationId xmlns:a16="http://schemas.microsoft.com/office/drawing/2014/main" id="{1C2E8664-2ED8-584E-89A0-D99FE12E5A35}"/>
              </a:ext>
            </a:extLst>
          </p:cNvPr>
          <p:cNvSpPr txBox="1">
            <a:spLocks noChangeArrowheads="1"/>
          </p:cNvSpPr>
          <p:nvPr/>
        </p:nvSpPr>
        <p:spPr bwMode="auto">
          <a:xfrm>
            <a:off x="4095750" y="5000626"/>
            <a:ext cx="3714750" cy="1323975"/>
          </a:xfrm>
          <a:prstGeom prst="rect">
            <a:avLst/>
          </a:prstGeom>
          <a:gradFill rotWithShape="1">
            <a:gsLst>
              <a:gs pos="0">
                <a:srgbClr val="EDEDED"/>
              </a:gs>
              <a:gs pos="64999">
                <a:srgbClr val="D0D0D0"/>
              </a:gs>
              <a:gs pos="100000">
                <a:srgbClr val="BCBCBC"/>
              </a:gs>
            </a:gsLst>
            <a:lin ang="5400000" scaled="1"/>
          </a:gradFill>
          <a:ln w="6350" cap="rnd">
            <a:solidFill>
              <a:srgbClr val="000000"/>
            </a:solidFill>
            <a:miter lim="800000"/>
            <a:headEnd/>
            <a:tailEnd/>
          </a:ln>
          <a:effectLst>
            <a:outerShdw blurRad="45000" dist="25000" dir="5400000" rotWithShape="0">
              <a:srgbClr val="808080">
                <a:alpha val="37999"/>
              </a:srgbClr>
            </a:outerShdw>
          </a:effectLst>
        </p:spPr>
        <p:txBody>
          <a:bodyPr>
            <a:spAutoFit/>
          </a:bodyPr>
          <a:lstStyle/>
          <a:p>
            <a:pPr eaLnBrk="1" hangingPunct="1">
              <a:defRPr/>
            </a:pPr>
            <a:r>
              <a:rPr lang="en-IN" sz="2000" dirty="0">
                <a:solidFill>
                  <a:schemeClr val="dk1"/>
                </a:solidFill>
                <a:latin typeface="Times New Roman" pitchFamily="18" charset="0"/>
                <a:cs typeface="Times New Roman" pitchFamily="18" charset="0"/>
              </a:rPr>
              <a:t>a – External oblique ridge</a:t>
            </a:r>
          </a:p>
          <a:p>
            <a:pPr eaLnBrk="1" hangingPunct="1">
              <a:defRPr/>
            </a:pPr>
            <a:r>
              <a:rPr lang="en-IN" sz="2000" dirty="0">
                <a:solidFill>
                  <a:schemeClr val="dk1"/>
                </a:solidFill>
                <a:latin typeface="Times New Roman" pitchFamily="18" charset="0"/>
                <a:cs typeface="Times New Roman" pitchFamily="18" charset="0"/>
              </a:rPr>
              <a:t>b – Mylohyoid ridge </a:t>
            </a:r>
          </a:p>
          <a:p>
            <a:pPr eaLnBrk="1" hangingPunct="1">
              <a:defRPr/>
            </a:pPr>
            <a:r>
              <a:rPr lang="en-IN" sz="2000" dirty="0">
                <a:solidFill>
                  <a:schemeClr val="dk1"/>
                </a:solidFill>
                <a:latin typeface="Times New Roman" pitchFamily="18" charset="0"/>
                <a:cs typeface="Times New Roman" pitchFamily="18" charset="0"/>
              </a:rPr>
              <a:t>c – Mandibular canal</a:t>
            </a:r>
          </a:p>
          <a:p>
            <a:pPr eaLnBrk="1" hangingPunct="1">
              <a:defRPr/>
            </a:pPr>
            <a:r>
              <a:rPr lang="en-IN" sz="2000" dirty="0">
                <a:solidFill>
                  <a:schemeClr val="dk1"/>
                </a:solidFill>
                <a:latin typeface="Times New Roman" pitchFamily="18" charset="0"/>
                <a:cs typeface="Times New Roman" pitchFamily="18" charset="0"/>
              </a:rPr>
              <a:t>d- Submandibular gland fossa </a:t>
            </a:r>
          </a:p>
        </p:txBody>
      </p:sp>
    </p:spTree>
    <p:extLst>
      <p:ext uri="{BB962C8B-B14F-4D97-AF65-F5344CB8AC3E}">
        <p14:creationId xmlns:p14="http://schemas.microsoft.com/office/powerpoint/2010/main" val="31024717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مستطيل 1">
            <a:extLst>
              <a:ext uri="{FF2B5EF4-FFF2-40B4-BE49-F238E27FC236}">
                <a16:creationId xmlns:a16="http://schemas.microsoft.com/office/drawing/2014/main" id="{1DB0BD64-B351-AF43-A608-2976467EBB17}"/>
              </a:ext>
            </a:extLst>
          </p:cNvPr>
          <p:cNvSpPr>
            <a:spLocks noChangeArrowheads="1"/>
          </p:cNvSpPr>
          <p:nvPr/>
        </p:nvSpPr>
        <p:spPr bwMode="auto">
          <a:xfrm>
            <a:off x="3810000" y="304801"/>
            <a:ext cx="533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Tx/>
              <a:buNone/>
            </a:pPr>
            <a:r>
              <a:rPr lang="en-US" altLang="en-US" sz="2800">
                <a:latin typeface="Times New Roman" panose="02020603050405020304" pitchFamily="18" charset="0"/>
                <a:cs typeface="Times New Roman" panose="02020603050405020304" pitchFamily="18" charset="0"/>
              </a:rPr>
              <a:t>External Oblique Ridge</a:t>
            </a:r>
            <a:endParaRPr lang="ar-IQ" altLang="en-US" sz="2800">
              <a:latin typeface="Times New Roman" panose="02020603050405020304" pitchFamily="18" charset="0"/>
              <a:cs typeface="Times New Roman" panose="02020603050405020304" pitchFamily="18" charset="0"/>
            </a:endParaRPr>
          </a:p>
        </p:txBody>
      </p:sp>
      <p:sp>
        <p:nvSpPr>
          <p:cNvPr id="90115" name="مستطيل 2">
            <a:extLst>
              <a:ext uri="{FF2B5EF4-FFF2-40B4-BE49-F238E27FC236}">
                <a16:creationId xmlns:a16="http://schemas.microsoft.com/office/drawing/2014/main" id="{B297B8C9-20A2-2E4A-BDD7-133295A041A9}"/>
              </a:ext>
            </a:extLst>
          </p:cNvPr>
          <p:cNvSpPr>
            <a:spLocks noChangeArrowheads="1"/>
          </p:cNvSpPr>
          <p:nvPr/>
        </p:nvSpPr>
        <p:spPr bwMode="auto">
          <a:xfrm>
            <a:off x="2667000" y="990601"/>
            <a:ext cx="68580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Linear prominence of bone located on external surface of mandible extending downwards and is a continuation of anterior border of ramus.</a:t>
            </a:r>
          </a:p>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It appears as a radiopaque line extending downwards and forwards from ant. border of mandible  &amp; ends in 3</a:t>
            </a:r>
            <a:r>
              <a:rPr lang="en-US" altLang="en-US" sz="2000" baseline="30000">
                <a:latin typeface="Times New Roman" panose="02020603050405020304" pitchFamily="18" charset="0"/>
                <a:cs typeface="Times New Roman" panose="02020603050405020304" pitchFamily="18" charset="0"/>
              </a:rPr>
              <a:t>rd</a:t>
            </a:r>
            <a:r>
              <a:rPr lang="en-US" altLang="en-US" sz="2000">
                <a:latin typeface="Times New Roman" panose="02020603050405020304" pitchFamily="18" charset="0"/>
                <a:cs typeface="Times New Roman" panose="02020603050405020304" pitchFamily="18" charset="0"/>
              </a:rPr>
              <a:t> molar region.</a:t>
            </a:r>
          </a:p>
          <a:p>
            <a:pPr eaLnBrk="1" hangingPunct="1">
              <a:buClrTx/>
              <a:buSzTx/>
              <a:buFont typeface="Arial" panose="020B0604020202020204" pitchFamily="34" charset="0"/>
              <a:buChar char="•"/>
            </a:pPr>
            <a:r>
              <a:rPr lang="en-US" altLang="en-US" sz="2000">
                <a:latin typeface="Times New Roman" panose="02020603050405020304" pitchFamily="18" charset="0"/>
                <a:cs typeface="Times New Roman" panose="02020603050405020304" pitchFamily="18" charset="0"/>
              </a:rPr>
              <a:t>It is a line of attachment of the buccinator muscle.</a:t>
            </a:r>
          </a:p>
          <a:p>
            <a:pPr eaLnBrk="1" hangingPunct="1">
              <a:buClrTx/>
              <a:buSzTx/>
              <a:buFontTx/>
              <a:buNone/>
            </a:pPr>
            <a:r>
              <a:rPr lang="en-IN" altLang="en-US" sz="2000" b="1">
                <a:latin typeface="Arial" panose="020B0604020202020204" pitchFamily="34" charset="0"/>
              </a:rPr>
              <a:t> </a:t>
            </a:r>
            <a:endParaRPr lang="en-US" altLang="en-US" sz="2000">
              <a:latin typeface="Times New Roman" panose="02020603050405020304" pitchFamily="18" charset="0"/>
              <a:cs typeface="Times New Roman" panose="02020603050405020304" pitchFamily="18" charset="0"/>
            </a:endParaRP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pic>
        <p:nvPicPr>
          <p:cNvPr id="82946" name="Picture 2">
            <a:extLst>
              <a:ext uri="{FF2B5EF4-FFF2-40B4-BE49-F238E27FC236}">
                <a16:creationId xmlns:a16="http://schemas.microsoft.com/office/drawing/2014/main" id="{AF1DEFD3-29FF-1D4D-99BB-A5B4D586A10E}"/>
              </a:ext>
            </a:extLst>
          </p:cNvPr>
          <p:cNvPicPr>
            <a:picLocks noChangeAspect="1" noChangeArrowheads="1"/>
          </p:cNvPicPr>
          <p:nvPr/>
        </p:nvPicPr>
        <p:blipFill>
          <a:blip r:embed="rId2"/>
          <a:srcRect/>
          <a:stretch>
            <a:fillRect/>
          </a:stretch>
        </p:blipFill>
        <p:spPr bwMode="auto">
          <a:xfrm>
            <a:off x="7467600" y="3581400"/>
            <a:ext cx="3035685" cy="2209800"/>
          </a:xfrm>
          <a:prstGeom prst="rect">
            <a:avLst/>
          </a:prstGeom>
          <a:ln>
            <a:noFill/>
          </a:ln>
          <a:effectLst>
            <a:softEdge rad="112500"/>
          </a:effectLst>
        </p:spPr>
      </p:pic>
      <p:pic>
        <p:nvPicPr>
          <p:cNvPr id="5" name="صورة 4" descr="18.png">
            <a:extLst>
              <a:ext uri="{FF2B5EF4-FFF2-40B4-BE49-F238E27FC236}">
                <a16:creationId xmlns:a16="http://schemas.microsoft.com/office/drawing/2014/main" id="{32673F28-351B-FD48-9E76-080413B5CDB2}"/>
              </a:ext>
            </a:extLst>
          </p:cNvPr>
          <p:cNvPicPr>
            <a:picLocks noChangeAspect="1"/>
          </p:cNvPicPr>
          <p:nvPr/>
        </p:nvPicPr>
        <p:blipFill>
          <a:blip r:embed="rId3"/>
          <a:stretch>
            <a:fillRect/>
          </a:stretch>
        </p:blipFill>
        <p:spPr>
          <a:xfrm>
            <a:off x="1614600" y="3505200"/>
            <a:ext cx="2710100" cy="2286000"/>
          </a:xfrm>
          <a:prstGeom prst="rect">
            <a:avLst/>
          </a:prstGeom>
          <a:ln>
            <a:noFill/>
          </a:ln>
          <a:effectLst>
            <a:softEdge rad="112500"/>
          </a:effectLst>
        </p:spPr>
      </p:pic>
      <p:pic>
        <p:nvPicPr>
          <p:cNvPr id="6" name="صورة 5" descr="19.png">
            <a:extLst>
              <a:ext uri="{FF2B5EF4-FFF2-40B4-BE49-F238E27FC236}">
                <a16:creationId xmlns:a16="http://schemas.microsoft.com/office/drawing/2014/main" id="{9CCA925C-E0F2-0044-9269-EF9F35E54F90}"/>
              </a:ext>
            </a:extLst>
          </p:cNvPr>
          <p:cNvPicPr>
            <a:picLocks noChangeAspect="1"/>
          </p:cNvPicPr>
          <p:nvPr/>
        </p:nvPicPr>
        <p:blipFill>
          <a:blip r:embed="rId4"/>
          <a:stretch>
            <a:fillRect/>
          </a:stretch>
        </p:blipFill>
        <p:spPr>
          <a:xfrm>
            <a:off x="4368478" y="3505200"/>
            <a:ext cx="3058584" cy="2286000"/>
          </a:xfrm>
          <a:prstGeom prst="rect">
            <a:avLst/>
          </a:prstGeom>
          <a:ln>
            <a:noFill/>
          </a:ln>
          <a:effectLst>
            <a:softEdge rad="112500"/>
          </a:effectLst>
        </p:spPr>
      </p:pic>
    </p:spTree>
    <p:extLst>
      <p:ext uri="{BB962C8B-B14F-4D97-AF65-F5344CB8AC3E}">
        <p14:creationId xmlns:p14="http://schemas.microsoft.com/office/powerpoint/2010/main" val="387899311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20.png">
            <a:extLst>
              <a:ext uri="{FF2B5EF4-FFF2-40B4-BE49-F238E27FC236}">
                <a16:creationId xmlns:a16="http://schemas.microsoft.com/office/drawing/2014/main" id="{C9F3D455-7C4F-0E48-A0B0-6B1181E2A2C1}"/>
              </a:ext>
            </a:extLst>
          </p:cNvPr>
          <p:cNvPicPr>
            <a:picLocks noChangeAspect="1"/>
          </p:cNvPicPr>
          <p:nvPr/>
        </p:nvPicPr>
        <p:blipFill>
          <a:blip r:embed="rId2"/>
          <a:stretch>
            <a:fillRect/>
          </a:stretch>
        </p:blipFill>
        <p:spPr>
          <a:xfrm>
            <a:off x="2286000" y="914400"/>
            <a:ext cx="3842502" cy="3048000"/>
          </a:xfrm>
          <a:prstGeom prst="rect">
            <a:avLst/>
          </a:prstGeom>
          <a:ln>
            <a:noFill/>
          </a:ln>
          <a:effectLst>
            <a:softEdge rad="112500"/>
          </a:effectLst>
        </p:spPr>
      </p:pic>
      <p:pic>
        <p:nvPicPr>
          <p:cNvPr id="3" name="صورة 2" descr="21.png">
            <a:extLst>
              <a:ext uri="{FF2B5EF4-FFF2-40B4-BE49-F238E27FC236}">
                <a16:creationId xmlns:a16="http://schemas.microsoft.com/office/drawing/2014/main" id="{FB7704CB-D927-F145-A104-5A4BAA560E57}"/>
              </a:ext>
            </a:extLst>
          </p:cNvPr>
          <p:cNvPicPr>
            <a:picLocks noChangeAspect="1"/>
          </p:cNvPicPr>
          <p:nvPr/>
        </p:nvPicPr>
        <p:blipFill>
          <a:blip r:embed="rId3"/>
          <a:stretch>
            <a:fillRect/>
          </a:stretch>
        </p:blipFill>
        <p:spPr>
          <a:xfrm>
            <a:off x="6400801" y="914400"/>
            <a:ext cx="3820939" cy="3048000"/>
          </a:xfrm>
          <a:prstGeom prst="rect">
            <a:avLst/>
          </a:prstGeom>
          <a:ln>
            <a:noFill/>
          </a:ln>
          <a:effectLst>
            <a:softEdge rad="112500"/>
          </a:effectLst>
        </p:spPr>
      </p:pic>
      <p:sp>
        <p:nvSpPr>
          <p:cNvPr id="91140" name="مستطيل 3">
            <a:extLst>
              <a:ext uri="{FF2B5EF4-FFF2-40B4-BE49-F238E27FC236}">
                <a16:creationId xmlns:a16="http://schemas.microsoft.com/office/drawing/2014/main" id="{02F4AEBE-5122-F941-95EC-C5FBB69C5A9C}"/>
              </a:ext>
            </a:extLst>
          </p:cNvPr>
          <p:cNvSpPr>
            <a:spLocks noChangeArrowheads="1"/>
          </p:cNvSpPr>
          <p:nvPr/>
        </p:nvSpPr>
        <p:spPr bwMode="auto">
          <a:xfrm>
            <a:off x="2667000" y="4267200"/>
            <a:ext cx="7162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IN" altLang="en-US" sz="2000">
                <a:latin typeface="Times New Roman" panose="02020603050405020304" pitchFamily="18" charset="0"/>
                <a:cs typeface="Times New Roman" panose="02020603050405020304" pitchFamily="18" charset="0"/>
              </a:rPr>
              <a:t>The external oblique ridge  (red arrows)  and the mylohyoid ridge (blue arrows) usually run parallel to each other , with the external oblique ridge always being higher on the film .</a:t>
            </a:r>
          </a:p>
        </p:txBody>
      </p:sp>
    </p:spTree>
    <p:extLst>
      <p:ext uri="{BB962C8B-B14F-4D97-AF65-F5344CB8AC3E}">
        <p14:creationId xmlns:p14="http://schemas.microsoft.com/office/powerpoint/2010/main" val="255432706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مستطيل 1">
            <a:extLst>
              <a:ext uri="{FF2B5EF4-FFF2-40B4-BE49-F238E27FC236}">
                <a16:creationId xmlns:a16="http://schemas.microsoft.com/office/drawing/2014/main" id="{421CC6F6-260C-2146-9136-5A2BC1A7D55B}"/>
              </a:ext>
            </a:extLst>
          </p:cNvPr>
          <p:cNvSpPr>
            <a:spLocks noChangeArrowheads="1"/>
          </p:cNvSpPr>
          <p:nvPr/>
        </p:nvSpPr>
        <p:spPr bwMode="auto">
          <a:xfrm>
            <a:off x="3810000" y="304801"/>
            <a:ext cx="457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400">
                <a:latin typeface="Times New Roman" panose="02020603050405020304" pitchFamily="18" charset="0"/>
                <a:cs typeface="Times New Roman" panose="02020603050405020304" pitchFamily="18" charset="0"/>
              </a:rPr>
              <a:t>Internal Oblique Ridge</a:t>
            </a:r>
            <a:endParaRPr lang="ar-IQ" altLang="en-US" sz="2400">
              <a:latin typeface="Times New Roman" panose="02020603050405020304" pitchFamily="18" charset="0"/>
              <a:cs typeface="Times New Roman" panose="02020603050405020304" pitchFamily="18" charset="0"/>
            </a:endParaRPr>
          </a:p>
        </p:txBody>
      </p:sp>
      <p:sp>
        <p:nvSpPr>
          <p:cNvPr id="92163" name="مستطيل 2">
            <a:extLst>
              <a:ext uri="{FF2B5EF4-FFF2-40B4-BE49-F238E27FC236}">
                <a16:creationId xmlns:a16="http://schemas.microsoft.com/office/drawing/2014/main" id="{375591C8-3CFD-EF47-9708-9554730FF789}"/>
              </a:ext>
            </a:extLst>
          </p:cNvPr>
          <p:cNvSpPr>
            <a:spLocks noChangeArrowheads="1"/>
          </p:cNvSpPr>
          <p:nvPr/>
        </p:nvSpPr>
        <p:spPr bwMode="auto">
          <a:xfrm>
            <a:off x="2438400" y="914401"/>
            <a:ext cx="75438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a:p>
            <a:pPr eaLnBrk="1" hangingPunct="1">
              <a:buClrTx/>
              <a:buSzTx/>
              <a:buFontTx/>
              <a:buNone/>
            </a:pPr>
            <a:r>
              <a:rPr lang="en-US" altLang="en-US" sz="2000">
                <a:latin typeface="Times New Roman" panose="02020603050405020304" pitchFamily="18" charset="0"/>
                <a:cs typeface="Times New Roman" panose="02020603050405020304" pitchFamily="18" charset="0"/>
              </a:rPr>
              <a:t>Linear prominence of bone located on </a:t>
            </a:r>
            <a:r>
              <a:rPr lang="en-US" altLang="en-US" sz="2000">
                <a:solidFill>
                  <a:srgbClr val="FF0000"/>
                </a:solidFill>
                <a:latin typeface="Times New Roman" panose="02020603050405020304" pitchFamily="18" charset="0"/>
                <a:cs typeface="Times New Roman" panose="02020603050405020304" pitchFamily="18" charset="0"/>
              </a:rPr>
              <a:t>internal surface </a:t>
            </a:r>
            <a:r>
              <a:rPr lang="en-US" altLang="en-US" sz="2000">
                <a:latin typeface="Times New Roman" panose="02020603050405020304" pitchFamily="18" charset="0"/>
                <a:cs typeface="Times New Roman" panose="02020603050405020304" pitchFamily="18" charset="0"/>
              </a:rPr>
              <a:t>of the mandible.</a:t>
            </a:r>
            <a:endParaRPr lang="en-IN" altLang="en-US" sz="2000">
              <a:latin typeface="Times New Roman" panose="02020603050405020304" pitchFamily="18" charset="0"/>
              <a:cs typeface="Times New Roman" panose="02020603050405020304" pitchFamily="18" charset="0"/>
            </a:endParaRPr>
          </a:p>
          <a:p>
            <a:pPr eaLnBrk="1" hangingPunct="1">
              <a:buClrTx/>
              <a:buSzTx/>
              <a:buFontTx/>
              <a:buNone/>
            </a:pPr>
            <a:r>
              <a:rPr lang="en-IN" altLang="en-US" sz="2000">
                <a:latin typeface="Times New Roman" panose="02020603050405020304" pitchFamily="18" charset="0"/>
                <a:cs typeface="Times New Roman" panose="02020603050405020304" pitchFamily="18" charset="0"/>
              </a:rPr>
              <a:t>It appears as a radio opaque Line, descending downwards and  forward from coronoid process, in a horizontal position, stop at the third </a:t>
            </a:r>
          </a:p>
          <a:p>
            <a:pPr eaLnBrk="1" hangingPunct="1">
              <a:buClrTx/>
              <a:buSzTx/>
              <a:buFontTx/>
              <a:buNone/>
            </a:pPr>
            <a:r>
              <a:rPr lang="en-IN" altLang="en-US" sz="2000">
                <a:latin typeface="Times New Roman" panose="02020603050405020304" pitchFamily="18" charset="0"/>
                <a:cs typeface="Times New Roman" panose="02020603050405020304" pitchFamily="18" charset="0"/>
              </a:rPr>
              <a:t>molar area or become continuous with the mylohyoid line.</a:t>
            </a:r>
          </a:p>
          <a:p>
            <a:pPr eaLnBrk="1" hangingPunct="1">
              <a:buClrTx/>
              <a:buSzTx/>
              <a:buFontTx/>
              <a:buNone/>
            </a:pPr>
            <a:r>
              <a:rPr lang="en-IN" altLang="en-US" sz="2000">
                <a:latin typeface="Times New Roman" panose="02020603050405020304" pitchFamily="18" charset="0"/>
                <a:cs typeface="Times New Roman" panose="02020603050405020304" pitchFamily="18" charset="0"/>
              </a:rPr>
              <a:t>Its placed below the external oblique ridge.</a:t>
            </a:r>
          </a:p>
          <a:p>
            <a:pPr eaLnBrk="1" hangingPunct="1">
              <a:buClrTx/>
              <a:buSzTx/>
              <a:buFontTx/>
              <a:buNone/>
            </a:pPr>
            <a:endParaRPr lang="en-IN" altLang="en-US" sz="2000">
              <a:latin typeface="Times New Roman" panose="02020603050405020304" pitchFamily="18" charset="0"/>
              <a:cs typeface="Times New Roman" panose="02020603050405020304" pitchFamily="18" charset="0"/>
            </a:endParaRP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1F6C4720-2C20-154B-A4F6-867EC3170CE2}"/>
              </a:ext>
            </a:extLst>
          </p:cNvPr>
          <p:cNvPicPr>
            <a:picLocks noChangeAspect="1" noChangeArrowheads="1"/>
          </p:cNvPicPr>
          <p:nvPr/>
        </p:nvPicPr>
        <p:blipFill>
          <a:blip r:embed="rId2" cstate="print"/>
          <a:srcRect/>
          <a:stretch>
            <a:fillRect/>
          </a:stretch>
        </p:blipFill>
        <p:spPr bwMode="auto">
          <a:xfrm>
            <a:off x="4419600" y="3200400"/>
            <a:ext cx="3643338" cy="2428892"/>
          </a:xfrm>
          <a:prstGeom prst="rect">
            <a:avLst/>
          </a:prstGeom>
          <a:ln>
            <a:noFill/>
          </a:ln>
          <a:effectLst>
            <a:softEdge rad="112500"/>
          </a:effectLst>
        </p:spPr>
      </p:pic>
    </p:spTree>
    <p:extLst>
      <p:ext uri="{BB962C8B-B14F-4D97-AF65-F5344CB8AC3E}">
        <p14:creationId xmlns:p14="http://schemas.microsoft.com/office/powerpoint/2010/main" val="410475706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مستطيل 1">
            <a:extLst>
              <a:ext uri="{FF2B5EF4-FFF2-40B4-BE49-F238E27FC236}">
                <a16:creationId xmlns:a16="http://schemas.microsoft.com/office/drawing/2014/main" id="{FB51EF38-3ADB-6E46-BCD7-5FF69C071465}"/>
              </a:ext>
            </a:extLst>
          </p:cNvPr>
          <p:cNvSpPr>
            <a:spLocks noChangeArrowheads="1"/>
          </p:cNvSpPr>
          <p:nvPr/>
        </p:nvSpPr>
        <p:spPr bwMode="auto">
          <a:xfrm>
            <a:off x="2362200" y="228600"/>
            <a:ext cx="75438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br>
              <a:rPr lang="en-US" altLang="en-US" sz="2800">
                <a:latin typeface="Times New Roman" panose="02020603050405020304" pitchFamily="18" charset="0"/>
                <a:cs typeface="Times New Roman" panose="02020603050405020304" pitchFamily="18" charset="0"/>
              </a:rPr>
            </a:br>
            <a:r>
              <a:rPr lang="en-US" altLang="en-US" sz="2800">
                <a:latin typeface="Times New Roman" panose="02020603050405020304" pitchFamily="18" charset="0"/>
                <a:cs typeface="Times New Roman" panose="02020603050405020304" pitchFamily="18" charset="0"/>
              </a:rPr>
              <a:t> Inferior Border Of The Mandible</a:t>
            </a:r>
            <a:endParaRPr lang="ar-IQ" altLang="en-US" sz="2800">
              <a:latin typeface="Times New Roman" panose="02020603050405020304" pitchFamily="18" charset="0"/>
              <a:cs typeface="Times New Roman" panose="02020603050405020304" pitchFamily="18" charset="0"/>
            </a:endParaRPr>
          </a:p>
        </p:txBody>
      </p:sp>
      <p:sp>
        <p:nvSpPr>
          <p:cNvPr id="3" name="Content Placeholder 4">
            <a:extLst>
              <a:ext uri="{FF2B5EF4-FFF2-40B4-BE49-F238E27FC236}">
                <a16:creationId xmlns:a16="http://schemas.microsoft.com/office/drawing/2014/main" id="{50DDE0BA-6D4C-8449-9077-5C7CFD0831DB}"/>
              </a:ext>
            </a:extLst>
          </p:cNvPr>
          <p:cNvSpPr txBox="1">
            <a:spLocks/>
          </p:cNvSpPr>
          <p:nvPr/>
        </p:nvSpPr>
        <p:spPr>
          <a:xfrm>
            <a:off x="1981200" y="1774826"/>
            <a:ext cx="8229600" cy="4625975"/>
          </a:xfrm>
          <a:prstGeom prst="rect">
            <a:avLst/>
          </a:prstGeom>
        </p:spPr>
        <p:txBody>
          <a:bodyPr/>
          <a:lstStyle/>
          <a:p>
            <a:pPr marL="438150" indent="-319088">
              <a:buClr>
                <a:schemeClr val="accent1"/>
              </a:buClr>
              <a:buSzPct val="80000"/>
              <a:defRPr/>
            </a:pPr>
            <a:r>
              <a:rPr lang="en-US" sz="3200" dirty="0">
                <a:latin typeface="Times New Roman" pitchFamily="18" charset="0"/>
                <a:cs typeface="Times New Roman" pitchFamily="18" charset="0"/>
              </a:rPr>
              <a:t>Occasionally, seen as a dense broad radiopaque band of bone</a:t>
            </a:r>
            <a:r>
              <a:rPr lang="en-US" sz="3200" dirty="0"/>
              <a:t>.</a:t>
            </a:r>
          </a:p>
          <a:p>
            <a:pPr marL="438150" indent="-319088">
              <a:buClr>
                <a:schemeClr val="accent1"/>
              </a:buClr>
              <a:buSzPct val="80000"/>
              <a:buFont typeface="Wingdings 2" pitchFamily="18" charset="2"/>
              <a:buChar char=""/>
              <a:defRPr/>
            </a:pPr>
            <a:endParaRPr lang="en-US" sz="3200" dirty="0"/>
          </a:p>
        </p:txBody>
      </p:sp>
      <p:pic>
        <p:nvPicPr>
          <p:cNvPr id="83970" name="Picture 2">
            <a:extLst>
              <a:ext uri="{FF2B5EF4-FFF2-40B4-BE49-F238E27FC236}">
                <a16:creationId xmlns:a16="http://schemas.microsoft.com/office/drawing/2014/main" id="{A9C7BAFB-5F59-364F-9F65-A46C06C8276A}"/>
              </a:ext>
            </a:extLst>
          </p:cNvPr>
          <p:cNvPicPr>
            <a:picLocks noChangeAspect="1" noChangeArrowheads="1"/>
          </p:cNvPicPr>
          <p:nvPr/>
        </p:nvPicPr>
        <p:blipFill>
          <a:blip r:embed="rId2"/>
          <a:srcRect/>
          <a:stretch>
            <a:fillRect/>
          </a:stretch>
        </p:blipFill>
        <p:spPr bwMode="auto">
          <a:xfrm>
            <a:off x="4038601" y="3200400"/>
            <a:ext cx="4543425" cy="3257550"/>
          </a:xfrm>
          <a:prstGeom prst="rect">
            <a:avLst/>
          </a:prstGeom>
          <a:ln>
            <a:noFill/>
          </a:ln>
          <a:effectLst>
            <a:softEdge rad="112500"/>
          </a:effectLst>
        </p:spPr>
      </p:pic>
    </p:spTree>
    <p:extLst>
      <p:ext uri="{BB962C8B-B14F-4D97-AF65-F5344CB8AC3E}">
        <p14:creationId xmlns:p14="http://schemas.microsoft.com/office/powerpoint/2010/main" val="4172330907"/>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مستطيل 1">
            <a:extLst>
              <a:ext uri="{FF2B5EF4-FFF2-40B4-BE49-F238E27FC236}">
                <a16:creationId xmlns:a16="http://schemas.microsoft.com/office/drawing/2014/main" id="{F4D44566-588E-AE4D-8D03-678E7D013961}"/>
              </a:ext>
            </a:extLst>
          </p:cNvPr>
          <p:cNvSpPr>
            <a:spLocks noChangeArrowheads="1"/>
          </p:cNvSpPr>
          <p:nvPr/>
        </p:nvSpPr>
        <p:spPr bwMode="auto">
          <a:xfrm>
            <a:off x="3581400" y="381001"/>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800">
                <a:latin typeface="Times New Roman" panose="02020603050405020304" pitchFamily="18" charset="0"/>
                <a:cs typeface="Times New Roman" panose="02020603050405020304" pitchFamily="18" charset="0"/>
              </a:rPr>
              <a:t>  Coronoid Process</a:t>
            </a:r>
            <a:endParaRPr lang="ar-IQ" altLang="en-US" sz="2800">
              <a:latin typeface="Times New Roman" panose="02020603050405020304" pitchFamily="18" charset="0"/>
              <a:cs typeface="Times New Roman" panose="02020603050405020304" pitchFamily="18" charset="0"/>
            </a:endParaRPr>
          </a:p>
        </p:txBody>
      </p:sp>
      <p:sp>
        <p:nvSpPr>
          <p:cNvPr id="94211" name="مستطيل 2">
            <a:extLst>
              <a:ext uri="{FF2B5EF4-FFF2-40B4-BE49-F238E27FC236}">
                <a16:creationId xmlns:a16="http://schemas.microsoft.com/office/drawing/2014/main" id="{BCB5669B-5ADA-7E4C-8D47-222CFB21AD81}"/>
              </a:ext>
            </a:extLst>
          </p:cNvPr>
          <p:cNvSpPr>
            <a:spLocks noChangeArrowheads="1"/>
          </p:cNvSpPr>
          <p:nvPr/>
        </p:nvSpPr>
        <p:spPr bwMode="auto">
          <a:xfrm>
            <a:off x="2514600" y="1295400"/>
            <a:ext cx="76200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000">
                <a:latin typeface="Times New Roman" panose="02020603050405020304" pitchFamily="18" charset="0"/>
                <a:cs typeface="Times New Roman" panose="02020603050405020304" pitchFamily="18" charset="0"/>
              </a:rPr>
              <a:t>It is a marked prominence of bone on the ant. ramus of the mandible.</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Not seen on a mandibular PA but appears on a maxillary molars PA.</a:t>
            </a:r>
          </a:p>
          <a:p>
            <a:pPr eaLnBrk="1" hangingPunct="1">
              <a:buClrTx/>
              <a:buSzTx/>
              <a:buFontTx/>
              <a:buNone/>
            </a:pPr>
            <a:r>
              <a:rPr lang="en-US" altLang="en-US" sz="2000">
                <a:latin typeface="Times New Roman" panose="02020603050405020304" pitchFamily="18" charset="0"/>
                <a:cs typeface="Times New Roman" panose="02020603050405020304" pitchFamily="18" charset="0"/>
              </a:rPr>
              <a:t>It is seen as a triangular radiopacity superimposed over or inferior to maxillary tuberosity.</a:t>
            </a:r>
          </a:p>
          <a:p>
            <a:pPr eaLnBrk="1" hangingPunct="1">
              <a:buClrTx/>
              <a:buSzTx/>
              <a:buFontTx/>
              <a:buNone/>
            </a:pPr>
            <a:endParaRPr lang="en-US" altLang="en-US" sz="2000">
              <a:latin typeface="Times New Roman" panose="02020603050405020304" pitchFamily="18" charset="0"/>
              <a:cs typeface="Times New Roman" panose="02020603050405020304" pitchFamily="18" charset="0"/>
            </a:endParaRPr>
          </a:p>
        </p:txBody>
      </p:sp>
      <p:pic>
        <p:nvPicPr>
          <p:cNvPr id="84994" name="Picture 2">
            <a:extLst>
              <a:ext uri="{FF2B5EF4-FFF2-40B4-BE49-F238E27FC236}">
                <a16:creationId xmlns:a16="http://schemas.microsoft.com/office/drawing/2014/main" id="{F21CF74F-203E-DA49-9C34-81B6060B7335}"/>
              </a:ext>
            </a:extLst>
          </p:cNvPr>
          <p:cNvPicPr>
            <a:picLocks noChangeAspect="1" noChangeArrowheads="1"/>
          </p:cNvPicPr>
          <p:nvPr/>
        </p:nvPicPr>
        <p:blipFill>
          <a:blip r:embed="rId2"/>
          <a:srcRect/>
          <a:stretch>
            <a:fillRect/>
          </a:stretch>
        </p:blipFill>
        <p:spPr bwMode="auto">
          <a:xfrm>
            <a:off x="3810001" y="2971801"/>
            <a:ext cx="4295775" cy="3248025"/>
          </a:xfrm>
          <a:prstGeom prst="rect">
            <a:avLst/>
          </a:prstGeom>
          <a:ln>
            <a:noFill/>
          </a:ln>
          <a:effectLst>
            <a:softEdge rad="112500"/>
          </a:effectLst>
        </p:spPr>
      </p:pic>
    </p:spTree>
    <p:extLst>
      <p:ext uri="{BB962C8B-B14F-4D97-AF65-F5344CB8AC3E}">
        <p14:creationId xmlns:p14="http://schemas.microsoft.com/office/powerpoint/2010/main" val="2509086089"/>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3" descr="landmarks.jpg">
            <a:extLst>
              <a:ext uri="{FF2B5EF4-FFF2-40B4-BE49-F238E27FC236}">
                <a16:creationId xmlns:a16="http://schemas.microsoft.com/office/drawing/2014/main" id="{F82CCED4-430D-8C4D-97E8-B62B20BA26F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0"/>
            <a:ext cx="9172575"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033549"/>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a:extLst>
              <a:ext uri="{FF2B5EF4-FFF2-40B4-BE49-F238E27FC236}">
                <a16:creationId xmlns:a16="http://schemas.microsoft.com/office/drawing/2014/main" id="{51770B05-B630-784C-B09C-3B60759FF7D9}"/>
              </a:ext>
            </a:extLst>
          </p:cNvPr>
          <p:cNvSpPr>
            <a:spLocks noGrp="1" noChangeArrowheads="1"/>
          </p:cNvSpPr>
          <p:nvPr>
            <p:ph type="title"/>
          </p:nvPr>
        </p:nvSpPr>
        <p:spPr/>
        <p:txBody>
          <a:bodyPr>
            <a:normAutofit/>
          </a:bodyPr>
          <a:lstStyle/>
          <a:p>
            <a:pPr eaLnBrk="1" hangingPunct="1">
              <a:defRPr/>
            </a:pPr>
            <a:r>
              <a:rPr lang="en-US" sz="4000"/>
              <a:t>Radiographic Appearance of Dental Restorative Material </a:t>
            </a:r>
          </a:p>
        </p:txBody>
      </p:sp>
      <p:pic>
        <p:nvPicPr>
          <p:cNvPr id="96258" name="Picture 5" descr="Fig20-01">
            <a:extLst>
              <a:ext uri="{FF2B5EF4-FFF2-40B4-BE49-F238E27FC236}">
                <a16:creationId xmlns:a16="http://schemas.microsoft.com/office/drawing/2014/main" id="{18F6627C-8288-644D-BDCE-02272F7CA4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6688" y="1981201"/>
            <a:ext cx="4837112" cy="387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59" name="Rectangle 6">
            <a:extLst>
              <a:ext uri="{FF2B5EF4-FFF2-40B4-BE49-F238E27FC236}">
                <a16:creationId xmlns:a16="http://schemas.microsoft.com/office/drawing/2014/main" id="{42C756A5-A136-5843-A835-D32B0883B673}"/>
              </a:ext>
            </a:extLst>
          </p:cNvPr>
          <p:cNvSpPr>
            <a:spLocks noChangeArrowheads="1"/>
          </p:cNvSpPr>
          <p:nvPr/>
        </p:nvSpPr>
        <p:spPr bwMode="auto">
          <a:xfrm>
            <a:off x="7594600" y="2000250"/>
            <a:ext cx="27940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a:t>Dental materials.</a:t>
            </a:r>
            <a:r>
              <a:rPr lang="en-US" altLang="en-US" sz="1400"/>
              <a:t> This radiograph shows several metallic and non-metallic dental materials. Since all of the metal restorations are equally radiopaque, their size and shape is observed to determine the type of material. The materials present in this radiograph are: (</a:t>
            </a:r>
            <a:r>
              <a:rPr lang="en-US" altLang="en-US" sz="1400" b="1"/>
              <a:t>1</a:t>
            </a:r>
            <a:r>
              <a:rPr lang="en-US" altLang="en-US" sz="1400"/>
              <a:t>) amalgam;(</a:t>
            </a:r>
            <a:r>
              <a:rPr lang="en-US" altLang="en-US" sz="1400" b="1"/>
              <a:t>2</a:t>
            </a:r>
            <a:r>
              <a:rPr lang="en-US" altLang="en-US" sz="1400"/>
              <a:t>) porcelain-fused-to-metal crown; (</a:t>
            </a:r>
            <a:r>
              <a:rPr lang="en-US" altLang="en-US" sz="1400" b="1"/>
              <a:t>3</a:t>
            </a:r>
            <a:r>
              <a:rPr lang="en-US" altLang="en-US" sz="1400"/>
              <a:t>) post and core; (</a:t>
            </a:r>
            <a:r>
              <a:rPr lang="en-US" altLang="en-US" sz="1400" b="1"/>
              <a:t>4</a:t>
            </a:r>
            <a:r>
              <a:rPr lang="en-US" altLang="en-US" sz="1400"/>
              <a:t>) gutta percha;  (</a:t>
            </a:r>
            <a:r>
              <a:rPr lang="en-US" altLang="en-US" sz="1400" b="1"/>
              <a:t>5</a:t>
            </a:r>
            <a:r>
              <a:rPr lang="en-US" altLang="en-US" sz="1400"/>
              <a:t>) base material; (</a:t>
            </a:r>
            <a:r>
              <a:rPr lang="en-US" altLang="en-US" sz="1400" b="1"/>
              <a:t>6</a:t>
            </a:r>
            <a:r>
              <a:rPr lang="en-US" altLang="en-US" sz="1400"/>
              <a:t>) full metal crown, which is the posterior abutment of a three-unit bridge; (</a:t>
            </a:r>
            <a:r>
              <a:rPr lang="en-US" altLang="en-US" sz="1400" b="1"/>
              <a:t>7</a:t>
            </a:r>
            <a:r>
              <a:rPr lang="en-US" altLang="en-US" sz="1400"/>
              <a:t>) retention pin; and (</a:t>
            </a:r>
            <a:r>
              <a:rPr lang="en-US" altLang="en-US" sz="1400" b="1"/>
              <a:t>8</a:t>
            </a:r>
            <a:r>
              <a:rPr lang="en-US" altLang="en-US" sz="1400"/>
              <a:t>) metal pontic (part of the three-unit bridge).</a:t>
            </a:r>
          </a:p>
        </p:txBody>
      </p:sp>
    </p:spTree>
    <p:extLst>
      <p:ext uri="{BB962C8B-B14F-4D97-AF65-F5344CB8AC3E}">
        <p14:creationId xmlns:p14="http://schemas.microsoft.com/office/powerpoint/2010/main" val="3378053781"/>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Picture 4" descr="lamina dura">
            <a:extLst>
              <a:ext uri="{FF2B5EF4-FFF2-40B4-BE49-F238E27FC236}">
                <a16:creationId xmlns:a16="http://schemas.microsoft.com/office/drawing/2014/main" id="{C58121D1-4ACB-4F40-8FD6-50BED6157D2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19400" y="1524000"/>
            <a:ext cx="6629400" cy="4737100"/>
          </a:xfrm>
        </p:spPr>
      </p:pic>
      <p:sp>
        <p:nvSpPr>
          <p:cNvPr id="3" name="Rectangle 2">
            <a:extLst>
              <a:ext uri="{FF2B5EF4-FFF2-40B4-BE49-F238E27FC236}">
                <a16:creationId xmlns:a16="http://schemas.microsoft.com/office/drawing/2014/main" id="{A2DEFFEE-B1F9-1A41-88D6-563BADBA511B}"/>
              </a:ext>
            </a:extLst>
          </p:cNvPr>
          <p:cNvSpPr>
            <a:spLocks noGrp="1" noChangeArrowheads="1"/>
          </p:cNvSpPr>
          <p:nvPr>
            <p:ph type="title"/>
          </p:nvPr>
        </p:nvSpPr>
        <p:spPr>
          <a:xfrm>
            <a:off x="1981200" y="274638"/>
            <a:ext cx="8229600" cy="1143000"/>
          </a:xfrm>
        </p:spPr>
        <p:txBody>
          <a:bodyPr/>
          <a:lstStyle/>
          <a:p>
            <a:pPr eaLnBrk="1" hangingPunct="1">
              <a:defRPr/>
            </a:pPr>
            <a:r>
              <a:rPr lang="en-US" sz="4000" dirty="0"/>
              <a:t>Restorative Materials  </a:t>
            </a:r>
          </a:p>
        </p:txBody>
      </p:sp>
    </p:spTree>
    <p:extLst>
      <p:ext uri="{BB962C8B-B14F-4D97-AF65-F5344CB8AC3E}">
        <p14:creationId xmlns:p14="http://schemas.microsoft.com/office/powerpoint/2010/main" val="183651919"/>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4" descr="http://cudental.creighton.edu/images/pt%20failure.jpg">
            <a:extLst>
              <a:ext uri="{FF2B5EF4-FFF2-40B4-BE49-F238E27FC236}">
                <a16:creationId xmlns:a16="http://schemas.microsoft.com/office/drawing/2014/main" id="{0B982C01-D69F-D44F-AFD6-90503BCCDC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1" y="1447800"/>
            <a:ext cx="6176963"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CACBCC81-9635-344C-8F46-55D319A9C91A}"/>
              </a:ext>
            </a:extLst>
          </p:cNvPr>
          <p:cNvSpPr>
            <a:spLocks noGrp="1" noChangeArrowheads="1"/>
          </p:cNvSpPr>
          <p:nvPr>
            <p:ph type="title"/>
          </p:nvPr>
        </p:nvSpPr>
        <p:spPr>
          <a:xfrm>
            <a:off x="1981200" y="274638"/>
            <a:ext cx="8229600" cy="1143000"/>
          </a:xfrm>
        </p:spPr>
        <p:txBody>
          <a:bodyPr/>
          <a:lstStyle/>
          <a:p>
            <a:pPr eaLnBrk="1" hangingPunct="1">
              <a:defRPr/>
            </a:pPr>
            <a:r>
              <a:rPr lang="en-US" sz="4000" dirty="0"/>
              <a:t>Restorative Materials  </a:t>
            </a:r>
          </a:p>
        </p:txBody>
      </p:sp>
    </p:spTree>
    <p:extLst>
      <p:ext uri="{BB962C8B-B14F-4D97-AF65-F5344CB8AC3E}">
        <p14:creationId xmlns:p14="http://schemas.microsoft.com/office/powerpoint/2010/main" val="2357979972"/>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مستطيل 1">
            <a:extLst>
              <a:ext uri="{FF2B5EF4-FFF2-40B4-BE49-F238E27FC236}">
                <a16:creationId xmlns:a16="http://schemas.microsoft.com/office/drawing/2014/main" id="{30F5E16E-C646-4548-B3AF-6419D1E2D49B}"/>
              </a:ext>
            </a:extLst>
          </p:cNvPr>
          <p:cNvSpPr>
            <a:spLocks noChangeArrowheads="1"/>
          </p:cNvSpPr>
          <p:nvPr/>
        </p:nvSpPr>
        <p:spPr bwMode="auto">
          <a:xfrm>
            <a:off x="4343400" y="457201"/>
            <a:ext cx="2787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3600">
                <a:latin typeface="Times New Roman" panose="02020603050405020304" pitchFamily="18" charset="0"/>
                <a:cs typeface="Times New Roman" panose="02020603050405020304" pitchFamily="18" charset="0"/>
              </a:rPr>
              <a:t>Alveolar crest</a:t>
            </a:r>
            <a:endParaRPr lang="ar-IQ" altLang="en-US" sz="3600">
              <a:latin typeface="Arial" panose="020B0604020202020204" pitchFamily="34" charset="0"/>
            </a:endParaRPr>
          </a:p>
        </p:txBody>
      </p:sp>
      <p:sp>
        <p:nvSpPr>
          <p:cNvPr id="43011" name="مستطيل 2">
            <a:extLst>
              <a:ext uri="{FF2B5EF4-FFF2-40B4-BE49-F238E27FC236}">
                <a16:creationId xmlns:a16="http://schemas.microsoft.com/office/drawing/2014/main" id="{AA3E87A0-9E4F-BD42-A7A7-8631EF6ED5FA}"/>
              </a:ext>
            </a:extLst>
          </p:cNvPr>
          <p:cNvSpPr>
            <a:spLocks noChangeArrowheads="1"/>
          </p:cNvSpPr>
          <p:nvPr/>
        </p:nvSpPr>
        <p:spPr bwMode="auto">
          <a:xfrm>
            <a:off x="1905000" y="1295401"/>
            <a:ext cx="85344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400">
                <a:latin typeface="Times New Roman" panose="02020603050405020304" pitchFamily="18" charset="0"/>
                <a:cs typeface="Times New Roman" panose="02020603050405020304" pitchFamily="18" charset="0"/>
              </a:rPr>
              <a:t>It is the radiopaque gingival margin of the alveolar process which surrounds the teeth.</a:t>
            </a:r>
          </a:p>
          <a:p>
            <a:pPr eaLnBrk="1" hangingPunct="1">
              <a:buClrTx/>
              <a:buSzTx/>
              <a:buFontTx/>
              <a:buNone/>
            </a:pPr>
            <a:r>
              <a:rPr lang="en-US" altLang="en-US" sz="2400">
                <a:latin typeface="Times New Roman" panose="02020603050405020304" pitchFamily="18" charset="0"/>
                <a:cs typeface="Times New Roman" panose="02020603050405020304" pitchFamily="18" charset="0"/>
              </a:rPr>
              <a:t>It is considered normal if it is 1.5mm or less from the CEJ.</a:t>
            </a:r>
          </a:p>
          <a:p>
            <a:pPr eaLnBrk="1" hangingPunct="1">
              <a:buClrTx/>
              <a:buSzTx/>
              <a:buFontTx/>
              <a:buNone/>
            </a:pPr>
            <a:r>
              <a:rPr lang="en-US" altLang="en-US" sz="2400">
                <a:latin typeface="Times New Roman" panose="02020603050405020304" pitchFamily="18" charset="0"/>
                <a:cs typeface="Times New Roman" panose="02020603050405020304" pitchFamily="18" charset="0"/>
              </a:rPr>
              <a:t>It shows apical recession with the age or periodontal disease.</a:t>
            </a:r>
          </a:p>
          <a:p>
            <a:pPr eaLnBrk="1" hangingPunct="1">
              <a:buClrTx/>
              <a:buSzTx/>
              <a:buFontTx/>
              <a:buNone/>
            </a:pPr>
            <a:endParaRPr lang="en-US" altLang="en-US" sz="2400">
              <a:latin typeface="Times New Roman" panose="02020603050405020304" pitchFamily="18" charset="0"/>
              <a:cs typeface="Times New Roman" panose="02020603050405020304" pitchFamily="18" charset="0"/>
            </a:endParaRPr>
          </a:p>
          <a:p>
            <a:pPr eaLnBrk="1" hangingPunct="1">
              <a:buClrTx/>
              <a:buSzTx/>
              <a:buFont typeface="Wingdings 2" pitchFamily="2" charset="2"/>
              <a:buNone/>
            </a:pPr>
            <a:endParaRPr lang="en-US" altLang="en-US" sz="2400">
              <a:latin typeface="Times New Roman" panose="02020603050405020304" pitchFamily="18" charset="0"/>
              <a:cs typeface="Times New Roman" panose="02020603050405020304" pitchFamily="18" charset="0"/>
            </a:endParaRPr>
          </a:p>
        </p:txBody>
      </p:sp>
      <p:pic>
        <p:nvPicPr>
          <p:cNvPr id="18436" name="Picture 2" descr="Healthy alveolar crests (posterior)">
            <a:extLst>
              <a:ext uri="{FF2B5EF4-FFF2-40B4-BE49-F238E27FC236}">
                <a16:creationId xmlns:a16="http://schemas.microsoft.com/office/drawing/2014/main" id="{E2304663-1C79-8549-8421-B3256D0DC286}"/>
              </a:ext>
            </a:extLst>
          </p:cNvPr>
          <p:cNvPicPr>
            <a:picLocks noChangeAspect="1" noChangeArrowheads="1"/>
          </p:cNvPicPr>
          <p:nvPr/>
        </p:nvPicPr>
        <p:blipFill>
          <a:blip r:embed="rId2"/>
          <a:srcRect/>
          <a:stretch>
            <a:fillRect/>
          </a:stretch>
        </p:blipFill>
        <p:spPr bwMode="auto">
          <a:xfrm>
            <a:off x="7205664" y="3505200"/>
            <a:ext cx="3462337" cy="2654300"/>
          </a:xfrm>
          <a:prstGeom prst="rect">
            <a:avLst/>
          </a:prstGeom>
          <a:ln>
            <a:noFill/>
          </a:ln>
          <a:effectLst>
            <a:softEdge rad="112500"/>
          </a:effectLst>
        </p:spPr>
      </p:pic>
      <p:pic>
        <p:nvPicPr>
          <p:cNvPr id="18437" name="Picture 4" descr="Chapter 33: Interpretation of Periodontal Disease flashcards | Quizlet">
            <a:extLst>
              <a:ext uri="{FF2B5EF4-FFF2-40B4-BE49-F238E27FC236}">
                <a16:creationId xmlns:a16="http://schemas.microsoft.com/office/drawing/2014/main" id="{9F0FBC38-CB82-B947-BA21-818E26C46C30}"/>
              </a:ext>
            </a:extLst>
          </p:cNvPr>
          <p:cNvPicPr>
            <a:picLocks noChangeAspect="1" noChangeArrowheads="1"/>
          </p:cNvPicPr>
          <p:nvPr/>
        </p:nvPicPr>
        <p:blipFill>
          <a:blip r:embed="rId3"/>
          <a:srcRect/>
          <a:stretch>
            <a:fillRect/>
          </a:stretch>
        </p:blipFill>
        <p:spPr bwMode="auto">
          <a:xfrm>
            <a:off x="1524001" y="3276600"/>
            <a:ext cx="2244725" cy="2895600"/>
          </a:xfrm>
          <a:prstGeom prst="rect">
            <a:avLst/>
          </a:prstGeom>
          <a:ln>
            <a:noFill/>
          </a:ln>
          <a:effectLst>
            <a:softEdge rad="112500"/>
          </a:effectLst>
        </p:spPr>
      </p:pic>
      <p:pic>
        <p:nvPicPr>
          <p:cNvPr id="18438" name="Picture 5">
            <a:extLst>
              <a:ext uri="{FF2B5EF4-FFF2-40B4-BE49-F238E27FC236}">
                <a16:creationId xmlns:a16="http://schemas.microsoft.com/office/drawing/2014/main" id="{57EB9A12-8FEE-9046-86CB-45EF4290F7D4}"/>
              </a:ext>
            </a:extLst>
          </p:cNvPr>
          <p:cNvPicPr>
            <a:picLocks noChangeAspect="1" noChangeArrowheads="1"/>
          </p:cNvPicPr>
          <p:nvPr/>
        </p:nvPicPr>
        <p:blipFill>
          <a:blip r:embed="rId4"/>
          <a:srcRect/>
          <a:stretch>
            <a:fillRect/>
          </a:stretch>
        </p:blipFill>
        <p:spPr bwMode="auto">
          <a:xfrm>
            <a:off x="3810000" y="3810000"/>
            <a:ext cx="3143250" cy="2319338"/>
          </a:xfrm>
          <a:prstGeom prst="rect">
            <a:avLst/>
          </a:prstGeom>
          <a:ln>
            <a:noFill/>
          </a:ln>
          <a:effectLst>
            <a:softEdge rad="112500"/>
          </a:effectLst>
        </p:spPr>
      </p:pic>
    </p:spTree>
    <p:extLst>
      <p:ext uri="{BB962C8B-B14F-4D97-AF65-F5344CB8AC3E}">
        <p14:creationId xmlns:p14="http://schemas.microsoft.com/office/powerpoint/2010/main" val="344727483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Picture 9" descr="cr">
            <a:extLst>
              <a:ext uri="{FF2B5EF4-FFF2-40B4-BE49-F238E27FC236}">
                <a16:creationId xmlns:a16="http://schemas.microsoft.com/office/drawing/2014/main" id="{9018B744-434E-5F45-8DEE-41A12C5AF8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1601"/>
            <a:ext cx="4191000"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0" name="Picture 10" descr="ss">
            <a:extLst>
              <a:ext uri="{FF2B5EF4-FFF2-40B4-BE49-F238E27FC236}">
                <a16:creationId xmlns:a16="http://schemas.microsoft.com/office/drawing/2014/main" id="{0A401BE5-3CD7-2D4B-A924-5D1E61C05A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3276600"/>
            <a:ext cx="4343400" cy="313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a:extLst>
              <a:ext uri="{FF2B5EF4-FFF2-40B4-BE49-F238E27FC236}">
                <a16:creationId xmlns:a16="http://schemas.microsoft.com/office/drawing/2014/main" id="{03AD0F92-A626-954A-A852-69D99D062309}"/>
              </a:ext>
            </a:extLst>
          </p:cNvPr>
          <p:cNvCxnSpPr/>
          <p:nvPr/>
        </p:nvCxnSpPr>
        <p:spPr>
          <a:xfrm rot="5400000">
            <a:off x="6553200" y="3124200"/>
            <a:ext cx="2057400" cy="3810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1" name="Rectangle 2">
            <a:extLst>
              <a:ext uri="{FF2B5EF4-FFF2-40B4-BE49-F238E27FC236}">
                <a16:creationId xmlns:a16="http://schemas.microsoft.com/office/drawing/2014/main" id="{2987A316-ECC7-4347-B479-A7A0B363172D}"/>
              </a:ext>
            </a:extLst>
          </p:cNvPr>
          <p:cNvSpPr>
            <a:spLocks noGrp="1" noChangeArrowheads="1"/>
          </p:cNvSpPr>
          <p:nvPr>
            <p:ph type="title"/>
          </p:nvPr>
        </p:nvSpPr>
        <p:spPr/>
        <p:txBody>
          <a:bodyPr/>
          <a:lstStyle/>
          <a:p>
            <a:pPr eaLnBrk="1" hangingPunct="1">
              <a:defRPr/>
            </a:pPr>
            <a:r>
              <a:rPr lang="en-US" sz="4000" dirty="0"/>
              <a:t>Restorative Materials  </a:t>
            </a:r>
          </a:p>
        </p:txBody>
      </p:sp>
    </p:spTree>
    <p:extLst>
      <p:ext uri="{BB962C8B-B14F-4D97-AF65-F5344CB8AC3E}">
        <p14:creationId xmlns:p14="http://schemas.microsoft.com/office/powerpoint/2010/main" val="2885259338"/>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3" name="Picture 6" descr="Fig20-05">
            <a:extLst>
              <a:ext uri="{FF2B5EF4-FFF2-40B4-BE49-F238E27FC236}">
                <a16:creationId xmlns:a16="http://schemas.microsoft.com/office/drawing/2014/main" id="{02447357-F9DE-4C4C-AE98-93343435B0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524000"/>
            <a:ext cx="5740400"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a:extLst>
              <a:ext uri="{FF2B5EF4-FFF2-40B4-BE49-F238E27FC236}">
                <a16:creationId xmlns:a16="http://schemas.microsoft.com/office/drawing/2014/main" id="{ECFB1091-07E8-4742-8BB7-2F64ABB5BEB8}"/>
              </a:ext>
            </a:extLst>
          </p:cNvPr>
          <p:cNvSpPr>
            <a:spLocks noGrp="1" noChangeArrowheads="1"/>
          </p:cNvSpPr>
          <p:nvPr>
            <p:ph type="title"/>
          </p:nvPr>
        </p:nvSpPr>
        <p:spPr>
          <a:xfrm>
            <a:off x="1981200" y="274638"/>
            <a:ext cx="8229600" cy="1143000"/>
          </a:xfrm>
        </p:spPr>
        <p:txBody>
          <a:bodyPr/>
          <a:lstStyle/>
          <a:p>
            <a:pPr eaLnBrk="1" hangingPunct="1">
              <a:defRPr/>
            </a:pPr>
            <a:r>
              <a:rPr lang="en-US" sz="4000" dirty="0"/>
              <a:t>Restorative Materials  </a:t>
            </a:r>
          </a:p>
        </p:txBody>
      </p:sp>
    </p:spTree>
    <p:extLst>
      <p:ext uri="{BB962C8B-B14F-4D97-AF65-F5344CB8AC3E}">
        <p14:creationId xmlns:p14="http://schemas.microsoft.com/office/powerpoint/2010/main" val="2735529309"/>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7" name="Picture 5" descr="Fig21-17">
            <a:extLst>
              <a:ext uri="{FF2B5EF4-FFF2-40B4-BE49-F238E27FC236}">
                <a16:creationId xmlns:a16="http://schemas.microsoft.com/office/drawing/2014/main" id="{7B5B8841-4BF5-B746-BFD6-A5A3ABB759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1600200"/>
            <a:ext cx="3227388"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8" name="Rectangle 6">
            <a:extLst>
              <a:ext uri="{FF2B5EF4-FFF2-40B4-BE49-F238E27FC236}">
                <a16:creationId xmlns:a16="http://schemas.microsoft.com/office/drawing/2014/main" id="{394254E1-6F8E-EF43-A9AB-C7D6C0F516E0}"/>
              </a:ext>
            </a:extLst>
          </p:cNvPr>
          <p:cNvSpPr>
            <a:spLocks noChangeArrowheads="1"/>
          </p:cNvSpPr>
          <p:nvPr/>
        </p:nvSpPr>
        <p:spPr bwMode="auto">
          <a:xfrm>
            <a:off x="5715000" y="2743200"/>
            <a:ext cx="4191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a:t>This radiograph shows (</a:t>
            </a:r>
            <a:r>
              <a:rPr lang="en-US" altLang="en-US" sz="1400" b="1"/>
              <a:t>1</a:t>
            </a:r>
            <a:r>
              <a:rPr lang="en-US" altLang="en-US" sz="1400"/>
              <a:t>) radiolucent restorations (composites) on the mesial surface of the lateral incisor and distal surface of the central incisor. Note that under both restorations is a base of radiopaque material. (</a:t>
            </a:r>
            <a:r>
              <a:rPr lang="en-US" altLang="en-US" sz="1400" b="1"/>
              <a:t>2</a:t>
            </a:r>
            <a:r>
              <a:rPr lang="en-US" altLang="en-US" sz="1400"/>
              <a:t>) The radiolucencies on the mesial surfaces of both central incisors are carious lesions.  </a:t>
            </a:r>
          </a:p>
        </p:txBody>
      </p:sp>
      <p:sp>
        <p:nvSpPr>
          <p:cNvPr id="6" name="Rectangle 2">
            <a:extLst>
              <a:ext uri="{FF2B5EF4-FFF2-40B4-BE49-F238E27FC236}">
                <a16:creationId xmlns:a16="http://schemas.microsoft.com/office/drawing/2014/main" id="{6749FAF4-C7D7-CE45-A6DF-C7EDEE16A1F2}"/>
              </a:ext>
            </a:extLst>
          </p:cNvPr>
          <p:cNvSpPr>
            <a:spLocks noGrp="1" noChangeArrowheads="1"/>
          </p:cNvSpPr>
          <p:nvPr>
            <p:ph type="title"/>
          </p:nvPr>
        </p:nvSpPr>
        <p:spPr>
          <a:xfrm>
            <a:off x="1981200" y="274638"/>
            <a:ext cx="8229600" cy="1143000"/>
          </a:xfrm>
        </p:spPr>
        <p:txBody>
          <a:bodyPr/>
          <a:lstStyle/>
          <a:p>
            <a:pPr eaLnBrk="1" hangingPunct="1">
              <a:defRPr/>
            </a:pPr>
            <a:r>
              <a:rPr lang="en-US" sz="4000" dirty="0"/>
              <a:t>Restorative Materials &amp; Decay  </a:t>
            </a:r>
          </a:p>
        </p:txBody>
      </p:sp>
    </p:spTree>
    <p:extLst>
      <p:ext uri="{BB962C8B-B14F-4D97-AF65-F5344CB8AC3E}">
        <p14:creationId xmlns:p14="http://schemas.microsoft.com/office/powerpoint/2010/main" val="229725584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Picture 5" descr="Fig20-06">
            <a:extLst>
              <a:ext uri="{FF2B5EF4-FFF2-40B4-BE49-F238E27FC236}">
                <a16:creationId xmlns:a16="http://schemas.microsoft.com/office/drawing/2014/main" id="{6FC01612-E4E6-6247-AE8E-40EE44BC42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457200"/>
            <a:ext cx="2484438"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2" name="Rectangle 6">
            <a:extLst>
              <a:ext uri="{FF2B5EF4-FFF2-40B4-BE49-F238E27FC236}">
                <a16:creationId xmlns:a16="http://schemas.microsoft.com/office/drawing/2014/main" id="{1465C342-4E85-B645-B477-1D99CFBDF05B}"/>
              </a:ext>
            </a:extLst>
          </p:cNvPr>
          <p:cNvSpPr>
            <a:spLocks noChangeArrowheads="1"/>
          </p:cNvSpPr>
          <p:nvPr/>
        </p:nvSpPr>
        <p:spPr bwMode="auto">
          <a:xfrm>
            <a:off x="4572000" y="1524000"/>
            <a:ext cx="51054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a:t>Retention pins.</a:t>
            </a:r>
            <a:r>
              <a:rPr lang="en-US" altLang="en-US" sz="1400"/>
              <a:t> (</a:t>
            </a:r>
            <a:r>
              <a:rPr lang="en-US" altLang="en-US" sz="1400" b="1"/>
              <a:t>1</a:t>
            </a:r>
            <a:r>
              <a:rPr lang="en-US" altLang="en-US" sz="1400"/>
              <a:t>) Radiopaque pins help retain the radiolucent composite restorations. (</a:t>
            </a:r>
            <a:r>
              <a:rPr lang="en-US" altLang="en-US" sz="1400" b="1"/>
              <a:t>2</a:t>
            </a:r>
            <a:r>
              <a:rPr lang="en-US" altLang="en-US" sz="1400"/>
              <a:t>) Small radiopaque amalgam restorations.</a:t>
            </a:r>
          </a:p>
        </p:txBody>
      </p:sp>
      <p:pic>
        <p:nvPicPr>
          <p:cNvPr id="102403" name="Picture 5" descr="Fig20-07">
            <a:extLst>
              <a:ext uri="{FF2B5EF4-FFF2-40B4-BE49-F238E27FC236}">
                <a16:creationId xmlns:a16="http://schemas.microsoft.com/office/drawing/2014/main" id="{AC1C1DE2-013A-2543-BEB9-1221928515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3124200"/>
            <a:ext cx="41148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3746896"/>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Number Placeholder 5">
            <a:extLst>
              <a:ext uri="{FF2B5EF4-FFF2-40B4-BE49-F238E27FC236}">
                <a16:creationId xmlns:a16="http://schemas.microsoft.com/office/drawing/2014/main" id="{4D7AA3A0-2E20-BA40-BC41-7B6126681C5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2E53E2B-449F-BF40-A851-290E6EF58743}" type="slidenum">
              <a:rPr lang="en-US" altLang="en-US" smtClean="0">
                <a:solidFill>
                  <a:srgbClr val="3F3F3F"/>
                </a:solidFill>
              </a:rPr>
              <a:pPr/>
              <a:t>64</a:t>
            </a:fld>
            <a:endParaRPr lang="en-US" altLang="en-US">
              <a:solidFill>
                <a:srgbClr val="3F3F3F"/>
              </a:solidFill>
            </a:endParaRPr>
          </a:p>
        </p:txBody>
      </p:sp>
      <p:pic>
        <p:nvPicPr>
          <p:cNvPr id="103426" name="Picture 3" descr="post">
            <a:extLst>
              <a:ext uri="{FF2B5EF4-FFF2-40B4-BE49-F238E27FC236}">
                <a16:creationId xmlns:a16="http://schemas.microsoft.com/office/drawing/2014/main" id="{AA2E988A-D591-0946-8B2E-585174DD9863}"/>
              </a:ext>
            </a:extLst>
          </p:cNvPr>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438401" y="1447800"/>
            <a:ext cx="3254375" cy="3505200"/>
          </a:xfrm>
        </p:spPr>
      </p:pic>
      <p:pic>
        <p:nvPicPr>
          <p:cNvPr id="103427" name="Picture 5" descr="gutta percha">
            <a:extLst>
              <a:ext uri="{FF2B5EF4-FFF2-40B4-BE49-F238E27FC236}">
                <a16:creationId xmlns:a16="http://schemas.microsoft.com/office/drawing/2014/main" id="{7D9CAE0D-EDF8-F143-91E3-5CFE68825D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2819401"/>
            <a:ext cx="2609850"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976DB718-7DA9-6346-A40A-83E282E5A955}"/>
              </a:ext>
            </a:extLst>
          </p:cNvPr>
          <p:cNvCxnSpPr/>
          <p:nvPr/>
        </p:nvCxnSpPr>
        <p:spPr>
          <a:xfrm rot="10800000" flipV="1">
            <a:off x="4114800" y="2514600"/>
            <a:ext cx="2286000" cy="2133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9" name="Straight Arrow Connector 8">
            <a:extLst>
              <a:ext uri="{FF2B5EF4-FFF2-40B4-BE49-F238E27FC236}">
                <a16:creationId xmlns:a16="http://schemas.microsoft.com/office/drawing/2014/main" id="{84D913B2-0DF7-BA45-BDB0-95CC54382AA5}"/>
              </a:ext>
            </a:extLst>
          </p:cNvPr>
          <p:cNvCxnSpPr/>
          <p:nvPr/>
        </p:nvCxnSpPr>
        <p:spPr>
          <a:xfrm rot="16200000" flipH="1">
            <a:off x="6019800" y="3886200"/>
            <a:ext cx="3124200" cy="762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2" name="Rectangle 2">
            <a:extLst>
              <a:ext uri="{FF2B5EF4-FFF2-40B4-BE49-F238E27FC236}">
                <a16:creationId xmlns:a16="http://schemas.microsoft.com/office/drawing/2014/main" id="{7D5DB3F8-FC7B-8A41-A127-F68BB224D075}"/>
              </a:ext>
            </a:extLst>
          </p:cNvPr>
          <p:cNvSpPr>
            <a:spLocks noGrp="1" noChangeArrowheads="1"/>
          </p:cNvSpPr>
          <p:nvPr>
            <p:ph type="title"/>
          </p:nvPr>
        </p:nvSpPr>
        <p:spPr>
          <a:xfrm>
            <a:off x="1981200" y="274638"/>
            <a:ext cx="8229600" cy="1143000"/>
          </a:xfrm>
        </p:spPr>
        <p:txBody>
          <a:bodyPr/>
          <a:lstStyle/>
          <a:p>
            <a:pPr eaLnBrk="1" hangingPunct="1">
              <a:defRPr/>
            </a:pPr>
            <a:r>
              <a:rPr lang="en-US" sz="4000" dirty="0"/>
              <a:t>Restorative Materials  </a:t>
            </a:r>
          </a:p>
        </p:txBody>
      </p:sp>
    </p:spTree>
    <p:extLst>
      <p:ext uri="{BB962C8B-B14F-4D97-AF65-F5344CB8AC3E}">
        <p14:creationId xmlns:p14="http://schemas.microsoft.com/office/powerpoint/2010/main" val="10128010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1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MVC-004S">
            <a:extLst>
              <a:ext uri="{FF2B5EF4-FFF2-40B4-BE49-F238E27FC236}">
                <a16:creationId xmlns:a16="http://schemas.microsoft.com/office/drawing/2014/main" id="{2D213E8C-3A0B-3848-8FD2-0B11C684C96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0" y="1524000"/>
            <a:ext cx="3911600" cy="3124200"/>
          </a:xfrm>
        </p:spPr>
      </p:pic>
      <p:pic>
        <p:nvPicPr>
          <p:cNvPr id="104450" name="Picture 5" descr="Fig20-09">
            <a:extLst>
              <a:ext uri="{FF2B5EF4-FFF2-40B4-BE49-F238E27FC236}">
                <a16:creationId xmlns:a16="http://schemas.microsoft.com/office/drawing/2014/main" id="{079F2E94-01B1-9941-BF7F-A41D50D338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1447801"/>
            <a:ext cx="2895600" cy="514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37146DFE-8503-3E4F-9268-EC99C27CE076}"/>
              </a:ext>
            </a:extLst>
          </p:cNvPr>
          <p:cNvSpPr>
            <a:spLocks noGrp="1" noChangeArrowheads="1"/>
          </p:cNvSpPr>
          <p:nvPr>
            <p:ph type="title"/>
          </p:nvPr>
        </p:nvSpPr>
        <p:spPr>
          <a:xfrm>
            <a:off x="1981200" y="274638"/>
            <a:ext cx="8229600" cy="1143000"/>
          </a:xfrm>
        </p:spPr>
        <p:txBody>
          <a:bodyPr/>
          <a:lstStyle/>
          <a:p>
            <a:pPr eaLnBrk="1" hangingPunct="1">
              <a:defRPr/>
            </a:pPr>
            <a:r>
              <a:rPr lang="en-US" sz="4000" dirty="0"/>
              <a:t>Restorative Materials  </a:t>
            </a:r>
          </a:p>
        </p:txBody>
      </p:sp>
    </p:spTree>
    <p:extLst>
      <p:ext uri="{BB962C8B-B14F-4D97-AF65-F5344CB8AC3E}">
        <p14:creationId xmlns:p14="http://schemas.microsoft.com/office/powerpoint/2010/main" val="3599051166"/>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Picture 3" descr="crown.jpg">
            <a:extLst>
              <a:ext uri="{FF2B5EF4-FFF2-40B4-BE49-F238E27FC236}">
                <a16:creationId xmlns:a16="http://schemas.microsoft.com/office/drawing/2014/main" id="{B9B6DA76-8AF0-3449-B38F-48D55AB489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838200"/>
            <a:ext cx="3657600" cy="352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74" name="Picture 5" descr="PFM.jpg">
            <a:extLst>
              <a:ext uri="{FF2B5EF4-FFF2-40B4-BE49-F238E27FC236}">
                <a16:creationId xmlns:a16="http://schemas.microsoft.com/office/drawing/2014/main" id="{3E2D2C39-3856-614C-A69B-D5D63B23229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3201" y="3429000"/>
            <a:ext cx="374491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8710350-4D2D-0B43-87EE-5D5F9F4BAC7D}"/>
              </a:ext>
            </a:extLst>
          </p:cNvPr>
          <p:cNvSpPr txBox="1">
            <a:spLocks noChangeArrowheads="1"/>
          </p:cNvSpPr>
          <p:nvPr/>
        </p:nvSpPr>
        <p:spPr bwMode="auto">
          <a:xfrm>
            <a:off x="6629401" y="1371601"/>
            <a:ext cx="33249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b="1"/>
              <a:t>On buccal or lingual?</a:t>
            </a:r>
          </a:p>
        </p:txBody>
      </p:sp>
      <p:cxnSp>
        <p:nvCxnSpPr>
          <p:cNvPr id="9" name="Straight Arrow Connector 8">
            <a:extLst>
              <a:ext uri="{FF2B5EF4-FFF2-40B4-BE49-F238E27FC236}">
                <a16:creationId xmlns:a16="http://schemas.microsoft.com/office/drawing/2014/main" id="{2F7A62EF-1EFE-8544-B032-CB642F96C4ED}"/>
              </a:ext>
            </a:extLst>
          </p:cNvPr>
          <p:cNvCxnSpPr/>
          <p:nvPr/>
        </p:nvCxnSpPr>
        <p:spPr>
          <a:xfrm rot="10800000" flipV="1">
            <a:off x="3051175" y="1763713"/>
            <a:ext cx="4038600" cy="533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5D07688E-3DE7-F448-96D0-2BB258542CC0}"/>
              </a:ext>
            </a:extLst>
          </p:cNvPr>
          <p:cNvSpPr txBox="1">
            <a:spLocks noChangeArrowheads="1"/>
          </p:cNvSpPr>
          <p:nvPr/>
        </p:nvSpPr>
        <p:spPr bwMode="auto">
          <a:xfrm>
            <a:off x="7620000" y="2895600"/>
            <a:ext cx="28472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000" b="1"/>
              <a:t>What kind of crowns?</a:t>
            </a:r>
          </a:p>
        </p:txBody>
      </p:sp>
      <p:sp>
        <p:nvSpPr>
          <p:cNvPr id="11" name="TextBox 10">
            <a:extLst>
              <a:ext uri="{FF2B5EF4-FFF2-40B4-BE49-F238E27FC236}">
                <a16:creationId xmlns:a16="http://schemas.microsoft.com/office/drawing/2014/main" id="{5E576A73-A99D-DB48-AD00-87B253702E1E}"/>
              </a:ext>
            </a:extLst>
          </p:cNvPr>
          <p:cNvSpPr txBox="1">
            <a:spLocks noChangeArrowheads="1"/>
          </p:cNvSpPr>
          <p:nvPr/>
        </p:nvSpPr>
        <p:spPr bwMode="auto">
          <a:xfrm>
            <a:off x="4191001" y="5257800"/>
            <a:ext cx="20201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000" b="1"/>
              <a:t>What is this?!?</a:t>
            </a:r>
          </a:p>
        </p:txBody>
      </p:sp>
      <p:cxnSp>
        <p:nvCxnSpPr>
          <p:cNvPr id="13" name="Straight Arrow Connector 12">
            <a:extLst>
              <a:ext uri="{FF2B5EF4-FFF2-40B4-BE49-F238E27FC236}">
                <a16:creationId xmlns:a16="http://schemas.microsoft.com/office/drawing/2014/main" id="{58702017-78B9-0E4A-AF3F-02AD0C10B98C}"/>
              </a:ext>
            </a:extLst>
          </p:cNvPr>
          <p:cNvCxnSpPr/>
          <p:nvPr/>
        </p:nvCxnSpPr>
        <p:spPr>
          <a:xfrm flipV="1">
            <a:off x="5715000" y="4343400"/>
            <a:ext cx="1295400" cy="8382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8194604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par>
                          <p:cTn id="8" fill="hold" nodeType="afterGroup">
                            <p:stCondLst>
                              <p:cond delay="1000"/>
                            </p:stCondLst>
                            <p:childTnLst>
                              <p:par>
                                <p:cTn id="9" presetID="9"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1000"/>
                                        <p:tgtEl>
                                          <p:spTgt spid="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nodeType="clickEffect">
                                  <p:stCondLst>
                                    <p:cond delay="0"/>
                                  </p:stCondLst>
                                  <p:childTnLst>
                                    <p:set>
                                      <p:cBhvr>
                                        <p:cTn id="20" dur="1" fill="hold">
                                          <p:stCondLst>
                                            <p:cond delay="0"/>
                                          </p:stCondLst>
                                        </p:cTn>
                                        <p:tgtEl>
                                          <p:spTgt spid="11">
                                            <p:txEl>
                                              <p:pRg st="0" end="0"/>
                                            </p:txEl>
                                          </p:spTgt>
                                        </p:tgtEl>
                                        <p:attrNameLst>
                                          <p:attrName>style.visibility</p:attrName>
                                        </p:attrNameLst>
                                      </p:cBhvr>
                                      <p:to>
                                        <p:strVal val="visible"/>
                                      </p:to>
                                    </p:set>
                                    <p:animEffect transition="in" filter="dissolve">
                                      <p:cBhvr>
                                        <p:cTn id="21" dur="500"/>
                                        <p:tgtEl>
                                          <p:spTgt spid="11">
                                            <p:txEl>
                                              <p:pRg st="0" end="0"/>
                                            </p:txEl>
                                          </p:spTgt>
                                        </p:tgtEl>
                                      </p:cBhvr>
                                    </p:animEffect>
                                  </p:childTnLst>
                                </p:cTn>
                              </p:par>
                            </p:childTnLst>
                          </p:cTn>
                        </p:par>
                        <p:par>
                          <p:cTn id="22" fill="hold" nodeType="afterGroup">
                            <p:stCondLst>
                              <p:cond delay="500"/>
                            </p:stCondLst>
                            <p:childTnLst>
                              <p:par>
                                <p:cTn id="23" presetID="9"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ssolve">
                                      <p:cBhvr>
                                        <p:cTn id="2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3" descr="schusler02.jpg">
            <a:extLst>
              <a:ext uri="{FF2B5EF4-FFF2-40B4-BE49-F238E27FC236}">
                <a16:creationId xmlns:a16="http://schemas.microsoft.com/office/drawing/2014/main" id="{96A89B38-EED3-344A-A93E-D8F59135054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1576388"/>
            <a:ext cx="4495800" cy="529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A65774A-5A54-F44F-B072-23846D275E25}"/>
              </a:ext>
            </a:extLst>
          </p:cNvPr>
          <p:cNvCxnSpPr/>
          <p:nvPr/>
        </p:nvCxnSpPr>
        <p:spPr>
          <a:xfrm>
            <a:off x="2590800" y="609600"/>
            <a:ext cx="2133600" cy="16764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6" name="Rectangle 2">
            <a:extLst>
              <a:ext uri="{FF2B5EF4-FFF2-40B4-BE49-F238E27FC236}">
                <a16:creationId xmlns:a16="http://schemas.microsoft.com/office/drawing/2014/main" id="{54EC034D-1705-E24B-941C-D16AED318F86}"/>
              </a:ext>
            </a:extLst>
          </p:cNvPr>
          <p:cNvSpPr>
            <a:spLocks noGrp="1" noChangeArrowheads="1"/>
          </p:cNvSpPr>
          <p:nvPr>
            <p:ph type="title"/>
          </p:nvPr>
        </p:nvSpPr>
        <p:spPr>
          <a:xfrm>
            <a:off x="1981200" y="274638"/>
            <a:ext cx="8229600" cy="1143000"/>
          </a:xfrm>
        </p:spPr>
        <p:txBody>
          <a:bodyPr/>
          <a:lstStyle/>
          <a:p>
            <a:pPr eaLnBrk="1" hangingPunct="1">
              <a:defRPr/>
            </a:pPr>
            <a:r>
              <a:rPr lang="en-US" sz="4000" dirty="0"/>
              <a:t>Restorative Materials  </a:t>
            </a:r>
          </a:p>
        </p:txBody>
      </p:sp>
    </p:spTree>
    <p:extLst>
      <p:ext uri="{BB962C8B-B14F-4D97-AF65-F5344CB8AC3E}">
        <p14:creationId xmlns:p14="http://schemas.microsoft.com/office/powerpoint/2010/main" val="3073031980"/>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1">
            <a:extLst>
              <a:ext uri="{FF2B5EF4-FFF2-40B4-BE49-F238E27FC236}">
                <a16:creationId xmlns:a16="http://schemas.microsoft.com/office/drawing/2014/main" id="{402F51B0-4E27-EE4E-8542-FB46D7C508D0}"/>
              </a:ext>
            </a:extLst>
          </p:cNvPr>
          <p:cNvPicPr>
            <a:picLocks noChangeAspect="1"/>
          </p:cNvPicPr>
          <p:nvPr/>
        </p:nvPicPr>
        <p:blipFill>
          <a:blip r:embed="rId2">
            <a:extLst>
              <a:ext uri="{28A0092B-C50C-407E-A947-70E740481C1C}">
                <a14:useLocalDpi xmlns:a14="http://schemas.microsoft.com/office/drawing/2010/main" val="0"/>
              </a:ext>
            </a:extLst>
          </a:blip>
          <a:srcRect b="5556"/>
          <a:stretch>
            <a:fillRect/>
          </a:stretch>
        </p:blipFill>
        <p:spPr bwMode="auto">
          <a:xfrm>
            <a:off x="1371600" y="0"/>
            <a:ext cx="9296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22142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a:extLst>
              <a:ext uri="{FF2B5EF4-FFF2-40B4-BE49-F238E27FC236}">
                <a16:creationId xmlns:a16="http://schemas.microsoft.com/office/drawing/2014/main" id="{9806937D-C6C4-834A-815C-60E452FA31B3}"/>
              </a:ext>
            </a:extLst>
          </p:cNvPr>
          <p:cNvPicPr>
            <a:picLocks noChangeAspect="1" noChangeArrowheads="1"/>
          </p:cNvPicPr>
          <p:nvPr/>
        </p:nvPicPr>
        <p:blipFill>
          <a:blip r:embed="rId2"/>
          <a:srcRect/>
          <a:stretch>
            <a:fillRect/>
          </a:stretch>
        </p:blipFill>
        <p:spPr bwMode="auto">
          <a:xfrm>
            <a:off x="1524000" y="3149600"/>
            <a:ext cx="2209800" cy="3708400"/>
          </a:xfrm>
          <a:prstGeom prst="rect">
            <a:avLst/>
          </a:prstGeom>
          <a:ln>
            <a:noFill/>
          </a:ln>
          <a:effectLst>
            <a:softEdge rad="112500"/>
          </a:effectLst>
        </p:spPr>
      </p:pic>
      <p:sp>
        <p:nvSpPr>
          <p:cNvPr id="44035" name="مستطيل 4">
            <a:extLst>
              <a:ext uri="{FF2B5EF4-FFF2-40B4-BE49-F238E27FC236}">
                <a16:creationId xmlns:a16="http://schemas.microsoft.com/office/drawing/2014/main" id="{94EABAF9-C5CC-CD45-BBC7-C09E527AFCEC}"/>
              </a:ext>
            </a:extLst>
          </p:cNvPr>
          <p:cNvSpPr>
            <a:spLocks noChangeArrowheads="1"/>
          </p:cNvSpPr>
          <p:nvPr/>
        </p:nvSpPr>
        <p:spPr bwMode="auto">
          <a:xfrm>
            <a:off x="4419601" y="381001"/>
            <a:ext cx="25130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800">
                <a:latin typeface="Times New Roman" panose="02020603050405020304" pitchFamily="18" charset="0"/>
                <a:cs typeface="Times New Roman" panose="02020603050405020304" pitchFamily="18" charset="0"/>
              </a:rPr>
              <a:t>Trabecular bone</a:t>
            </a:r>
            <a:endParaRPr lang="ar-IQ" altLang="en-US" sz="2800">
              <a:latin typeface="Arial" panose="020B0604020202020204" pitchFamily="34" charset="0"/>
            </a:endParaRPr>
          </a:p>
        </p:txBody>
      </p:sp>
      <p:sp>
        <p:nvSpPr>
          <p:cNvPr id="44036" name="مستطيل 5">
            <a:extLst>
              <a:ext uri="{FF2B5EF4-FFF2-40B4-BE49-F238E27FC236}">
                <a16:creationId xmlns:a16="http://schemas.microsoft.com/office/drawing/2014/main" id="{196F9A8C-41DF-3748-AB29-8E19D67D7209}"/>
              </a:ext>
            </a:extLst>
          </p:cNvPr>
          <p:cNvSpPr>
            <a:spLocks noChangeArrowheads="1"/>
          </p:cNvSpPr>
          <p:nvPr/>
        </p:nvSpPr>
        <p:spPr bwMode="auto">
          <a:xfrm>
            <a:off x="1981200" y="838201"/>
            <a:ext cx="83058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pPr>
            <a:r>
              <a:rPr lang="en-US" altLang="en-US" sz="2200">
                <a:latin typeface="Times New Roman" panose="02020603050405020304" pitchFamily="18" charset="0"/>
                <a:cs typeface="Times New Roman" panose="02020603050405020304" pitchFamily="18" charset="0"/>
              </a:rPr>
              <a:t>Also called the cancellous bone ,Lies between the cortical plates in both the jaws. It is composed of thin radiopaque plates and rods (trabeculae)surrounding many small radiolucent pockets of marrow.</a:t>
            </a:r>
          </a:p>
          <a:p>
            <a:pPr eaLnBrk="1" hangingPunct="1">
              <a:buClrTx/>
              <a:buSzTx/>
              <a:buFontTx/>
              <a:buNone/>
            </a:pPr>
            <a:r>
              <a:rPr lang="en-US" altLang="en-US" sz="2200">
                <a:latin typeface="Times New Roman" panose="02020603050405020304" pitchFamily="18" charset="0"/>
                <a:cs typeface="Times New Roman" panose="02020603050405020304" pitchFamily="18" charset="0"/>
              </a:rPr>
              <a:t>*</a:t>
            </a:r>
            <a:r>
              <a:rPr lang="en-US" altLang="en-US" sz="2200" u="sng">
                <a:latin typeface="Times New Roman" panose="02020603050405020304" pitchFamily="18" charset="0"/>
                <a:cs typeface="Times New Roman" panose="02020603050405020304" pitchFamily="18" charset="0"/>
              </a:rPr>
              <a:t>In the maxilla, the trabeculae tend to be finer, and more widely spaced. There is no predominant alignment pattern.</a:t>
            </a:r>
          </a:p>
          <a:p>
            <a:pPr eaLnBrk="1" hangingPunct="1">
              <a:buClrTx/>
              <a:buSzTx/>
              <a:buFontTx/>
              <a:buNone/>
            </a:pPr>
            <a:r>
              <a:rPr lang="en-US" altLang="en-US" sz="2200" u="sng">
                <a:latin typeface="Arial" panose="020B0604020202020204" pitchFamily="34" charset="0"/>
              </a:rPr>
              <a:t>*</a:t>
            </a:r>
            <a:r>
              <a:rPr lang="en-US" altLang="en-US" sz="2200" u="sng">
                <a:latin typeface="Times New Roman" panose="02020603050405020304" pitchFamily="18" charset="0"/>
                <a:cs typeface="Times New Roman" panose="02020603050405020304" pitchFamily="18" charset="0"/>
              </a:rPr>
              <a:t>In the mandible, the trabeculae tend to be relatively thick and close together, and are often aligned horizontally</a:t>
            </a:r>
            <a:r>
              <a:rPr lang="en-US" altLang="en-US" sz="2200">
                <a:latin typeface="Times New Roman" panose="02020603050405020304" pitchFamily="18" charset="0"/>
                <a:cs typeface="Times New Roman" panose="02020603050405020304" pitchFamily="18" charset="0"/>
              </a:rPr>
              <a:t>.</a:t>
            </a:r>
          </a:p>
        </p:txBody>
      </p:sp>
      <p:pic>
        <p:nvPicPr>
          <p:cNvPr id="19461" name="صورة 6" descr="13.png">
            <a:extLst>
              <a:ext uri="{FF2B5EF4-FFF2-40B4-BE49-F238E27FC236}">
                <a16:creationId xmlns:a16="http://schemas.microsoft.com/office/drawing/2014/main" id="{F36353CA-9E14-CD49-85EB-E1D34EC56888}"/>
              </a:ext>
            </a:extLst>
          </p:cNvPr>
          <p:cNvPicPr>
            <a:picLocks noChangeAspect="1"/>
          </p:cNvPicPr>
          <p:nvPr/>
        </p:nvPicPr>
        <p:blipFill>
          <a:blip r:embed="rId3"/>
          <a:srcRect/>
          <a:stretch>
            <a:fillRect/>
          </a:stretch>
        </p:blipFill>
        <p:spPr bwMode="auto">
          <a:xfrm>
            <a:off x="3657601" y="4724400"/>
            <a:ext cx="2862263" cy="2133600"/>
          </a:xfrm>
          <a:prstGeom prst="rect">
            <a:avLst/>
          </a:prstGeom>
          <a:ln>
            <a:noFill/>
          </a:ln>
          <a:effectLst>
            <a:softEdge rad="112500"/>
          </a:effectLst>
        </p:spPr>
      </p:pic>
      <p:pic>
        <p:nvPicPr>
          <p:cNvPr id="19462" name="Picture 3">
            <a:extLst>
              <a:ext uri="{FF2B5EF4-FFF2-40B4-BE49-F238E27FC236}">
                <a16:creationId xmlns:a16="http://schemas.microsoft.com/office/drawing/2014/main" id="{9361D98F-E4ED-804F-BECF-58119BAB279D}"/>
              </a:ext>
            </a:extLst>
          </p:cNvPr>
          <p:cNvPicPr>
            <a:picLocks noChangeAspect="1" noChangeArrowheads="1"/>
          </p:cNvPicPr>
          <p:nvPr/>
        </p:nvPicPr>
        <p:blipFill>
          <a:blip r:embed="rId4"/>
          <a:srcRect/>
          <a:stretch>
            <a:fillRect/>
          </a:stretch>
        </p:blipFill>
        <p:spPr bwMode="auto">
          <a:xfrm>
            <a:off x="8131176" y="5029200"/>
            <a:ext cx="2536825" cy="1828800"/>
          </a:xfrm>
          <a:prstGeom prst="rect">
            <a:avLst/>
          </a:prstGeom>
          <a:ln>
            <a:noFill/>
          </a:ln>
          <a:effectLst>
            <a:softEdge rad="112500"/>
          </a:effectLst>
        </p:spPr>
      </p:pic>
      <p:pic>
        <p:nvPicPr>
          <p:cNvPr id="19463" name="Picture 4">
            <a:extLst>
              <a:ext uri="{FF2B5EF4-FFF2-40B4-BE49-F238E27FC236}">
                <a16:creationId xmlns:a16="http://schemas.microsoft.com/office/drawing/2014/main" id="{3B5DFF88-CDCD-D642-9D3D-A5E02BEC076C}"/>
              </a:ext>
            </a:extLst>
          </p:cNvPr>
          <p:cNvPicPr>
            <a:picLocks noChangeAspect="1" noChangeArrowheads="1"/>
          </p:cNvPicPr>
          <p:nvPr/>
        </p:nvPicPr>
        <p:blipFill>
          <a:blip r:embed="rId5"/>
          <a:srcRect/>
          <a:stretch>
            <a:fillRect/>
          </a:stretch>
        </p:blipFill>
        <p:spPr bwMode="auto">
          <a:xfrm>
            <a:off x="6477000" y="3756026"/>
            <a:ext cx="1843088" cy="3101975"/>
          </a:xfrm>
          <a:prstGeom prst="rect">
            <a:avLst/>
          </a:prstGeom>
          <a:ln>
            <a:noFill/>
          </a:ln>
          <a:effectLst>
            <a:softEdge rad="112500"/>
          </a:effectLst>
        </p:spPr>
      </p:pic>
      <p:cxnSp>
        <p:nvCxnSpPr>
          <p:cNvPr id="11" name="رابط كسهم مستقيم 10">
            <a:extLst>
              <a:ext uri="{FF2B5EF4-FFF2-40B4-BE49-F238E27FC236}">
                <a16:creationId xmlns:a16="http://schemas.microsoft.com/office/drawing/2014/main" id="{D238719A-B0FC-4448-BC79-EFEC5346063C}"/>
              </a:ext>
            </a:extLst>
          </p:cNvPr>
          <p:cNvCxnSpPr/>
          <p:nvPr/>
        </p:nvCxnSpPr>
        <p:spPr>
          <a:xfrm rot="5400000">
            <a:off x="4876800" y="5334000"/>
            <a:ext cx="533400" cy="2286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5423096"/>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مستطيل 3">
            <a:extLst>
              <a:ext uri="{FF2B5EF4-FFF2-40B4-BE49-F238E27FC236}">
                <a16:creationId xmlns:a16="http://schemas.microsoft.com/office/drawing/2014/main" id="{99882B3A-829F-E048-BCD7-3404E2B0ADAD}"/>
              </a:ext>
            </a:extLst>
          </p:cNvPr>
          <p:cNvSpPr>
            <a:spLocks noChangeArrowheads="1"/>
          </p:cNvSpPr>
          <p:nvPr/>
        </p:nvSpPr>
        <p:spPr bwMode="auto">
          <a:xfrm>
            <a:off x="2133600" y="228600"/>
            <a:ext cx="79248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algn="ctr" eaLnBrk="1" hangingPunct="1">
              <a:buClrTx/>
              <a:buSzTx/>
              <a:buFont typeface="Wingdings" pitchFamily="2" charset="2"/>
              <a:buNone/>
            </a:pPr>
            <a:r>
              <a:rPr lang="en-US" altLang="en-US" sz="2000">
                <a:solidFill>
                  <a:srgbClr val="002060"/>
                </a:solidFill>
                <a:latin typeface="Times New Roman" panose="02020603050405020304" pitchFamily="18" charset="0"/>
                <a:cs typeface="Times New Roman" panose="02020603050405020304" pitchFamily="18" charset="0"/>
              </a:rPr>
              <a:t>ANATOMIC LANDMARKS OF MAXILLA</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Intermaxillary suture.</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Anterior nasal spine.</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Nasal fossa and Nasal septum.</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Incisive foramen.</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Superior foramina of nasopalatine canal.</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Lateral fossa.</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Nose.</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Nasolacrimal canal.</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Maxillary sinus.</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Zygoma &amp; zygomatic process of maxilla.</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Nasolabial fold.</a:t>
            </a:r>
          </a:p>
          <a:p>
            <a:pPr eaLnBrk="1" hangingPunct="1">
              <a:lnSpc>
                <a:spcPct val="150000"/>
              </a:lnSpc>
              <a:buClrTx/>
              <a:buSzTx/>
              <a:buFont typeface="Wingdings" pitchFamily="2" charset="2"/>
              <a:buChar char="Ø"/>
            </a:pPr>
            <a:r>
              <a:rPr lang="en-US" altLang="en-US" sz="2000">
                <a:solidFill>
                  <a:srgbClr val="002060"/>
                </a:solidFill>
                <a:latin typeface="Times New Roman" panose="02020603050405020304" pitchFamily="18" charset="0"/>
                <a:cs typeface="Times New Roman" panose="02020603050405020304" pitchFamily="18" charset="0"/>
              </a:rPr>
              <a:t> Pterygoid plates.</a:t>
            </a:r>
          </a:p>
          <a:p>
            <a:pPr eaLnBrk="1" hangingPunct="1">
              <a:buClrTx/>
              <a:buSzTx/>
              <a:buFont typeface="Wingdings" pitchFamily="2" charset="2"/>
              <a:buNone/>
            </a:pPr>
            <a:endParaRPr lang="en-US" altLang="en-US" sz="200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5485255"/>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1" descr="http://html.slidesharecdn.com/landmarks-121024064846-phpapp01/images/95/slide-005-638.jpg?1351079644">
            <a:extLst>
              <a:ext uri="{FF2B5EF4-FFF2-40B4-BE49-F238E27FC236}">
                <a16:creationId xmlns:a16="http://schemas.microsoft.com/office/drawing/2014/main" id="{AE9B2830-64C2-3840-B83E-64F7CF146D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07999CFF-9D08-894C-A3E7-5F9FE5462FA6}"/>
              </a:ext>
            </a:extLst>
          </p:cNvPr>
          <p:cNvSpPr txBox="1">
            <a:spLocks noChangeArrowheads="1"/>
          </p:cNvSpPr>
          <p:nvPr/>
        </p:nvSpPr>
        <p:spPr bwMode="auto">
          <a:xfrm>
            <a:off x="4095750" y="357189"/>
            <a:ext cx="4102100" cy="523875"/>
          </a:xfrm>
          <a:prstGeom prst="rect">
            <a:avLst/>
          </a:prstGeom>
          <a:gradFill rotWithShape="1">
            <a:gsLst>
              <a:gs pos="0">
                <a:srgbClr val="FFF5DA"/>
              </a:gs>
              <a:gs pos="64999">
                <a:srgbClr val="FFE6A6"/>
              </a:gs>
              <a:gs pos="100000">
                <a:srgbClr val="FFDE7F"/>
              </a:gs>
            </a:gsLst>
            <a:lin ang="5400000" scaled="1"/>
          </a:gradFill>
          <a:ln w="6350" cap="rnd">
            <a:solidFill>
              <a:srgbClr val="F0AC00"/>
            </a:solidFill>
            <a:miter lim="800000"/>
            <a:headEnd/>
            <a:tailEnd/>
          </a:ln>
          <a:effectLst>
            <a:outerShdw blurRad="45000" dist="25000" dir="5400000" rotWithShape="0">
              <a:srgbClr val="808080">
                <a:alpha val="37999"/>
              </a:srgbClr>
            </a:outerShdw>
          </a:effectLst>
        </p:spPr>
        <p:txBody>
          <a:bodyPr>
            <a:spAutoFit/>
          </a:bodyPr>
          <a:lstStyle/>
          <a:p>
            <a:pPr eaLnBrk="1" hangingPunct="1">
              <a:defRPr/>
            </a:pPr>
            <a:r>
              <a:rPr lang="en-IN" sz="2800" dirty="0">
                <a:solidFill>
                  <a:schemeClr val="dk1"/>
                </a:solidFill>
                <a:latin typeface="Times New Roman" pitchFamily="18" charset="0"/>
                <a:cs typeface="Times New Roman" pitchFamily="18" charset="0"/>
              </a:rPr>
              <a:t>Maxillary anterior region</a:t>
            </a:r>
          </a:p>
        </p:txBody>
      </p:sp>
      <p:sp>
        <p:nvSpPr>
          <p:cNvPr id="4" name="TextBox 3">
            <a:extLst>
              <a:ext uri="{FF2B5EF4-FFF2-40B4-BE49-F238E27FC236}">
                <a16:creationId xmlns:a16="http://schemas.microsoft.com/office/drawing/2014/main" id="{3B917962-5517-6F4B-8B9F-CB97B17F47DE}"/>
              </a:ext>
            </a:extLst>
          </p:cNvPr>
          <p:cNvSpPr txBox="1">
            <a:spLocks noChangeArrowheads="1"/>
          </p:cNvSpPr>
          <p:nvPr/>
        </p:nvSpPr>
        <p:spPr bwMode="auto">
          <a:xfrm>
            <a:off x="6881813" y="1357314"/>
            <a:ext cx="2614612" cy="3786187"/>
          </a:xfrm>
          <a:prstGeom prst="rect">
            <a:avLst/>
          </a:prstGeom>
          <a:gradFill rotWithShape="1">
            <a:gsLst>
              <a:gs pos="0">
                <a:srgbClr val="FFF5DA"/>
              </a:gs>
              <a:gs pos="64999">
                <a:srgbClr val="FFE6A6"/>
              </a:gs>
              <a:gs pos="100000">
                <a:srgbClr val="FFDE7F"/>
              </a:gs>
            </a:gsLst>
            <a:lin ang="5400000" scaled="1"/>
          </a:gradFill>
          <a:ln w="6350" cap="rnd">
            <a:solidFill>
              <a:srgbClr val="F0AC00"/>
            </a:solidFill>
            <a:miter lim="800000"/>
            <a:headEnd/>
            <a:tailEnd/>
          </a:ln>
          <a:effectLst>
            <a:outerShdw blurRad="45000" dist="25000" dir="5400000" rotWithShape="0">
              <a:srgbClr val="808080">
                <a:alpha val="37999"/>
              </a:srgbClr>
            </a:outerShdw>
          </a:effectLst>
        </p:spPr>
        <p:txBody>
          <a:bodyPr wrap="none">
            <a:spAutoFit/>
          </a:bodyPr>
          <a:lstStyle>
            <a:lvl1pPr>
              <a:buClr>
                <a:schemeClr val="accent1"/>
              </a:buClr>
              <a:buSzPct val="80000"/>
              <a:buFont typeface="Wingdings 2" pitchFamily="2" charset="2"/>
              <a:buChar char=""/>
              <a:defRPr sz="3200">
                <a:solidFill>
                  <a:schemeClr val="tx1"/>
                </a:solidFill>
                <a:latin typeface="Corbel" panose="020B0503020204020204" pitchFamily="34" charset="0"/>
              </a:defRPr>
            </a:lvl1pPr>
            <a:lvl2pPr marL="742950" indent="-285750">
              <a:spcBef>
                <a:spcPct val="20000"/>
              </a:spcBef>
              <a:buClr>
                <a:schemeClr val="accent2"/>
              </a:buClr>
              <a:buSzPct val="90000"/>
              <a:buFont typeface="Wingdings" pitchFamily="2" charset="2"/>
              <a:buChar char=""/>
              <a:defRPr sz="2800">
                <a:solidFill>
                  <a:schemeClr val="tx1"/>
                </a:solidFill>
                <a:latin typeface="Corbel" panose="020B0503020204020204" pitchFamily="34" charset="0"/>
              </a:defRPr>
            </a:lvl2pPr>
            <a:lvl3pPr marL="1143000" indent="-228600">
              <a:spcBef>
                <a:spcPct val="20000"/>
              </a:spcBef>
              <a:buClr>
                <a:srgbClr val="E66C7D"/>
              </a:buClr>
              <a:buFont typeface="Arial" panose="020B0604020202020204" pitchFamily="34" charset="0"/>
              <a:buChar char="▪"/>
              <a:defRPr sz="2400">
                <a:solidFill>
                  <a:schemeClr val="tx1"/>
                </a:solidFill>
                <a:latin typeface="Corbel" panose="020B0503020204020204" pitchFamily="34" charset="0"/>
              </a:defRPr>
            </a:lvl3pPr>
            <a:lvl4pPr marL="1600200" indent="-228600">
              <a:spcBef>
                <a:spcPct val="20000"/>
              </a:spcBef>
              <a:buClr>
                <a:srgbClr val="6BB76D"/>
              </a:buClr>
              <a:buFont typeface="Arial" panose="020B0604020202020204" pitchFamily="34" charset="0"/>
              <a:buChar char="▪"/>
              <a:defRPr sz="2000">
                <a:solidFill>
                  <a:schemeClr val="tx1"/>
                </a:solidFill>
                <a:latin typeface="Corbel" panose="020B0503020204020204" pitchFamily="34" charset="0"/>
              </a:defRPr>
            </a:lvl4pPr>
            <a:lvl5pPr marL="2057400" indent="-228600">
              <a:spcBef>
                <a:spcPct val="20000"/>
              </a:spcBef>
              <a:buClr>
                <a:srgbClr val="E88651"/>
              </a:buClr>
              <a:buFont typeface="Wingdings 3" pitchFamily="2" charset="2"/>
              <a:buChar char=""/>
              <a:defRPr sz="2000">
                <a:solidFill>
                  <a:schemeClr val="tx1"/>
                </a:solidFill>
                <a:latin typeface="Corbel" panose="020B0503020204020204" pitchFamily="34" charset="0"/>
              </a:defRPr>
            </a:lvl5pPr>
            <a:lvl6pPr marL="25146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6pPr>
            <a:lvl7pPr marL="29718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7pPr>
            <a:lvl8pPr marL="34290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8pPr>
            <a:lvl9pPr marL="3886200" indent="-228600" eaLnBrk="0" fontAlgn="base" hangingPunct="0">
              <a:spcBef>
                <a:spcPct val="20000"/>
              </a:spcBef>
              <a:spcAft>
                <a:spcPct val="0"/>
              </a:spcAft>
              <a:buClr>
                <a:srgbClr val="E88651"/>
              </a:buClr>
              <a:buFont typeface="Wingdings 3" pitchFamily="2" charset="2"/>
              <a:buChar char=""/>
              <a:defRPr sz="2000">
                <a:solidFill>
                  <a:schemeClr val="tx1"/>
                </a:solidFill>
                <a:latin typeface="Corbel" panose="020B0503020204020204" pitchFamily="34" charset="0"/>
              </a:defRPr>
            </a:lvl9pPr>
          </a:lstStyle>
          <a:p>
            <a:pPr eaLnBrk="1" hangingPunct="1">
              <a:buClrTx/>
              <a:buSzTx/>
              <a:buFontTx/>
              <a:buNone/>
              <a:defRPr/>
            </a:pPr>
            <a:r>
              <a:rPr lang="en-IN" altLang="en-US" sz="2000">
                <a:solidFill>
                  <a:srgbClr val="000000"/>
                </a:solidFill>
                <a:latin typeface="Times New Roman" panose="02020603050405020304" pitchFamily="18" charset="0"/>
                <a:cs typeface="Times New Roman" panose="02020603050405020304" pitchFamily="18" charset="0"/>
              </a:rPr>
              <a:t>Nasal septum</a:t>
            </a:r>
          </a:p>
          <a:p>
            <a:pPr eaLnBrk="1" hangingPunct="1">
              <a:buClrTx/>
              <a:buSzTx/>
              <a:buFontTx/>
              <a:buNone/>
              <a:defRPr/>
            </a:pPr>
            <a:endParaRPr lang="en-IN" altLang="en-US" sz="2000">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r>
              <a:rPr lang="en-IN" altLang="en-US" sz="2000">
                <a:solidFill>
                  <a:srgbClr val="000000"/>
                </a:solidFill>
                <a:latin typeface="Times New Roman" panose="02020603050405020304" pitchFamily="18" charset="0"/>
                <a:cs typeface="Times New Roman" panose="02020603050405020304" pitchFamily="18" charset="0"/>
              </a:rPr>
              <a:t>Nasal fossa</a:t>
            </a:r>
          </a:p>
          <a:p>
            <a:pPr eaLnBrk="1" hangingPunct="1">
              <a:buClrTx/>
              <a:buSzTx/>
              <a:buFontTx/>
              <a:buNone/>
              <a:defRPr/>
            </a:pPr>
            <a:endParaRPr lang="en-IN" altLang="en-US" sz="2000">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endParaRPr lang="en-IN" altLang="en-US" sz="2000">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r>
              <a:rPr lang="en-IN" altLang="en-US" sz="2000">
                <a:solidFill>
                  <a:srgbClr val="000000"/>
                </a:solidFill>
                <a:latin typeface="Times New Roman" panose="02020603050405020304" pitchFamily="18" charset="0"/>
                <a:cs typeface="Times New Roman" panose="02020603050405020304" pitchFamily="18" charset="0"/>
              </a:rPr>
              <a:t>Nasal spine</a:t>
            </a:r>
          </a:p>
          <a:p>
            <a:pPr eaLnBrk="1" hangingPunct="1">
              <a:buClrTx/>
              <a:buSzTx/>
              <a:buFontTx/>
              <a:buNone/>
              <a:defRPr/>
            </a:pPr>
            <a:endParaRPr lang="en-IN" altLang="en-US" sz="2000">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r>
              <a:rPr lang="en-IN" altLang="en-US" sz="2000">
                <a:solidFill>
                  <a:srgbClr val="000000"/>
                </a:solidFill>
                <a:latin typeface="Times New Roman" panose="02020603050405020304" pitchFamily="18" charset="0"/>
                <a:cs typeface="Times New Roman" panose="02020603050405020304" pitchFamily="18" charset="0"/>
              </a:rPr>
              <a:t>Insicive foramen</a:t>
            </a:r>
          </a:p>
          <a:p>
            <a:pPr eaLnBrk="1" hangingPunct="1">
              <a:buClrTx/>
              <a:buSzTx/>
              <a:buFontTx/>
              <a:buNone/>
              <a:defRPr/>
            </a:pPr>
            <a:endParaRPr lang="en-IN" altLang="en-US" sz="2000">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r>
              <a:rPr lang="en-IN" altLang="en-US" sz="2000">
                <a:solidFill>
                  <a:srgbClr val="000000"/>
                </a:solidFill>
                <a:latin typeface="Times New Roman" panose="02020603050405020304" pitchFamily="18" charset="0"/>
                <a:cs typeface="Times New Roman" panose="02020603050405020304" pitchFamily="18" charset="0"/>
              </a:rPr>
              <a:t>Nose</a:t>
            </a:r>
          </a:p>
          <a:p>
            <a:pPr eaLnBrk="1" hangingPunct="1">
              <a:buClrTx/>
              <a:buSzTx/>
              <a:buFontTx/>
              <a:buNone/>
              <a:defRPr/>
            </a:pPr>
            <a:endParaRPr lang="en-IN" altLang="en-US" sz="2000">
              <a:solidFill>
                <a:srgbClr val="000000"/>
              </a:solidFill>
              <a:latin typeface="Times New Roman" panose="02020603050405020304" pitchFamily="18" charset="0"/>
              <a:cs typeface="Times New Roman" panose="02020603050405020304" pitchFamily="18" charset="0"/>
            </a:endParaRPr>
          </a:p>
          <a:p>
            <a:pPr eaLnBrk="1" hangingPunct="1">
              <a:buClrTx/>
              <a:buSzTx/>
              <a:buFontTx/>
              <a:buNone/>
              <a:defRPr/>
            </a:pPr>
            <a:r>
              <a:rPr lang="en-IN" altLang="en-US" sz="2000">
                <a:solidFill>
                  <a:srgbClr val="000000"/>
                </a:solidFill>
                <a:latin typeface="Times New Roman" panose="02020603050405020304" pitchFamily="18" charset="0"/>
                <a:cs typeface="Times New Roman" panose="02020603050405020304" pitchFamily="18" charset="0"/>
              </a:rPr>
              <a:t>Median palatine suture</a:t>
            </a:r>
          </a:p>
        </p:txBody>
      </p:sp>
    </p:spTree>
    <p:extLst>
      <p:ext uri="{BB962C8B-B14F-4D97-AF65-F5344CB8AC3E}">
        <p14:creationId xmlns:p14="http://schemas.microsoft.com/office/powerpoint/2010/main" val="194042103"/>
      </p:ext>
    </p:extLst>
  </p:cSld>
  <p:clrMapOvr>
    <a:masterClrMapping/>
  </p:clrMapOvr>
  <mc:AlternateContent xmlns:mc="http://schemas.openxmlformats.org/markup-compatibility/2006" xmlns:p14="http://schemas.microsoft.com/office/powerpoint/2010/main">
    <mc:Choice Requires="p14">
      <p:transition spd="slow" p14:dur="2000" advClick="0" advTm="1000"/>
    </mc:Choice>
    <mc:Fallback xmlns="">
      <p:transition spd="slow" advClick="0" advTm="100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2539</Words>
  <Application>Microsoft Macintosh PowerPoint</Application>
  <PresentationFormat>Widescreen</PresentationFormat>
  <Paragraphs>283</Paragraphs>
  <Slides>68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68</vt:i4>
      </vt:variant>
    </vt:vector>
  </HeadingPairs>
  <TitlesOfParts>
    <vt:vector size="75" baseType="lpstr">
      <vt:lpstr>Arial</vt:lpstr>
      <vt:lpstr>Calibri</vt:lpstr>
      <vt:lpstr>Calibri Light</vt:lpstr>
      <vt:lpstr>Times New Roman</vt:lpstr>
      <vt:lpstr>Wingdings</vt:lpstr>
      <vt:lpstr>Wingdings 2</vt:lpstr>
      <vt:lpstr>Office Theme</vt:lpstr>
      <vt:lpstr>PowerPoint Presentation</vt:lpstr>
      <vt:lpstr>SUPPORTING STRUCTURE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Radiographic Appearance of Dental Restorative Material </vt:lpstr>
      <vt:lpstr>Restorative Materials  </vt:lpstr>
      <vt:lpstr>Restorative Materials  </vt:lpstr>
      <vt:lpstr>Restorative Materials  </vt:lpstr>
      <vt:lpstr>Restorative Materials  </vt:lpstr>
      <vt:lpstr>Restorative Materials &amp; Decay  </vt:lpstr>
      <vt:lpstr>PowerPoint Presentation</vt:lpstr>
      <vt:lpstr>Restorative Materials  </vt:lpstr>
      <vt:lpstr>Restorative Materials  </vt:lpstr>
      <vt:lpstr>PowerPoint Presentation</vt:lpstr>
      <vt:lpstr>Restorative Materials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2</dc:title>
  <dc:creator>Melav Musa</dc:creator>
  <cp:lastModifiedBy>Melav Musa</cp:lastModifiedBy>
  <cp:revision>7</cp:revision>
  <dcterms:created xsi:type="dcterms:W3CDTF">2019-11-05T08:02:16Z</dcterms:created>
  <dcterms:modified xsi:type="dcterms:W3CDTF">2019-11-05T08:53:07Z</dcterms:modified>
</cp:coreProperties>
</file>